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5" r:id="rId5"/>
    <p:sldId id="336" r:id="rId6"/>
    <p:sldId id="337" r:id="rId7"/>
    <p:sldId id="355" r:id="rId8"/>
    <p:sldId id="338" r:id="rId9"/>
    <p:sldId id="339" r:id="rId10"/>
    <p:sldId id="348" r:id="rId11"/>
    <p:sldId id="349" r:id="rId12"/>
    <p:sldId id="350" r:id="rId13"/>
    <p:sldId id="351" r:id="rId14"/>
    <p:sldId id="352" r:id="rId15"/>
    <p:sldId id="340" r:id="rId16"/>
    <p:sldId id="353" r:id="rId17"/>
    <p:sldId id="354" r:id="rId18"/>
    <p:sldId id="3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71442C-FBB5-B533-5FDD-49A491030AF9}"/>
              </a:ext>
            </a:extLst>
          </p:cNvPr>
          <p:cNvSpPr txBox="1"/>
          <p:nvPr/>
        </p:nvSpPr>
        <p:spPr>
          <a:xfrm>
            <a:off x="4942114" y="8382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Spring Cloud: Simplifying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1E5D9-A19C-71FC-0F06-FE59EF426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935D-DFE5-9BB0-50CB-670691A1E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4895" y="2181496"/>
            <a:ext cx="8324089" cy="1824447"/>
          </a:xfrm>
        </p:spPr>
        <p:txBody>
          <a:bodyPr>
            <a:noAutofit/>
          </a:bodyPr>
          <a:lstStyle/>
          <a:p>
            <a:pPr fontAlgn="ctr"/>
            <a:r>
              <a:rPr lang="en-US" sz="3200" dirty="0">
                <a:solidFill>
                  <a:srgbClr val="001D35"/>
                </a:solidFill>
                <a:latin typeface="+mj-lt"/>
              </a:rPr>
              <a:t>OAuth2/JWT support</a:t>
            </a:r>
          </a:p>
          <a:p>
            <a:pPr fontAlgn="ctr"/>
            <a:r>
              <a:rPr lang="en-US" sz="3200" b="0" i="0" dirty="0">
                <a:solidFill>
                  <a:srgbClr val="001D35"/>
                </a:solidFill>
                <a:effectLst/>
                <a:latin typeface="+mj-lt"/>
              </a:rPr>
              <a:t>Single Sign-</a:t>
            </a:r>
            <a:r>
              <a:rPr lang="en-US" sz="3200" dirty="0">
                <a:solidFill>
                  <a:srgbClr val="001D35"/>
                </a:solidFill>
                <a:latin typeface="+mj-lt"/>
              </a:rPr>
              <a:t>On</a:t>
            </a:r>
          </a:p>
          <a:p>
            <a:pPr fontAlgn="ctr"/>
            <a:r>
              <a:rPr lang="en-US" sz="3200" b="0" i="0" dirty="0">
                <a:solidFill>
                  <a:srgbClr val="001D35"/>
                </a:solidFill>
                <a:effectLst/>
                <a:latin typeface="+mj-lt"/>
              </a:rPr>
              <a:t>Token relay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DD92A-EDAB-37F3-61B4-32D3AC6B1E5D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Security</a:t>
            </a:r>
          </a:p>
        </p:txBody>
      </p:sp>
    </p:spTree>
    <p:extLst>
      <p:ext uri="{BB962C8B-B14F-4D97-AF65-F5344CB8AC3E}">
        <p14:creationId xmlns:p14="http://schemas.microsoft.com/office/powerpoint/2010/main" val="380484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E70C-CFCE-A272-1B45-BEB8C6F4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FE699-5207-ECF1-791E-603A9BBEA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3"/>
            <a:ext cx="8324089" cy="1824447"/>
          </a:xfrm>
        </p:spPr>
        <p:txBody>
          <a:bodyPr>
            <a:noAutofit/>
          </a:bodyPr>
          <a:lstStyle/>
          <a:p>
            <a:pPr fontAlgn="ctr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Sleuth is a project that automatically configures distributed tracing for Spring Boot applications. It helps to track the flow of requests across different services by adding trace and span IDs to log entries</a:t>
            </a:r>
          </a:p>
          <a:p>
            <a:pPr fontAlgn="ctr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Integration with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Zipkin</a:t>
            </a:r>
            <a:endParaRPr lang="en-US" b="0" i="0" dirty="0">
              <a:solidFill>
                <a:srgbClr val="001D35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1A831-72A3-BEC9-E7BE-D2EC76877477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Sleuth</a:t>
            </a:r>
          </a:p>
        </p:txBody>
      </p:sp>
      <p:pic>
        <p:nvPicPr>
          <p:cNvPr id="3" name="Picture 2" descr="A diagram of a zipkin&#10;&#10;Description automatically generated">
            <a:extLst>
              <a:ext uri="{FF2B5EF4-FFF2-40B4-BE49-F238E27FC236}">
                <a16:creationId xmlns:a16="http://schemas.microsoft.com/office/drawing/2014/main" id="{21581620-2905-1949-D785-02014667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07" y="3537029"/>
            <a:ext cx="7172378" cy="31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5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E137148-C0D3-0B4D-99E4-990365E626E9}"/>
              </a:ext>
            </a:extLst>
          </p:cNvPr>
          <p:cNvSpPr txBox="1"/>
          <p:nvPr/>
        </p:nvSpPr>
        <p:spPr>
          <a:xfrm>
            <a:off x="4953001" y="522514"/>
            <a:ext cx="64987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3. Benefits of Spring Cloud</a:t>
            </a:r>
          </a:p>
          <a:p>
            <a:endParaRPr lang="en-US" dirty="0"/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Spring Cloud focuses on providing good out of box experience for typical use cases and extensibility mechanism to cover others.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Distributed/versioned 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Service registration and discovery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Routing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Service-to-service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Load balancing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Circuit Breakers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Distributed messaging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Short lived microservices (tasks)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Consumer-driven and producer-driven contract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8A126-A1E4-53E0-900D-8BDF278A5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2E3755-BD8A-3CB1-5140-BACAB6A7EB4F}"/>
              </a:ext>
            </a:extLst>
          </p:cNvPr>
          <p:cNvSpPr txBox="1"/>
          <p:nvPr/>
        </p:nvSpPr>
        <p:spPr>
          <a:xfrm>
            <a:off x="4953001" y="522514"/>
            <a:ext cx="64987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4. Spring Cloud Use Cases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Microservices architectures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Cloud-native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API gateways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+mj-lt"/>
              </a:rPr>
              <a:t>Event-driven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1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8BF48-7AE1-4CC9-F469-1F2CF1A16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0628F2-430D-8FD6-1957-F3E1F45DCB7C}"/>
              </a:ext>
            </a:extLst>
          </p:cNvPr>
          <p:cNvSpPr txBox="1"/>
          <p:nvPr/>
        </p:nvSpPr>
        <p:spPr>
          <a:xfrm>
            <a:off x="4953001" y="522514"/>
            <a:ext cx="649877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5. Demo</a:t>
            </a:r>
          </a:p>
          <a:p>
            <a:endParaRPr lang="en-US" dirty="0"/>
          </a:p>
          <a:p>
            <a:r>
              <a:rPr lang="en-US" sz="3200" dirty="0">
                <a:latin typeface="+mj-lt"/>
              </a:rPr>
              <a:t>https://github.com/ryanjbaxter/beginners-guide-to-spring-cloud</a:t>
            </a:r>
          </a:p>
        </p:txBody>
      </p:sp>
    </p:spTree>
    <p:extLst>
      <p:ext uri="{BB962C8B-B14F-4D97-AF65-F5344CB8AC3E}">
        <p14:creationId xmlns:p14="http://schemas.microsoft.com/office/powerpoint/2010/main" val="306888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What is Spring Cloud?</a:t>
            </a:r>
          </a:p>
          <a:p>
            <a:r>
              <a:rPr lang="en-US" sz="2800" dirty="0">
                <a:latin typeface="+mj-lt"/>
              </a:rPr>
              <a:t>Key Components</a:t>
            </a:r>
          </a:p>
          <a:p>
            <a:r>
              <a:rPr lang="en-US" sz="2800" dirty="0">
                <a:latin typeface="+mj-lt"/>
              </a:rPr>
              <a:t>Benefits</a:t>
            </a:r>
          </a:p>
          <a:p>
            <a:r>
              <a:rPr lang="en-US" sz="2800" dirty="0">
                <a:latin typeface="+mj-lt"/>
              </a:rPr>
              <a:t>Use Cases</a:t>
            </a:r>
          </a:p>
          <a:p>
            <a:r>
              <a:rPr lang="en-US" sz="2800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55498-5396-6F3D-C7E7-97607484912D}"/>
              </a:ext>
            </a:extLst>
          </p:cNvPr>
          <p:cNvSpPr txBox="1"/>
          <p:nvPr/>
        </p:nvSpPr>
        <p:spPr>
          <a:xfrm>
            <a:off x="500743" y="609600"/>
            <a:ext cx="92855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latin typeface="+mj-lt"/>
              </a:rPr>
              <a:t>What is Spring Cloud?</a:t>
            </a:r>
          </a:p>
          <a:p>
            <a:endParaRPr lang="en-US" sz="40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+mj-lt"/>
              </a:rPr>
              <a:t>Spring Cloud is </a:t>
            </a:r>
            <a:r>
              <a:rPr lang="en-US" sz="2800" dirty="0">
                <a:latin typeface="+mj-lt"/>
              </a:rPr>
              <a:t>an open-source framework that provides tools for developers to build applications for the cloud.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Framework for building robust cloud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Built on top of 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Provides tools for common distributed system patterns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2399-5CAB-5AE5-E9FD-BA658481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93F6872-A5AE-2845-8AFB-82F870F36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1325"/>
            <a:ext cx="12192000" cy="6026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D2D65-B7C4-F52D-2E6B-A08FA508B215}"/>
              </a:ext>
            </a:extLst>
          </p:cNvPr>
          <p:cNvSpPr txBox="1"/>
          <p:nvPr/>
        </p:nvSpPr>
        <p:spPr>
          <a:xfrm>
            <a:off x="195943" y="69659"/>
            <a:ext cx="5900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Spring Cloud Architecture highlights</a:t>
            </a:r>
          </a:p>
        </p:txBody>
      </p:sp>
    </p:spTree>
    <p:extLst>
      <p:ext uri="{BB962C8B-B14F-4D97-AF65-F5344CB8AC3E}">
        <p14:creationId xmlns:p14="http://schemas.microsoft.com/office/powerpoint/2010/main" val="89066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FD486-C939-E7D6-71B6-6133D3F84936}"/>
              </a:ext>
            </a:extLst>
          </p:cNvPr>
          <p:cNvSpPr txBox="1"/>
          <p:nvPr/>
        </p:nvSpPr>
        <p:spPr>
          <a:xfrm>
            <a:off x="5399315" y="1023257"/>
            <a:ext cx="61830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2. Key Components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Netflix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Spring Cloud Sleuth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4"/>
            <a:ext cx="8324089" cy="4796246"/>
          </a:xfrm>
        </p:spPr>
        <p:txBody>
          <a:bodyPr>
            <a:noAutofit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Centralized configuration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 single location to manage configuration for all applications and environments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Live configuration updates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Microservices can be refreshed without redeploying the service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Audit history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 full history of configuration changes is available in one place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Git repository support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The default server storage backend uses git, which provides labeled versions of configuration environments 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Encrypted values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Encrypted values can be generated using a REST call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Configuration mapping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Configuration resources map directly to Spring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BA587-869C-808B-8ABE-A430F456E040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Config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D6AFF-10A8-CE86-18DA-C56844947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BDFE2-728F-9C5F-6B7B-C57794DC4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4"/>
            <a:ext cx="8324089" cy="513370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Netflix is a set of Netflix OSS integrations for Spring Boot applications that enables developers to build distributed systems: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Netflix Eureka</a:t>
            </a:r>
            <a:endParaRPr lang="en-US" b="0" i="0" dirty="0">
              <a:solidFill>
                <a:srgbClr val="001D35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A REST-based service that helps locate services for load balancing and failover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Netflix </a:t>
            </a:r>
            <a:r>
              <a:rPr lang="en-US" b="1" i="0" dirty="0" err="1">
                <a:solidFill>
                  <a:srgbClr val="001D35"/>
                </a:solidFill>
                <a:effectLst/>
                <a:latin typeface="+mj-lt"/>
              </a:rPr>
              <a:t>Hystrix</a:t>
            </a:r>
            <a:endParaRPr lang="en-US" b="0" i="0" dirty="0">
              <a:solidFill>
                <a:srgbClr val="001D35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A library that helps isolate access points to remote systems and services, and stop cascading failures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Netflix </a:t>
            </a:r>
            <a:r>
              <a:rPr lang="en-US" b="1" i="0" dirty="0" err="1">
                <a:solidFill>
                  <a:srgbClr val="001D35"/>
                </a:solidFill>
                <a:effectLst/>
                <a:latin typeface="+mj-lt"/>
              </a:rPr>
              <a:t>Zuul</a:t>
            </a:r>
            <a:endParaRPr lang="en-US" b="0" i="0" dirty="0">
              <a:solidFill>
                <a:srgbClr val="001D35"/>
              </a:solidFill>
              <a:effectLst/>
              <a:latin typeface="+mj-lt"/>
            </a:endParaRPr>
          </a:p>
          <a:p>
            <a:pPr marL="0" indent="0" algn="l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An edge service that provides dynamic routing, monitoring, resiliency, and security </a:t>
            </a:r>
          </a:p>
          <a:p>
            <a:pPr marL="0" indent="0" algn="l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							continue…</a:t>
            </a:r>
          </a:p>
          <a:p>
            <a:pPr marL="0" indent="0" fontAlgn="ctr">
              <a:buNone/>
            </a:pPr>
            <a:endParaRPr lang="en-US" b="0" i="0" dirty="0">
              <a:solidFill>
                <a:srgbClr val="001D35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94E63-B27C-6FA6-8690-E7A6E0D421E2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Netflix</a:t>
            </a:r>
          </a:p>
        </p:txBody>
      </p:sp>
    </p:spTree>
    <p:extLst>
      <p:ext uri="{BB962C8B-B14F-4D97-AF65-F5344CB8AC3E}">
        <p14:creationId xmlns:p14="http://schemas.microsoft.com/office/powerpoint/2010/main" val="121428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5E9B8-D9DC-B41F-1878-ED0F655D1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8550-1D0E-B237-8DCE-0AD451C34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4"/>
            <a:ext cx="8324089" cy="4241076"/>
          </a:xfrm>
        </p:spPr>
        <p:txBody>
          <a:bodyPr>
            <a:noAutofit/>
          </a:bodyPr>
          <a:lstStyle/>
          <a:p>
            <a:pPr marL="0" indent="0" algn="l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Netflix allows developers to quickly configure and enable common patterns in their applications using annotations. It can help developers build robust, resilient, and collaborative systems. </a:t>
            </a:r>
          </a:p>
          <a:p>
            <a:pPr marL="0" indent="0" algn="l" fontAlgn="ctr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Here are some features of Spring Cloud Netflix: </a:t>
            </a:r>
          </a:p>
          <a:p>
            <a:pPr marL="0" indent="0" algn="l" fontAlgn="ctr">
              <a:buNone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Eureka health checks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Allows developers to propagate application status to Eureka, so that other applications don't send traffic to applications that are not in the "UP" state </a:t>
            </a:r>
          </a:p>
          <a:p>
            <a:pPr marL="0" indent="0" algn="l" fontAlgn="ctr">
              <a:buNone/>
            </a:pPr>
            <a:r>
              <a:rPr lang="en-US" b="1" i="0" dirty="0" err="1">
                <a:solidFill>
                  <a:srgbClr val="001D35"/>
                </a:solidFill>
                <a:effectLst/>
                <a:latin typeface="+mj-lt"/>
              </a:rPr>
              <a:t>Hystrix</a:t>
            </a: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 Dashboard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Displays the health of each circuit breaker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1D35"/>
                </a:solidFill>
                <a:effectLst/>
                <a:latin typeface="+mj-lt"/>
              </a:rPr>
              <a:t>Service discovery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: A dynamic service discovery mechanism that uses a service discovery agent to maintain a service registry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65645-1D15-50D1-AD83-F2E91F490855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Netflix</a:t>
            </a:r>
          </a:p>
        </p:txBody>
      </p:sp>
    </p:spTree>
    <p:extLst>
      <p:ext uri="{BB962C8B-B14F-4D97-AF65-F5344CB8AC3E}">
        <p14:creationId xmlns:p14="http://schemas.microsoft.com/office/powerpoint/2010/main" val="28833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4835-D1B7-BF9B-849F-2A4655A7A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45E5E-11C2-348C-FE97-96E694404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604553"/>
            <a:ext cx="8324089" cy="4600303"/>
          </a:xfrm>
        </p:spPr>
        <p:txBody>
          <a:bodyPr>
            <a:noAutofit/>
          </a:bodyPr>
          <a:lstStyle/>
          <a:p>
            <a:pPr fontAlgn="ctr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Stream is a framework for building microservices that are event-driven and connected to shared messaging systems. It's built on top of Spring Boot and works with Spring MVC or Spring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WebFlux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Stream supports a variety of binder implementations, including:</a:t>
            </a:r>
          </a:p>
          <a:p>
            <a:pPr algn="l" fontAlgn="ctr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RabbitMQ, Apache Kafka, Kafka Streams, Apache Pulsar, Amazon Kinesis, Google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PubSub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, Solace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+mj-lt"/>
              </a:rPr>
              <a:t>PubSub</a:t>
            </a:r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+, Azure Event Hubs, Azure Service Bus, and AWS SQS. </a:t>
            </a:r>
          </a:p>
          <a:p>
            <a:pPr algn="l"/>
            <a:r>
              <a:rPr lang="en-US" b="0" i="0" dirty="0">
                <a:solidFill>
                  <a:srgbClr val="001D35"/>
                </a:solidFill>
                <a:effectLst/>
                <a:latin typeface="+mj-lt"/>
              </a:rPr>
              <a:t>Spring Cloud Stream uses Spring Integration to provide connectivity to message brokers. It also provides opinionated configuration of middleware from several vendors.</a:t>
            </a:r>
          </a:p>
          <a:p>
            <a:pPr marL="0" indent="0" algn="l" fontAlgn="ctr">
              <a:buNone/>
            </a:pPr>
            <a:endParaRPr lang="en-US" b="0" i="0" dirty="0">
              <a:solidFill>
                <a:srgbClr val="001D35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2903F-F6CC-A0D6-A257-CF0B1AA1FEF2}"/>
              </a:ext>
            </a:extLst>
          </p:cNvPr>
          <p:cNvSpPr txBox="1"/>
          <p:nvPr/>
        </p:nvSpPr>
        <p:spPr>
          <a:xfrm>
            <a:off x="1077686" y="653143"/>
            <a:ext cx="7685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Spring Cloud Stream</a:t>
            </a:r>
          </a:p>
        </p:txBody>
      </p:sp>
    </p:spTree>
    <p:extLst>
      <p:ext uri="{BB962C8B-B14F-4D97-AF65-F5344CB8AC3E}">
        <p14:creationId xmlns:p14="http://schemas.microsoft.com/office/powerpoint/2010/main" val="2545159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{41F5AE5E-14B9-44B6-A8D6-B24166BEF10F}tf16411248_win32</Template>
  <TotalTime>75</TotalTime>
  <Words>595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 Light</vt:lpstr>
      <vt:lpstr>Calibri</vt:lpstr>
      <vt:lpstr>Posterama</vt:lpstr>
      <vt:lpstr>Custom</vt:lpstr>
      <vt:lpstr>PowerPoint Presentation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>NTT DATA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Javed Shaikh</dc:creator>
  <cp:lastModifiedBy>Javed Shaikh</cp:lastModifiedBy>
  <cp:revision>32</cp:revision>
  <dcterms:created xsi:type="dcterms:W3CDTF">2024-10-15T14:40:57Z</dcterms:created>
  <dcterms:modified xsi:type="dcterms:W3CDTF">2024-10-15T15:56:03Z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