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Lato Bold" panose="020B0604020202020204" charset="0"/>
      <p:regular r:id="rId15"/>
    </p:embeddedFont>
    <p:embeddedFont>
      <p:font typeface="Lovelo" panose="020B0604020202020204" charset="0"/>
      <p:regular r:id="rId16"/>
    </p:embeddedFont>
    <p:embeddedFont>
      <p:font typeface="Nourd Bold" panose="020B0604020202020204" charset="0"/>
      <p:regular r:id="rId17"/>
    </p:embeddedFont>
    <p:embeddedFont>
      <p:font typeface="Nourd Bold Bold" panose="020B0604020202020204" charset="0"/>
      <p:regular r:id="rId18"/>
    </p:embeddedFont>
    <p:embeddedFont>
      <p:font typeface="Nourd Light" panose="020B0604020202020204" charset="0"/>
      <p:regular r:id="rId19"/>
    </p:embeddedFont>
    <p:embeddedFont>
      <p:font typeface="Nourd Light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306F"/>
    <a:srgbClr val="D2B5E5"/>
    <a:srgbClr val="B0A0D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greetings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You might have wondered sometime or at some point that how do platforms like Netflix  are able to recommend us TV shows or movies, they use Recommendation systems.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NA values removal</a:t>
            </a:r>
          </a:p>
          <a:p>
            <a:pPr lvl="0"/>
            <a:r>
              <a:rPr lang="en-US"/>
              <a:t>cast- first 3 actors names(removed spaces)</a:t>
            </a:r>
          </a:p>
          <a:p>
            <a:pPr lvl="0"/>
            <a:r>
              <a:rPr lang="en-US"/>
              <a:t>crew- director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why cosine similarity?</a:t>
            </a:r>
          </a:p>
          <a:p>
            <a:pPr lvl="0"/>
            <a:endParaRPr lang="en-US"/>
          </a:p>
          <a:p>
            <a:pPr lvl="0"/>
            <a:r>
              <a:rPr lang="en-US"/>
              <a:t>vs Euclidean distance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www.kaggle.com/tmdb/tmdb-movie-metadata"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3.sv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recommenderapp-dm.herokuapp.com/"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7812" b="7812"/>
          <a:stretch>
            <a:fillRect/>
          </a:stretch>
        </p:blipFill>
        <p:spPr>
          <a:xfrm>
            <a:off x="0" y="0"/>
            <a:ext cx="18288000" cy="10287000"/>
          </a:xfrm>
          <a:prstGeom prst="rect">
            <a:avLst/>
          </a:prstGeom>
        </p:spPr>
      </p:pic>
      <p:sp>
        <p:nvSpPr>
          <p:cNvPr id="5" name="AutoShape 5"/>
          <p:cNvSpPr/>
          <p:nvPr/>
        </p:nvSpPr>
        <p:spPr>
          <a:xfrm>
            <a:off x="12572187" y="1600200"/>
            <a:ext cx="5715813" cy="0"/>
          </a:xfrm>
          <a:prstGeom prst="line">
            <a:avLst/>
          </a:prstGeom>
          <a:ln w="47625" cap="rnd">
            <a:solidFill>
              <a:srgbClr val="FFFFFF">
                <a:alpha val="40000"/>
              </a:srgbClr>
            </a:solidFill>
            <a:prstDash val="solid"/>
            <a:headEnd type="none" w="sm" len="sm"/>
            <a:tailEnd type="none" w="sm" len="sm"/>
          </a:ln>
        </p:spPr>
      </p:sp>
      <p:sp>
        <p:nvSpPr>
          <p:cNvPr id="6" name="TextBox 6"/>
          <p:cNvSpPr txBox="1"/>
          <p:nvPr/>
        </p:nvSpPr>
        <p:spPr>
          <a:xfrm>
            <a:off x="2438387" y="3226274"/>
            <a:ext cx="13411225" cy="2409953"/>
          </a:xfrm>
          <a:prstGeom prst="rect">
            <a:avLst/>
          </a:prstGeom>
        </p:spPr>
        <p:txBody>
          <a:bodyPr lIns="0" tIns="0" rIns="0" bIns="0" rtlCol="0" anchor="t">
            <a:spAutoFit/>
          </a:bodyPr>
          <a:lstStyle/>
          <a:p>
            <a:pPr algn="ctr">
              <a:lnSpc>
                <a:spcPts val="9692"/>
              </a:lnSpc>
            </a:pPr>
            <a:r>
              <a:rPr lang="en-US" sz="6923">
                <a:solidFill>
                  <a:srgbClr val="5B004B"/>
                </a:solidFill>
                <a:latin typeface="Nourd Bold"/>
              </a:rPr>
              <a:t>MOVIE RECOMMENDATION SYSTEM</a:t>
            </a:r>
          </a:p>
        </p:txBody>
      </p:sp>
      <p:pic>
        <p:nvPicPr>
          <p:cNvPr id="7" name="Picture 7"/>
          <p:cNvPicPr>
            <a:picLocks noChangeAspect="1"/>
          </p:cNvPicPr>
          <p:nvPr/>
        </p:nvPicPr>
        <p:blipFill>
          <a:blip r:embed="rId4">
            <a:alphaModFix amt="21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225399" y="6132496"/>
            <a:ext cx="4114800" cy="4114800"/>
          </a:xfrm>
          <a:prstGeom prst="rect">
            <a:avLst/>
          </a:prstGeom>
        </p:spPr>
      </p:pic>
      <p:pic>
        <p:nvPicPr>
          <p:cNvPr id="8" name="Picture 8"/>
          <p:cNvPicPr>
            <a:picLocks noChangeAspect="1"/>
          </p:cNvPicPr>
          <p:nvPr/>
        </p:nvPicPr>
        <p:blipFill>
          <a:blip r:embed="rId4">
            <a:alphaModFix amt="3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02995" y="7610092"/>
            <a:ext cx="2637204" cy="26372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7812" b="7812"/>
          <a:stretch>
            <a:fillRect/>
          </a:stretch>
        </p:blipFill>
        <p:spPr>
          <a:xfrm>
            <a:off x="0" y="0"/>
            <a:ext cx="18288000" cy="10287000"/>
          </a:xfrm>
          <a:prstGeom prst="rect">
            <a:avLst/>
          </a:prstGeom>
        </p:spPr>
      </p:pic>
      <p:sp>
        <p:nvSpPr>
          <p:cNvPr id="4" name="AutoShape 4"/>
          <p:cNvSpPr/>
          <p:nvPr/>
        </p:nvSpPr>
        <p:spPr>
          <a:xfrm>
            <a:off x="47625" y="1853503"/>
            <a:ext cx="6559993" cy="0"/>
          </a:xfrm>
          <a:prstGeom prst="line">
            <a:avLst/>
          </a:prstGeom>
          <a:ln w="47625" cap="rnd">
            <a:solidFill>
              <a:srgbClr val="FFFFFF">
                <a:alpha val="40000"/>
              </a:srgbClr>
            </a:solidFill>
            <a:prstDash val="solid"/>
            <a:headEnd type="none" w="sm" len="sm"/>
            <a:tailEnd type="none" w="sm" len="sm"/>
          </a:ln>
        </p:spPr>
      </p:sp>
      <p:sp>
        <p:nvSpPr>
          <p:cNvPr id="5" name="TextBox 5"/>
          <p:cNvSpPr txBox="1"/>
          <p:nvPr/>
        </p:nvSpPr>
        <p:spPr>
          <a:xfrm>
            <a:off x="1569495" y="6187145"/>
            <a:ext cx="10786708" cy="2114550"/>
          </a:xfrm>
          <a:prstGeom prst="rect">
            <a:avLst/>
          </a:prstGeom>
        </p:spPr>
        <p:txBody>
          <a:bodyPr lIns="0" tIns="0" rIns="0" bIns="0" rtlCol="0" anchor="t">
            <a:spAutoFit/>
          </a:bodyPr>
          <a:lstStyle/>
          <a:p>
            <a:pPr>
              <a:lnSpc>
                <a:spcPts val="4200"/>
              </a:lnSpc>
            </a:pPr>
            <a:r>
              <a:rPr lang="en-US" sz="3000">
                <a:solidFill>
                  <a:srgbClr val="5B004B"/>
                </a:solidFill>
                <a:latin typeface="Nourd Light Bold"/>
              </a:rPr>
              <a:t>Content-based filtering</a:t>
            </a:r>
            <a:r>
              <a:rPr lang="en-US" sz="3000">
                <a:solidFill>
                  <a:srgbClr val="5B004B"/>
                </a:solidFill>
                <a:latin typeface="Nourd Light"/>
              </a:rPr>
              <a:t> first checks the user preference and then suggests the movies or any other product to him. It only focuses on a single user’s ideas, thoughts and gives predictions based on his interest. </a:t>
            </a:r>
          </a:p>
        </p:txBody>
      </p:sp>
      <p:sp>
        <p:nvSpPr>
          <p:cNvPr id="6" name="TextBox 6"/>
          <p:cNvSpPr txBox="1"/>
          <p:nvPr/>
        </p:nvSpPr>
        <p:spPr>
          <a:xfrm>
            <a:off x="1521870" y="4095750"/>
            <a:ext cx="10834333" cy="1047750"/>
          </a:xfrm>
          <a:prstGeom prst="rect">
            <a:avLst/>
          </a:prstGeom>
        </p:spPr>
        <p:txBody>
          <a:bodyPr lIns="0" tIns="0" rIns="0" bIns="0" rtlCol="0" anchor="t">
            <a:spAutoFit/>
          </a:bodyPr>
          <a:lstStyle/>
          <a:p>
            <a:pPr>
              <a:lnSpc>
                <a:spcPts val="4200"/>
              </a:lnSpc>
            </a:pPr>
            <a:r>
              <a:rPr lang="en-US" sz="3000">
                <a:solidFill>
                  <a:srgbClr val="5B004B"/>
                </a:solidFill>
                <a:latin typeface="Nourd Light"/>
              </a:rPr>
              <a:t>Recommendation systems are of 3 types :  </a:t>
            </a:r>
          </a:p>
          <a:p>
            <a:pPr>
              <a:lnSpc>
                <a:spcPts val="4200"/>
              </a:lnSpc>
            </a:pPr>
            <a:r>
              <a:rPr lang="en-US" sz="3000">
                <a:solidFill>
                  <a:srgbClr val="5B004B"/>
                </a:solidFill>
                <a:latin typeface="Nourd Light"/>
              </a:rPr>
              <a:t>Content based filtering, Collaborative filtering, Hybrid filtering.</a:t>
            </a:r>
          </a:p>
        </p:txBody>
      </p:sp>
      <p:pic>
        <p:nvPicPr>
          <p:cNvPr id="7" name="Picture 7"/>
          <p:cNvPicPr>
            <a:picLocks noChangeAspect="1"/>
          </p:cNvPicPr>
          <p:nvPr/>
        </p:nvPicPr>
        <p:blipFill>
          <a:blip r:embed="rId4">
            <a:alphaModFix amt="21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225399" y="6132496"/>
            <a:ext cx="4114800" cy="4114800"/>
          </a:xfrm>
          <a:prstGeom prst="rect">
            <a:avLst/>
          </a:prstGeom>
        </p:spPr>
      </p:pic>
      <p:pic>
        <p:nvPicPr>
          <p:cNvPr id="8" name="Picture 8"/>
          <p:cNvPicPr>
            <a:picLocks noChangeAspect="1"/>
          </p:cNvPicPr>
          <p:nvPr/>
        </p:nvPicPr>
        <p:blipFill>
          <a:blip r:embed="rId6"/>
          <a:srcRect/>
          <a:stretch>
            <a:fillRect/>
          </a:stretch>
        </p:blipFill>
        <p:spPr>
          <a:xfrm>
            <a:off x="12053045" y="2112447"/>
            <a:ext cx="5665578" cy="7145853"/>
          </a:xfrm>
          <a:prstGeom prst="rect">
            <a:avLst/>
          </a:prstGeom>
        </p:spPr>
      </p:pic>
      <p:pic>
        <p:nvPicPr>
          <p:cNvPr id="9" name="Picture 9"/>
          <p:cNvPicPr>
            <a:picLocks noChangeAspect="1"/>
          </p:cNvPicPr>
          <p:nvPr/>
        </p:nvPicPr>
        <p:blipFill>
          <a:blip r:embed="rId4">
            <a:alphaModFix amt="3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02995" y="7610092"/>
            <a:ext cx="2637204" cy="2637204"/>
          </a:xfrm>
          <a:prstGeom prst="rect">
            <a:avLst/>
          </a:prstGeom>
        </p:spPr>
      </p:pic>
      <p:sp>
        <p:nvSpPr>
          <p:cNvPr id="10" name="TextBox 10"/>
          <p:cNvSpPr txBox="1"/>
          <p:nvPr/>
        </p:nvSpPr>
        <p:spPr>
          <a:xfrm>
            <a:off x="1569495" y="733425"/>
            <a:ext cx="7875610" cy="857171"/>
          </a:xfrm>
          <a:prstGeom prst="rect">
            <a:avLst/>
          </a:prstGeom>
        </p:spPr>
        <p:txBody>
          <a:bodyPr lIns="0" tIns="0" rIns="0" bIns="0" rtlCol="0" anchor="t">
            <a:spAutoFit/>
          </a:bodyPr>
          <a:lstStyle/>
          <a:p>
            <a:pPr>
              <a:lnSpc>
                <a:spcPts val="7000"/>
              </a:lnSpc>
            </a:pPr>
            <a:r>
              <a:rPr lang="en-US" sz="5000">
                <a:solidFill>
                  <a:srgbClr val="5B004B"/>
                </a:solidFill>
                <a:latin typeface="Nourd Bold"/>
              </a:rPr>
              <a:t>INTRODUCTION</a:t>
            </a:r>
          </a:p>
        </p:txBody>
      </p:sp>
      <p:sp>
        <p:nvSpPr>
          <p:cNvPr id="11" name="TextBox 11"/>
          <p:cNvSpPr txBox="1"/>
          <p:nvPr/>
        </p:nvSpPr>
        <p:spPr>
          <a:xfrm>
            <a:off x="16771390" y="514350"/>
            <a:ext cx="506960" cy="514350"/>
          </a:xfrm>
          <a:prstGeom prst="rect">
            <a:avLst/>
          </a:prstGeom>
        </p:spPr>
        <p:txBody>
          <a:bodyPr lIns="0" tIns="0" rIns="0" bIns="0" rtlCol="0" anchor="t">
            <a:spAutoFit/>
          </a:bodyPr>
          <a:lstStyle/>
          <a:p>
            <a:pPr>
              <a:lnSpc>
                <a:spcPts val="4199"/>
              </a:lnSpc>
            </a:pPr>
            <a:r>
              <a:rPr lang="en-US" sz="2999">
                <a:solidFill>
                  <a:srgbClr val="5B004B"/>
                </a:solidFill>
                <a:latin typeface="Nourd Light"/>
              </a:rPr>
              <a:t>02</a:t>
            </a:r>
          </a:p>
        </p:txBody>
      </p:sp>
      <p:sp>
        <p:nvSpPr>
          <p:cNvPr id="12" name="TextBox 12"/>
          <p:cNvSpPr txBox="1"/>
          <p:nvPr/>
        </p:nvSpPr>
        <p:spPr>
          <a:xfrm>
            <a:off x="1569495" y="2426363"/>
            <a:ext cx="9704145" cy="1047750"/>
          </a:xfrm>
          <a:prstGeom prst="rect">
            <a:avLst/>
          </a:prstGeom>
        </p:spPr>
        <p:txBody>
          <a:bodyPr lIns="0" tIns="0" rIns="0" bIns="0" rtlCol="0" anchor="t">
            <a:spAutoFit/>
          </a:bodyPr>
          <a:lstStyle/>
          <a:p>
            <a:pPr>
              <a:lnSpc>
                <a:spcPts val="4200"/>
              </a:lnSpc>
            </a:pPr>
            <a:r>
              <a:rPr lang="en-US" sz="3000">
                <a:solidFill>
                  <a:srgbClr val="5B004B"/>
                </a:solidFill>
                <a:latin typeface="Nourd Light"/>
              </a:rPr>
              <a:t>Platforms like Netflix  are able to recommend us TV shows or movies by using Recommendation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0" y="0"/>
            <a:ext cx="18288000" cy="10287000"/>
          </a:xfrm>
          <a:prstGeom prst="rect">
            <a:avLst/>
          </a:prstGeom>
        </p:spPr>
      </p:pic>
      <p:grpSp>
        <p:nvGrpSpPr>
          <p:cNvPr id="3" name="Group 3"/>
          <p:cNvGrpSpPr/>
          <p:nvPr/>
        </p:nvGrpSpPr>
        <p:grpSpPr>
          <a:xfrm>
            <a:off x="917744" y="6501761"/>
            <a:ext cx="3077683" cy="2096306"/>
            <a:chOff x="0" y="0"/>
            <a:chExt cx="1041093" cy="709121"/>
          </a:xfrm>
        </p:grpSpPr>
        <p:sp>
          <p:nvSpPr>
            <p:cNvPr id="4" name="Freeform 4"/>
            <p:cNvSpPr/>
            <p:nvPr/>
          </p:nvSpPr>
          <p:spPr>
            <a:xfrm>
              <a:off x="0" y="0"/>
              <a:ext cx="1041093" cy="709121"/>
            </a:xfrm>
            <a:custGeom>
              <a:avLst/>
              <a:gdLst/>
              <a:ahLst/>
              <a:cxnLst/>
              <a:rect l="l" t="t" r="r" b="b"/>
              <a:pathLst>
                <a:path w="1041093" h="709121">
                  <a:moveTo>
                    <a:pt x="0" y="0"/>
                  </a:moveTo>
                  <a:lnTo>
                    <a:pt x="1041093" y="0"/>
                  </a:lnTo>
                  <a:lnTo>
                    <a:pt x="1041093" y="709121"/>
                  </a:lnTo>
                  <a:lnTo>
                    <a:pt x="0" y="709121"/>
                  </a:lnTo>
                  <a:close/>
                </a:path>
              </a:pathLst>
            </a:custGeom>
            <a:solidFill>
              <a:srgbClr val="FA7AA7"/>
            </a:solidFill>
          </p:spPr>
        </p:sp>
      </p:grpSp>
      <p:grpSp>
        <p:nvGrpSpPr>
          <p:cNvPr id="5" name="Group 5"/>
          <p:cNvGrpSpPr/>
          <p:nvPr/>
        </p:nvGrpSpPr>
        <p:grpSpPr>
          <a:xfrm rot="-10800000">
            <a:off x="3083650" y="7687750"/>
            <a:ext cx="911777" cy="910318"/>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AA6ADB"/>
            </a:solidFill>
          </p:spPr>
        </p:sp>
      </p:grpSp>
      <p:grpSp>
        <p:nvGrpSpPr>
          <p:cNvPr id="7" name="Group 7"/>
          <p:cNvGrpSpPr/>
          <p:nvPr/>
        </p:nvGrpSpPr>
        <p:grpSpPr>
          <a:xfrm>
            <a:off x="3083650" y="5591443"/>
            <a:ext cx="4029166" cy="2096306"/>
            <a:chOff x="0" y="0"/>
            <a:chExt cx="1362952" cy="709121"/>
          </a:xfrm>
        </p:grpSpPr>
        <p:sp>
          <p:nvSpPr>
            <p:cNvPr id="8" name="Freeform 8"/>
            <p:cNvSpPr/>
            <p:nvPr/>
          </p:nvSpPr>
          <p:spPr>
            <a:xfrm>
              <a:off x="0" y="0"/>
              <a:ext cx="1362952" cy="709121"/>
            </a:xfrm>
            <a:custGeom>
              <a:avLst/>
              <a:gdLst/>
              <a:ahLst/>
              <a:cxnLst/>
              <a:rect l="l" t="t" r="r" b="b"/>
              <a:pathLst>
                <a:path w="1362952" h="709121">
                  <a:moveTo>
                    <a:pt x="0" y="0"/>
                  </a:moveTo>
                  <a:lnTo>
                    <a:pt x="1362952" y="0"/>
                  </a:lnTo>
                  <a:lnTo>
                    <a:pt x="1362952" y="709121"/>
                  </a:lnTo>
                  <a:lnTo>
                    <a:pt x="0" y="709121"/>
                  </a:lnTo>
                  <a:close/>
                </a:path>
              </a:pathLst>
            </a:custGeom>
            <a:solidFill>
              <a:srgbClr val="CC8AFF"/>
            </a:solidFill>
          </p:spPr>
        </p:sp>
      </p:grpSp>
      <p:grpSp>
        <p:nvGrpSpPr>
          <p:cNvPr id="9" name="Group 9"/>
          <p:cNvGrpSpPr/>
          <p:nvPr/>
        </p:nvGrpSpPr>
        <p:grpSpPr>
          <a:xfrm rot="-10800000">
            <a:off x="6201039" y="6777432"/>
            <a:ext cx="911777" cy="910318"/>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7ECB8B"/>
            </a:solidFill>
          </p:spPr>
        </p:sp>
      </p:grpSp>
      <p:grpSp>
        <p:nvGrpSpPr>
          <p:cNvPr id="11" name="Group 11"/>
          <p:cNvGrpSpPr/>
          <p:nvPr/>
        </p:nvGrpSpPr>
        <p:grpSpPr>
          <a:xfrm>
            <a:off x="6201039" y="4683778"/>
            <a:ext cx="4114597" cy="2093654"/>
            <a:chOff x="0" y="0"/>
            <a:chExt cx="1391851" cy="708224"/>
          </a:xfrm>
        </p:grpSpPr>
        <p:sp>
          <p:nvSpPr>
            <p:cNvPr id="12" name="Freeform 12"/>
            <p:cNvSpPr/>
            <p:nvPr/>
          </p:nvSpPr>
          <p:spPr>
            <a:xfrm>
              <a:off x="0" y="0"/>
              <a:ext cx="1391851" cy="708224"/>
            </a:xfrm>
            <a:custGeom>
              <a:avLst/>
              <a:gdLst/>
              <a:ahLst/>
              <a:cxnLst/>
              <a:rect l="l" t="t" r="r" b="b"/>
              <a:pathLst>
                <a:path w="1391851" h="708224">
                  <a:moveTo>
                    <a:pt x="0" y="0"/>
                  </a:moveTo>
                  <a:lnTo>
                    <a:pt x="1391851" y="0"/>
                  </a:lnTo>
                  <a:lnTo>
                    <a:pt x="1391851" y="708224"/>
                  </a:lnTo>
                  <a:lnTo>
                    <a:pt x="0" y="708224"/>
                  </a:lnTo>
                  <a:close/>
                </a:path>
              </a:pathLst>
            </a:custGeom>
            <a:solidFill>
              <a:srgbClr val="9AE8A7"/>
            </a:solidFill>
          </p:spPr>
        </p:sp>
      </p:grpSp>
      <p:grpSp>
        <p:nvGrpSpPr>
          <p:cNvPr id="13" name="Group 13"/>
          <p:cNvGrpSpPr/>
          <p:nvPr/>
        </p:nvGrpSpPr>
        <p:grpSpPr>
          <a:xfrm rot="-10800000">
            <a:off x="9403860" y="5867114"/>
            <a:ext cx="911777" cy="910318"/>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7491DB"/>
            </a:solidFill>
          </p:spPr>
        </p:sp>
      </p:grpSp>
      <p:grpSp>
        <p:nvGrpSpPr>
          <p:cNvPr id="15" name="Group 15"/>
          <p:cNvGrpSpPr/>
          <p:nvPr/>
        </p:nvGrpSpPr>
        <p:grpSpPr>
          <a:xfrm>
            <a:off x="9403860" y="3767756"/>
            <a:ext cx="4551141" cy="2099358"/>
            <a:chOff x="0" y="0"/>
            <a:chExt cx="1539522" cy="710153"/>
          </a:xfrm>
        </p:grpSpPr>
        <p:sp>
          <p:nvSpPr>
            <p:cNvPr id="16" name="Freeform 16"/>
            <p:cNvSpPr/>
            <p:nvPr/>
          </p:nvSpPr>
          <p:spPr>
            <a:xfrm>
              <a:off x="0" y="0"/>
              <a:ext cx="1539522" cy="710153"/>
            </a:xfrm>
            <a:custGeom>
              <a:avLst/>
              <a:gdLst/>
              <a:ahLst/>
              <a:cxnLst/>
              <a:rect l="l" t="t" r="r" b="b"/>
              <a:pathLst>
                <a:path w="1539522" h="710153">
                  <a:moveTo>
                    <a:pt x="0" y="0"/>
                  </a:moveTo>
                  <a:lnTo>
                    <a:pt x="1539522" y="0"/>
                  </a:lnTo>
                  <a:lnTo>
                    <a:pt x="1539522" y="710153"/>
                  </a:lnTo>
                  <a:lnTo>
                    <a:pt x="0" y="710153"/>
                  </a:lnTo>
                  <a:close/>
                </a:path>
              </a:pathLst>
            </a:custGeom>
            <a:solidFill>
              <a:srgbClr val="8AABFF"/>
            </a:solidFill>
          </p:spPr>
        </p:sp>
      </p:grpSp>
      <p:grpSp>
        <p:nvGrpSpPr>
          <p:cNvPr id="17" name="Group 17"/>
          <p:cNvGrpSpPr/>
          <p:nvPr/>
        </p:nvGrpSpPr>
        <p:grpSpPr>
          <a:xfrm rot="-10800000">
            <a:off x="12928924" y="4956796"/>
            <a:ext cx="911777" cy="910318"/>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D6C068"/>
            </a:solidFill>
          </p:spPr>
        </p:sp>
      </p:grpSp>
      <p:grpSp>
        <p:nvGrpSpPr>
          <p:cNvPr id="19" name="Group 19"/>
          <p:cNvGrpSpPr/>
          <p:nvPr/>
        </p:nvGrpSpPr>
        <p:grpSpPr>
          <a:xfrm>
            <a:off x="12928924" y="2948904"/>
            <a:ext cx="2867839" cy="2010602"/>
            <a:chOff x="0" y="0"/>
            <a:chExt cx="970108" cy="680129"/>
          </a:xfrm>
        </p:grpSpPr>
        <p:sp>
          <p:nvSpPr>
            <p:cNvPr id="20" name="Freeform 20"/>
            <p:cNvSpPr/>
            <p:nvPr/>
          </p:nvSpPr>
          <p:spPr>
            <a:xfrm>
              <a:off x="0" y="0"/>
              <a:ext cx="970108" cy="680129"/>
            </a:xfrm>
            <a:custGeom>
              <a:avLst/>
              <a:gdLst/>
              <a:ahLst/>
              <a:cxnLst/>
              <a:rect l="l" t="t" r="r" b="b"/>
              <a:pathLst>
                <a:path w="970108" h="680129">
                  <a:moveTo>
                    <a:pt x="0" y="0"/>
                  </a:moveTo>
                  <a:lnTo>
                    <a:pt x="970108" y="0"/>
                  </a:lnTo>
                  <a:lnTo>
                    <a:pt x="970108" y="680129"/>
                  </a:lnTo>
                  <a:lnTo>
                    <a:pt x="0" y="680129"/>
                  </a:lnTo>
                  <a:close/>
                </a:path>
              </a:pathLst>
            </a:custGeom>
            <a:solidFill>
              <a:srgbClr val="FFE786"/>
            </a:solidFill>
          </p:spPr>
        </p:sp>
      </p:grpSp>
      <p:grpSp>
        <p:nvGrpSpPr>
          <p:cNvPr id="21" name="Group 21"/>
          <p:cNvGrpSpPr/>
          <p:nvPr/>
        </p:nvGrpSpPr>
        <p:grpSpPr>
          <a:xfrm rot="-5400000">
            <a:off x="15170545" y="3167458"/>
            <a:ext cx="2825928" cy="1573494"/>
            <a:chOff x="0" y="0"/>
            <a:chExt cx="1930400" cy="1074858"/>
          </a:xfrm>
        </p:grpSpPr>
        <p:sp>
          <p:nvSpPr>
            <p:cNvPr id="22" name="Freeform 22"/>
            <p:cNvSpPr/>
            <p:nvPr/>
          </p:nvSpPr>
          <p:spPr>
            <a:xfrm>
              <a:off x="0" y="0"/>
              <a:ext cx="1930400" cy="1074858"/>
            </a:xfrm>
            <a:custGeom>
              <a:avLst/>
              <a:gdLst/>
              <a:ahLst/>
              <a:cxnLst/>
              <a:rect l="l" t="t" r="r" b="b"/>
              <a:pathLst>
                <a:path w="1930400" h="1074858">
                  <a:moveTo>
                    <a:pt x="0" y="0"/>
                  </a:moveTo>
                  <a:lnTo>
                    <a:pt x="965200" y="1074858"/>
                  </a:lnTo>
                  <a:lnTo>
                    <a:pt x="1930400" y="0"/>
                  </a:lnTo>
                  <a:close/>
                </a:path>
              </a:pathLst>
            </a:custGeom>
            <a:solidFill>
              <a:srgbClr val="FFE786"/>
            </a:solidFill>
          </p:spPr>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173668" y="3767756"/>
            <a:ext cx="409841" cy="409841"/>
          </a:xfrm>
          <a:prstGeom prst="rect">
            <a:avLst/>
          </a:prstGeom>
        </p:spPr>
      </p:pic>
      <p:sp>
        <p:nvSpPr>
          <p:cNvPr id="24" name="TextBox 24"/>
          <p:cNvSpPr txBox="1"/>
          <p:nvPr/>
        </p:nvSpPr>
        <p:spPr>
          <a:xfrm>
            <a:off x="1333952" y="7006694"/>
            <a:ext cx="2502441" cy="953452"/>
          </a:xfrm>
          <a:prstGeom prst="rect">
            <a:avLst/>
          </a:prstGeom>
        </p:spPr>
        <p:txBody>
          <a:bodyPr lIns="0" tIns="0" rIns="0" bIns="0" rtlCol="0" anchor="t">
            <a:spAutoFit/>
          </a:bodyPr>
          <a:lstStyle/>
          <a:p>
            <a:pPr>
              <a:lnSpc>
                <a:spcPts val="3716"/>
              </a:lnSpc>
            </a:pPr>
            <a:r>
              <a:rPr lang="en-US" sz="3097">
                <a:solidFill>
                  <a:srgbClr val="441E82"/>
                </a:solidFill>
                <a:latin typeface="Nourd Light Bold"/>
              </a:rPr>
              <a:t>Data </a:t>
            </a:r>
          </a:p>
          <a:p>
            <a:pPr>
              <a:lnSpc>
                <a:spcPts val="3716"/>
              </a:lnSpc>
            </a:pPr>
            <a:r>
              <a:rPr lang="en-US" sz="3097">
                <a:solidFill>
                  <a:srgbClr val="441E82"/>
                </a:solidFill>
                <a:latin typeface="Nourd Light Bold"/>
              </a:rPr>
              <a:t>Selection</a:t>
            </a:r>
          </a:p>
        </p:txBody>
      </p:sp>
      <p:sp>
        <p:nvSpPr>
          <p:cNvPr id="25" name="TextBox 25"/>
          <p:cNvSpPr txBox="1"/>
          <p:nvPr/>
        </p:nvSpPr>
        <p:spPr>
          <a:xfrm>
            <a:off x="3539539" y="5953797"/>
            <a:ext cx="3458683" cy="1371600"/>
          </a:xfrm>
          <a:prstGeom prst="rect">
            <a:avLst/>
          </a:prstGeom>
        </p:spPr>
        <p:txBody>
          <a:bodyPr lIns="0" tIns="0" rIns="0" bIns="0" rtlCol="0" anchor="t">
            <a:spAutoFit/>
          </a:bodyPr>
          <a:lstStyle/>
          <a:p>
            <a:pPr>
              <a:lnSpc>
                <a:spcPts val="3600"/>
              </a:lnSpc>
            </a:pPr>
            <a:r>
              <a:rPr lang="en-US" sz="3000">
                <a:solidFill>
                  <a:srgbClr val="441E82"/>
                </a:solidFill>
                <a:latin typeface="Nourd Light Bold"/>
              </a:rPr>
              <a:t>Preprocessing</a:t>
            </a:r>
          </a:p>
          <a:p>
            <a:pPr>
              <a:lnSpc>
                <a:spcPts val="3600"/>
              </a:lnSpc>
            </a:pPr>
            <a:r>
              <a:rPr lang="en-US" sz="3000">
                <a:solidFill>
                  <a:srgbClr val="441E82"/>
                </a:solidFill>
                <a:latin typeface="Nourd Light Bold"/>
              </a:rPr>
              <a:t>and preparing</a:t>
            </a:r>
          </a:p>
          <a:p>
            <a:pPr>
              <a:lnSpc>
                <a:spcPts val="3600"/>
              </a:lnSpc>
            </a:pPr>
            <a:r>
              <a:rPr lang="en-US" sz="3000">
                <a:solidFill>
                  <a:srgbClr val="441E82"/>
                </a:solidFill>
                <a:latin typeface="Nourd Light Bold"/>
              </a:rPr>
              <a:t>tags</a:t>
            </a:r>
          </a:p>
        </p:txBody>
      </p:sp>
      <p:sp>
        <p:nvSpPr>
          <p:cNvPr id="26" name="TextBox 26"/>
          <p:cNvSpPr txBox="1"/>
          <p:nvPr/>
        </p:nvSpPr>
        <p:spPr>
          <a:xfrm>
            <a:off x="6590253" y="5273405"/>
            <a:ext cx="3002795" cy="914400"/>
          </a:xfrm>
          <a:prstGeom prst="rect">
            <a:avLst/>
          </a:prstGeom>
        </p:spPr>
        <p:txBody>
          <a:bodyPr lIns="0" tIns="0" rIns="0" bIns="0" rtlCol="0" anchor="t">
            <a:spAutoFit/>
          </a:bodyPr>
          <a:lstStyle/>
          <a:p>
            <a:pPr>
              <a:lnSpc>
                <a:spcPts val="3600"/>
              </a:lnSpc>
            </a:pPr>
            <a:r>
              <a:rPr lang="en-US" sz="3000">
                <a:solidFill>
                  <a:srgbClr val="441E82"/>
                </a:solidFill>
                <a:latin typeface="Nourd Light Bold"/>
              </a:rPr>
              <a:t>Producing similarity matrix</a:t>
            </a:r>
          </a:p>
        </p:txBody>
      </p:sp>
      <p:sp>
        <p:nvSpPr>
          <p:cNvPr id="27" name="TextBox 27"/>
          <p:cNvSpPr txBox="1"/>
          <p:nvPr/>
        </p:nvSpPr>
        <p:spPr>
          <a:xfrm>
            <a:off x="9745448" y="4131635"/>
            <a:ext cx="3183476" cy="1371600"/>
          </a:xfrm>
          <a:prstGeom prst="rect">
            <a:avLst/>
          </a:prstGeom>
        </p:spPr>
        <p:txBody>
          <a:bodyPr lIns="0" tIns="0" rIns="0" bIns="0" rtlCol="0" anchor="t">
            <a:spAutoFit/>
          </a:bodyPr>
          <a:lstStyle/>
          <a:p>
            <a:pPr>
              <a:lnSpc>
                <a:spcPts val="3600"/>
              </a:lnSpc>
            </a:pPr>
            <a:r>
              <a:rPr lang="en-US" sz="3000">
                <a:solidFill>
                  <a:srgbClr val="441E82"/>
                </a:solidFill>
                <a:latin typeface="Nourd Light Bold"/>
              </a:rPr>
              <a:t>Building the recommendation model</a:t>
            </a:r>
          </a:p>
        </p:txBody>
      </p:sp>
      <p:sp>
        <p:nvSpPr>
          <p:cNvPr id="28" name="TextBox 28"/>
          <p:cNvSpPr txBox="1"/>
          <p:nvPr/>
        </p:nvSpPr>
        <p:spPr>
          <a:xfrm>
            <a:off x="13384812" y="3444856"/>
            <a:ext cx="1997651" cy="914400"/>
          </a:xfrm>
          <a:prstGeom prst="rect">
            <a:avLst/>
          </a:prstGeom>
        </p:spPr>
        <p:txBody>
          <a:bodyPr lIns="0" tIns="0" rIns="0" bIns="0" rtlCol="0" anchor="t">
            <a:spAutoFit/>
          </a:bodyPr>
          <a:lstStyle/>
          <a:p>
            <a:pPr>
              <a:lnSpc>
                <a:spcPts val="3600"/>
              </a:lnSpc>
            </a:pPr>
            <a:r>
              <a:rPr lang="en-US" sz="3000">
                <a:solidFill>
                  <a:srgbClr val="441E82"/>
                </a:solidFill>
                <a:latin typeface="Nourd Light Bold"/>
              </a:rPr>
              <a:t>Deploying</a:t>
            </a:r>
          </a:p>
          <a:p>
            <a:pPr>
              <a:lnSpc>
                <a:spcPts val="3600"/>
              </a:lnSpc>
            </a:pPr>
            <a:r>
              <a:rPr lang="en-US" sz="3000">
                <a:solidFill>
                  <a:srgbClr val="441E82"/>
                </a:solidFill>
                <a:latin typeface="Nourd Light Bold"/>
              </a:rPr>
              <a:t>website</a:t>
            </a:r>
          </a:p>
        </p:txBody>
      </p:sp>
      <p:sp>
        <p:nvSpPr>
          <p:cNvPr id="30" name="TextBox 30"/>
          <p:cNvSpPr txBox="1"/>
          <p:nvPr/>
        </p:nvSpPr>
        <p:spPr>
          <a:xfrm>
            <a:off x="3930475" y="1153062"/>
            <a:ext cx="10427049" cy="843796"/>
          </a:xfrm>
          <a:prstGeom prst="rect">
            <a:avLst/>
          </a:prstGeom>
        </p:spPr>
        <p:txBody>
          <a:bodyPr lIns="0" tIns="0" rIns="0" bIns="0" rtlCol="0" anchor="t">
            <a:spAutoFit/>
          </a:bodyPr>
          <a:lstStyle/>
          <a:p>
            <a:pPr algn="ctr">
              <a:lnSpc>
                <a:spcPts val="6720"/>
              </a:lnSpc>
            </a:pPr>
            <a:r>
              <a:rPr lang="en-US" sz="5600">
                <a:solidFill>
                  <a:srgbClr val="5B004B"/>
                </a:solidFill>
                <a:latin typeface="Nourd Bold Bold"/>
              </a:rPr>
              <a:t>PROJECT FLOW</a:t>
            </a:r>
          </a:p>
        </p:txBody>
      </p:sp>
      <p:sp>
        <p:nvSpPr>
          <p:cNvPr id="31" name="TextBox 31"/>
          <p:cNvSpPr txBox="1"/>
          <p:nvPr/>
        </p:nvSpPr>
        <p:spPr>
          <a:xfrm>
            <a:off x="16761865" y="514350"/>
            <a:ext cx="506960" cy="514350"/>
          </a:xfrm>
          <a:prstGeom prst="rect">
            <a:avLst/>
          </a:prstGeom>
        </p:spPr>
        <p:txBody>
          <a:bodyPr lIns="0" tIns="0" rIns="0" bIns="0" rtlCol="0" anchor="t">
            <a:spAutoFit/>
          </a:bodyPr>
          <a:lstStyle/>
          <a:p>
            <a:pPr>
              <a:lnSpc>
                <a:spcPts val="4199"/>
              </a:lnSpc>
            </a:pPr>
            <a:r>
              <a:rPr lang="en-US" sz="2999">
                <a:solidFill>
                  <a:srgbClr val="5B004B"/>
                </a:solidFill>
                <a:latin typeface="Nourd Light"/>
              </a:rPr>
              <a:t>03</a:t>
            </a:r>
          </a:p>
        </p:txBody>
      </p:sp>
      <p:pic>
        <p:nvPicPr>
          <p:cNvPr id="32" name="Picture 32"/>
          <p:cNvPicPr>
            <a:picLocks noChangeAspect="1"/>
          </p:cNvPicPr>
          <p:nvPr/>
        </p:nvPicPr>
        <p:blipFill>
          <a:blip r:embed="rId5">
            <a:alphaModFix amt="21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15351" y="62797"/>
            <a:ext cx="4114800" cy="4114800"/>
          </a:xfrm>
          <a:prstGeom prst="rect">
            <a:avLst/>
          </a:prstGeom>
        </p:spPr>
      </p:pic>
      <p:pic>
        <p:nvPicPr>
          <p:cNvPr id="33" name="Picture 33"/>
          <p:cNvPicPr>
            <a:picLocks noChangeAspect="1"/>
          </p:cNvPicPr>
          <p:nvPr/>
        </p:nvPicPr>
        <p:blipFill>
          <a:blip r:embed="rId5">
            <a:alphaModFix amt="38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15351" y="0"/>
            <a:ext cx="2637204" cy="26372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7812" b="7812"/>
          <a:stretch>
            <a:fillRect/>
          </a:stretch>
        </p:blipFill>
        <p:spPr>
          <a:xfrm>
            <a:off x="0" y="0"/>
            <a:ext cx="18288000" cy="10287000"/>
          </a:xfrm>
          <a:prstGeom prst="rect">
            <a:avLst/>
          </a:prstGeom>
        </p:spPr>
      </p:pic>
      <p:sp>
        <p:nvSpPr>
          <p:cNvPr id="4" name="AutoShape 4"/>
          <p:cNvSpPr/>
          <p:nvPr/>
        </p:nvSpPr>
        <p:spPr>
          <a:xfrm>
            <a:off x="47625" y="1853503"/>
            <a:ext cx="3237853" cy="0"/>
          </a:xfrm>
          <a:prstGeom prst="line">
            <a:avLst/>
          </a:prstGeom>
          <a:ln w="47625" cap="rnd">
            <a:solidFill>
              <a:srgbClr val="FFFFFF">
                <a:alpha val="40000"/>
              </a:srgbClr>
            </a:solidFill>
            <a:prstDash val="solid"/>
            <a:headEnd type="none" w="sm" len="sm"/>
            <a:tailEnd type="none" w="sm" len="sm"/>
          </a:ln>
        </p:spPr>
      </p:sp>
      <p:sp>
        <p:nvSpPr>
          <p:cNvPr id="5" name="TextBox 5"/>
          <p:cNvSpPr txBox="1"/>
          <p:nvPr/>
        </p:nvSpPr>
        <p:spPr>
          <a:xfrm>
            <a:off x="1317209" y="2129497"/>
            <a:ext cx="14484102" cy="7486650"/>
          </a:xfrm>
          <a:prstGeom prst="rect">
            <a:avLst/>
          </a:prstGeom>
        </p:spPr>
        <p:txBody>
          <a:bodyPr lIns="0" tIns="0" rIns="0" bIns="0" rtlCol="0" anchor="t">
            <a:spAutoFit/>
          </a:bodyPr>
          <a:lstStyle/>
          <a:p>
            <a:pPr>
              <a:lnSpc>
                <a:spcPts val="5400"/>
              </a:lnSpc>
            </a:pPr>
            <a:r>
              <a:rPr lang="en-US" sz="3000" dirty="0">
                <a:solidFill>
                  <a:srgbClr val="5B004B"/>
                </a:solidFill>
                <a:latin typeface="Nourd Light Bold"/>
              </a:rPr>
              <a:t>  Source: </a:t>
            </a:r>
            <a:r>
              <a:rPr lang="en-US" sz="3000" dirty="0">
                <a:solidFill>
                  <a:srgbClr val="5B004B"/>
                </a:solidFill>
                <a:latin typeface="Nourd Light"/>
              </a:rPr>
              <a:t> TMDB 5000 Movie Dataset: </a:t>
            </a:r>
            <a:r>
              <a:rPr lang="en-US" sz="3000" u="sng" dirty="0">
                <a:solidFill>
                  <a:srgbClr val="7F306F"/>
                </a:solidFill>
                <a:latin typeface="Nourd Light"/>
                <a:hlinkClick r:id="rId4">
                  <a:extLst>
                    <a:ext uri="{A12FA001-AC4F-418D-AE19-62706E023703}">
                      <ahyp:hlinkClr xmlns:ahyp="http://schemas.microsoft.com/office/drawing/2018/hyperlinkcolor" val="tx"/>
                    </a:ext>
                  </a:extLst>
                </a:hlinkClick>
              </a:rPr>
              <a:t>Kaggle</a:t>
            </a:r>
            <a:endParaRPr lang="en-US" sz="3000" u="sng" dirty="0">
              <a:solidFill>
                <a:srgbClr val="7F306F"/>
              </a:solidFill>
              <a:latin typeface="Nourd Light"/>
            </a:endParaRPr>
          </a:p>
          <a:p>
            <a:pPr>
              <a:lnSpc>
                <a:spcPts val="5400"/>
              </a:lnSpc>
            </a:pPr>
            <a:endParaRPr lang="en-US" sz="3000" u="sng" dirty="0">
              <a:solidFill>
                <a:srgbClr val="5B004B"/>
              </a:solidFill>
              <a:latin typeface="Nourd Light"/>
            </a:endParaRPr>
          </a:p>
          <a:p>
            <a:pPr marL="647700" lvl="1" indent="-323850">
              <a:lnSpc>
                <a:spcPts val="5400"/>
              </a:lnSpc>
              <a:buFont typeface="Arial"/>
              <a:buChar char="•"/>
            </a:pPr>
            <a:r>
              <a:rPr lang="en-US" sz="3000" dirty="0">
                <a:solidFill>
                  <a:srgbClr val="5B004B"/>
                </a:solidFill>
                <a:latin typeface="Nourd Light"/>
              </a:rPr>
              <a:t>The dataset contains two CSV files named movies and credits with 4803 rows. </a:t>
            </a:r>
          </a:p>
          <a:p>
            <a:pPr marL="647700" lvl="1" indent="-323850">
              <a:lnSpc>
                <a:spcPts val="5400"/>
              </a:lnSpc>
              <a:buFont typeface="Arial"/>
              <a:buChar char="•"/>
            </a:pPr>
            <a:r>
              <a:rPr lang="en-US" sz="3000" dirty="0">
                <a:solidFill>
                  <a:srgbClr val="5B004B"/>
                </a:solidFill>
                <a:latin typeface="Nourd Light"/>
              </a:rPr>
              <a:t>In total there are 23 features, which include title, crew, cast, revenue, genre, overview, popularity etc.,</a:t>
            </a:r>
          </a:p>
          <a:p>
            <a:pPr marL="647700" lvl="1" indent="-323850">
              <a:lnSpc>
                <a:spcPts val="5400"/>
              </a:lnSpc>
              <a:buFont typeface="Arial"/>
              <a:buChar char="•"/>
            </a:pPr>
            <a:r>
              <a:rPr lang="en-US" sz="3000" dirty="0">
                <a:solidFill>
                  <a:srgbClr val="5B004B"/>
                </a:solidFill>
                <a:latin typeface="Nourd Light"/>
              </a:rPr>
              <a:t>There are 10 numerical features and 13 categorical features.</a:t>
            </a:r>
          </a:p>
          <a:p>
            <a:pPr marL="647700" lvl="1" indent="-323850">
              <a:lnSpc>
                <a:spcPts val="5400"/>
              </a:lnSpc>
              <a:buFont typeface="Arial"/>
              <a:buChar char="•"/>
            </a:pPr>
            <a:r>
              <a:rPr lang="en-US" sz="3000" dirty="0">
                <a:solidFill>
                  <a:srgbClr val="5B004B"/>
                </a:solidFill>
                <a:latin typeface="Nourd Light"/>
              </a:rPr>
              <a:t>The features that are useful to recommend movies are :</a:t>
            </a:r>
          </a:p>
          <a:p>
            <a:pPr>
              <a:lnSpc>
                <a:spcPts val="5400"/>
              </a:lnSpc>
            </a:pPr>
            <a:r>
              <a:rPr lang="en-US" sz="3000" dirty="0">
                <a:solidFill>
                  <a:srgbClr val="5B004B"/>
                </a:solidFill>
                <a:latin typeface="Nourd Light"/>
              </a:rPr>
              <a:t>      </a:t>
            </a:r>
            <a:r>
              <a:rPr lang="en-US" sz="3000" dirty="0" err="1">
                <a:solidFill>
                  <a:srgbClr val="5B004B"/>
                </a:solidFill>
                <a:latin typeface="Nourd Light"/>
              </a:rPr>
              <a:t>movie_id</a:t>
            </a:r>
            <a:r>
              <a:rPr lang="en-US" sz="3000" dirty="0">
                <a:solidFill>
                  <a:srgbClr val="5B004B"/>
                </a:solidFill>
                <a:latin typeface="Nourd Light"/>
              </a:rPr>
              <a:t>, genres, title, overview, cast, crew, keywords</a:t>
            </a:r>
          </a:p>
          <a:p>
            <a:pPr marL="647700" lvl="1" indent="-323850">
              <a:lnSpc>
                <a:spcPts val="5400"/>
              </a:lnSpc>
              <a:buFont typeface="Arial"/>
              <a:buChar char="•"/>
            </a:pPr>
            <a:r>
              <a:rPr lang="en-US" sz="3000" dirty="0">
                <a:solidFill>
                  <a:srgbClr val="5B004B"/>
                </a:solidFill>
                <a:latin typeface="Nourd Light Bold"/>
              </a:rPr>
              <a:t>Trim the data frame to the Required features (</a:t>
            </a:r>
            <a:r>
              <a:rPr lang="en-US" sz="3000" dirty="0" err="1">
                <a:solidFill>
                  <a:srgbClr val="5B004B"/>
                </a:solidFill>
                <a:latin typeface="Nourd Light Bold"/>
              </a:rPr>
              <a:t>i.e</a:t>
            </a:r>
            <a:r>
              <a:rPr lang="en-US" sz="3000" dirty="0">
                <a:solidFill>
                  <a:srgbClr val="5B004B"/>
                </a:solidFill>
                <a:latin typeface="Nourd Light Bold"/>
              </a:rPr>
              <a:t> helpful in recommending) :</a:t>
            </a:r>
          </a:p>
          <a:p>
            <a:pPr>
              <a:lnSpc>
                <a:spcPts val="5400"/>
              </a:lnSpc>
            </a:pPr>
            <a:r>
              <a:rPr lang="en-US" sz="3000" dirty="0">
                <a:solidFill>
                  <a:srgbClr val="5B004B"/>
                </a:solidFill>
                <a:latin typeface="Nourd Light Bold"/>
              </a:rPr>
              <a:t>      { </a:t>
            </a:r>
            <a:r>
              <a:rPr lang="en-US" sz="3000" dirty="0" err="1">
                <a:solidFill>
                  <a:srgbClr val="5B004B"/>
                </a:solidFill>
                <a:latin typeface="Nourd Light Bold"/>
              </a:rPr>
              <a:t>movie_id</a:t>
            </a:r>
            <a:r>
              <a:rPr lang="en-US" sz="3000" dirty="0">
                <a:solidFill>
                  <a:srgbClr val="5B004B"/>
                </a:solidFill>
                <a:latin typeface="Nourd Light Bold"/>
              </a:rPr>
              <a:t>, genres, title, overview, cast, crew, keywords </a:t>
            </a:r>
          </a:p>
          <a:p>
            <a:pPr>
              <a:lnSpc>
                <a:spcPts val="5400"/>
              </a:lnSpc>
            </a:pPr>
            <a:endParaRPr lang="en-US" sz="3000" dirty="0">
              <a:solidFill>
                <a:srgbClr val="5B004B"/>
              </a:solidFill>
              <a:latin typeface="Nourd Light Bold"/>
            </a:endParaRPr>
          </a:p>
        </p:txBody>
      </p:sp>
      <p:sp>
        <p:nvSpPr>
          <p:cNvPr id="6" name="TextBox 6"/>
          <p:cNvSpPr txBox="1"/>
          <p:nvPr/>
        </p:nvSpPr>
        <p:spPr>
          <a:xfrm>
            <a:off x="1569495" y="733425"/>
            <a:ext cx="7875610" cy="857250"/>
          </a:xfrm>
          <a:prstGeom prst="rect">
            <a:avLst/>
          </a:prstGeom>
        </p:spPr>
        <p:txBody>
          <a:bodyPr lIns="0" tIns="0" rIns="0" bIns="0" rtlCol="0" anchor="t">
            <a:spAutoFit/>
          </a:bodyPr>
          <a:lstStyle/>
          <a:p>
            <a:pPr>
              <a:lnSpc>
                <a:spcPts val="7000"/>
              </a:lnSpc>
            </a:pPr>
            <a:r>
              <a:rPr lang="en-US" sz="5000">
                <a:solidFill>
                  <a:srgbClr val="5B004B"/>
                </a:solidFill>
                <a:latin typeface="Nourd Bold"/>
              </a:rPr>
              <a:t>DATA</a:t>
            </a:r>
          </a:p>
        </p:txBody>
      </p:sp>
      <p:sp>
        <p:nvSpPr>
          <p:cNvPr id="7" name="TextBox 7"/>
          <p:cNvSpPr txBox="1"/>
          <p:nvPr/>
        </p:nvSpPr>
        <p:spPr>
          <a:xfrm>
            <a:off x="16761865" y="514350"/>
            <a:ext cx="506960" cy="514350"/>
          </a:xfrm>
          <a:prstGeom prst="rect">
            <a:avLst/>
          </a:prstGeom>
        </p:spPr>
        <p:txBody>
          <a:bodyPr lIns="0" tIns="0" rIns="0" bIns="0" rtlCol="0" anchor="t">
            <a:spAutoFit/>
          </a:bodyPr>
          <a:lstStyle/>
          <a:p>
            <a:pPr>
              <a:lnSpc>
                <a:spcPts val="4199"/>
              </a:lnSpc>
            </a:pPr>
            <a:r>
              <a:rPr lang="en-US" sz="2999">
                <a:solidFill>
                  <a:srgbClr val="F4F2F2"/>
                </a:solidFill>
                <a:latin typeface="Nourd Light"/>
              </a:rPr>
              <a:t>04</a:t>
            </a:r>
          </a:p>
        </p:txBody>
      </p:sp>
      <p:pic>
        <p:nvPicPr>
          <p:cNvPr id="8" name="Picture 8"/>
          <p:cNvPicPr>
            <a:picLocks noChangeAspect="1"/>
          </p:cNvPicPr>
          <p:nvPr/>
        </p:nvPicPr>
        <p:blipFill>
          <a:blip r:embed="rId5">
            <a:alphaModFix amt="21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225399" y="6132496"/>
            <a:ext cx="4114800" cy="4114800"/>
          </a:xfrm>
          <a:prstGeom prst="rect">
            <a:avLst/>
          </a:prstGeom>
        </p:spPr>
      </p:pic>
      <p:pic>
        <p:nvPicPr>
          <p:cNvPr id="9" name="Picture 9"/>
          <p:cNvPicPr>
            <a:picLocks noChangeAspect="1"/>
          </p:cNvPicPr>
          <p:nvPr/>
        </p:nvPicPr>
        <p:blipFill>
          <a:blip r:embed="rId5">
            <a:alphaModFix amt="38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702995" y="7610092"/>
            <a:ext cx="2637204" cy="2637204"/>
          </a:xfrm>
          <a:prstGeom prst="rect">
            <a:avLst/>
          </a:prstGeom>
        </p:spPr>
      </p:pic>
      <p:pic>
        <p:nvPicPr>
          <p:cNvPr id="10" name="Picture 10"/>
          <p:cNvPicPr>
            <a:picLocks noChangeAspect="1"/>
          </p:cNvPicPr>
          <p:nvPr/>
        </p:nvPicPr>
        <p:blipFill>
          <a:blip r:embed="rId7"/>
          <a:srcRect l="32936" r="45156"/>
          <a:stretch>
            <a:fillRect/>
          </a:stretch>
        </p:blipFill>
        <p:spPr>
          <a:xfrm>
            <a:off x="15801310" y="0"/>
            <a:ext cx="2486690" cy="1028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0" y="-190500"/>
            <a:ext cx="18288000" cy="10287000"/>
          </a:xfrm>
          <a:prstGeom prst="rect">
            <a:avLst/>
          </a:prstGeom>
        </p:spPr>
      </p:pic>
      <p:sp>
        <p:nvSpPr>
          <p:cNvPr id="4" name="AutoShape 4"/>
          <p:cNvSpPr/>
          <p:nvPr/>
        </p:nvSpPr>
        <p:spPr>
          <a:xfrm>
            <a:off x="47625" y="1853503"/>
            <a:ext cx="13570007" cy="0"/>
          </a:xfrm>
          <a:prstGeom prst="line">
            <a:avLst/>
          </a:prstGeom>
          <a:ln w="47625" cap="rnd">
            <a:solidFill>
              <a:srgbClr val="FFFFFF">
                <a:alpha val="40000"/>
              </a:srgbClr>
            </a:solidFill>
            <a:prstDash val="solid"/>
            <a:headEnd type="none" w="sm" len="sm"/>
            <a:tailEnd type="none" w="sm" len="sm"/>
          </a:ln>
        </p:spPr>
      </p:sp>
      <p:pic>
        <p:nvPicPr>
          <p:cNvPr id="5" name="Picture 5"/>
          <p:cNvPicPr>
            <a:picLocks noChangeAspect="1"/>
          </p:cNvPicPr>
          <p:nvPr/>
        </p:nvPicPr>
        <p:blipFill>
          <a:blip r:embed="rId3"/>
          <a:srcRect/>
          <a:stretch>
            <a:fillRect/>
          </a:stretch>
        </p:blipFill>
        <p:spPr>
          <a:xfrm>
            <a:off x="2588078" y="5922296"/>
            <a:ext cx="12826095" cy="3668424"/>
          </a:xfrm>
          <a:prstGeom prst="rect">
            <a:avLst/>
          </a:prstGeom>
        </p:spPr>
      </p:pic>
      <p:pic>
        <p:nvPicPr>
          <p:cNvPr id="6" name="Picture 6"/>
          <p:cNvPicPr>
            <a:picLocks noChangeAspect="1"/>
          </p:cNvPicPr>
          <p:nvPr/>
        </p:nvPicPr>
        <p:blipFill>
          <a:blip r:embed="rId4"/>
          <a:srcRect l="15031" r="61605"/>
          <a:stretch>
            <a:fillRect/>
          </a:stretch>
        </p:blipFill>
        <p:spPr>
          <a:xfrm>
            <a:off x="15981347" y="1867790"/>
            <a:ext cx="1567748" cy="2359820"/>
          </a:xfrm>
          <a:prstGeom prst="rect">
            <a:avLst/>
          </a:prstGeom>
        </p:spPr>
      </p:pic>
      <p:pic>
        <p:nvPicPr>
          <p:cNvPr id="7" name="Picture 7"/>
          <p:cNvPicPr>
            <a:picLocks noChangeAspect="1"/>
          </p:cNvPicPr>
          <p:nvPr/>
        </p:nvPicPr>
        <p:blipFill>
          <a:blip r:embed="rId4"/>
          <a:srcRect l="38096" r="41918"/>
          <a:stretch>
            <a:fillRect/>
          </a:stretch>
        </p:blipFill>
        <p:spPr>
          <a:xfrm>
            <a:off x="16156110" y="4199035"/>
            <a:ext cx="1218223" cy="2143627"/>
          </a:xfrm>
          <a:prstGeom prst="rect">
            <a:avLst/>
          </a:prstGeom>
        </p:spPr>
      </p:pic>
      <p:pic>
        <p:nvPicPr>
          <p:cNvPr id="8" name="Picture 8"/>
          <p:cNvPicPr>
            <a:picLocks noChangeAspect="1"/>
          </p:cNvPicPr>
          <p:nvPr/>
        </p:nvPicPr>
        <p:blipFill>
          <a:blip r:embed="rId4"/>
          <a:srcRect l="58903" t="2588" r="16044"/>
          <a:stretch>
            <a:fillRect/>
          </a:stretch>
        </p:blipFill>
        <p:spPr>
          <a:xfrm>
            <a:off x="15989156" y="7042610"/>
            <a:ext cx="1766628" cy="2415715"/>
          </a:xfrm>
          <a:prstGeom prst="rect">
            <a:avLst/>
          </a:prstGeom>
        </p:spPr>
      </p:pic>
      <p:sp>
        <p:nvSpPr>
          <p:cNvPr id="9" name="TextBox 9"/>
          <p:cNvSpPr txBox="1"/>
          <p:nvPr/>
        </p:nvSpPr>
        <p:spPr>
          <a:xfrm>
            <a:off x="1588545" y="2438400"/>
            <a:ext cx="13556025" cy="3364230"/>
          </a:xfrm>
          <a:prstGeom prst="rect">
            <a:avLst/>
          </a:prstGeom>
        </p:spPr>
        <p:txBody>
          <a:bodyPr lIns="0" tIns="0" rIns="0" bIns="0" rtlCol="0" anchor="t">
            <a:spAutoFit/>
          </a:bodyPr>
          <a:lstStyle/>
          <a:p>
            <a:pPr marL="647700" lvl="1" indent="-323850">
              <a:lnSpc>
                <a:spcPts val="4860"/>
              </a:lnSpc>
              <a:buFont typeface="Arial"/>
              <a:buChar char="•"/>
            </a:pPr>
            <a:r>
              <a:rPr lang="en-US" sz="3000" dirty="0">
                <a:solidFill>
                  <a:srgbClr val="5B004B"/>
                </a:solidFill>
                <a:latin typeface="Nourd Light"/>
              </a:rPr>
              <a:t>Prepare "Tags" (a string datatype) for all the rows by concatenating all the </a:t>
            </a:r>
            <a:r>
              <a:rPr lang="en-US" sz="3000" dirty="0">
                <a:solidFill>
                  <a:srgbClr val="5B004B"/>
                </a:solidFill>
                <a:latin typeface="Nourd Light Bold"/>
              </a:rPr>
              <a:t>Required features</a:t>
            </a:r>
            <a:r>
              <a:rPr lang="en-US" sz="3000" dirty="0">
                <a:solidFill>
                  <a:srgbClr val="5B004B"/>
                </a:solidFill>
                <a:latin typeface="Nourd Light"/>
              </a:rPr>
              <a:t>.</a:t>
            </a:r>
          </a:p>
          <a:p>
            <a:pPr marL="647700" lvl="1" indent="-323850">
              <a:lnSpc>
                <a:spcPts val="4200"/>
              </a:lnSpc>
              <a:buFont typeface="Arial"/>
              <a:buChar char="•"/>
            </a:pPr>
            <a:r>
              <a:rPr lang="en-US" sz="3000" dirty="0">
                <a:solidFill>
                  <a:srgbClr val="5B004B"/>
                </a:solidFill>
                <a:latin typeface="Nourd Light"/>
              </a:rPr>
              <a:t>Run the "Tags" through the CountVectorizer function to get the count vector. </a:t>
            </a:r>
          </a:p>
          <a:p>
            <a:pPr marL="647700" lvl="1" indent="-323850">
              <a:lnSpc>
                <a:spcPts val="4200"/>
              </a:lnSpc>
              <a:buFont typeface="Arial"/>
              <a:buChar char="•"/>
            </a:pPr>
            <a:r>
              <a:rPr lang="en-US" sz="3000" dirty="0">
                <a:solidFill>
                  <a:srgbClr val="5B004B"/>
                </a:solidFill>
                <a:latin typeface="Nourd Light"/>
              </a:rPr>
              <a:t>As the name suggests, CountVectorizer counts the frequency of each word and outputs a 2D vector containing frequencies.</a:t>
            </a:r>
          </a:p>
          <a:p>
            <a:pPr>
              <a:lnSpc>
                <a:spcPts val="4200"/>
              </a:lnSpc>
            </a:pPr>
            <a:endParaRPr lang="en-US" sz="3000" dirty="0">
              <a:solidFill>
                <a:srgbClr val="5B004B"/>
              </a:solidFill>
              <a:latin typeface="Nourd Light"/>
            </a:endParaRPr>
          </a:p>
        </p:txBody>
      </p:sp>
      <p:sp>
        <p:nvSpPr>
          <p:cNvPr id="10" name="TextBox 10"/>
          <p:cNvSpPr txBox="1"/>
          <p:nvPr/>
        </p:nvSpPr>
        <p:spPr>
          <a:xfrm>
            <a:off x="1588545" y="733425"/>
            <a:ext cx="12636854" cy="857250"/>
          </a:xfrm>
          <a:prstGeom prst="rect">
            <a:avLst/>
          </a:prstGeom>
        </p:spPr>
        <p:txBody>
          <a:bodyPr lIns="0" tIns="0" rIns="0" bIns="0" rtlCol="0" anchor="t">
            <a:spAutoFit/>
          </a:bodyPr>
          <a:lstStyle/>
          <a:p>
            <a:pPr>
              <a:lnSpc>
                <a:spcPts val="7000"/>
              </a:lnSpc>
            </a:pPr>
            <a:r>
              <a:rPr lang="en-US" sz="5000">
                <a:solidFill>
                  <a:srgbClr val="5B004B"/>
                </a:solidFill>
                <a:latin typeface="Nourd Bold"/>
              </a:rPr>
              <a:t>Preprocessing and Preparation of tags</a:t>
            </a:r>
          </a:p>
        </p:txBody>
      </p:sp>
      <p:sp>
        <p:nvSpPr>
          <p:cNvPr id="11" name="TextBox 11"/>
          <p:cNvSpPr txBox="1"/>
          <p:nvPr/>
        </p:nvSpPr>
        <p:spPr>
          <a:xfrm>
            <a:off x="16771390" y="514350"/>
            <a:ext cx="506960" cy="514350"/>
          </a:xfrm>
          <a:prstGeom prst="rect">
            <a:avLst/>
          </a:prstGeom>
        </p:spPr>
        <p:txBody>
          <a:bodyPr lIns="0" tIns="0" rIns="0" bIns="0" rtlCol="0" anchor="t">
            <a:spAutoFit/>
          </a:bodyPr>
          <a:lstStyle/>
          <a:p>
            <a:pPr>
              <a:lnSpc>
                <a:spcPts val="4199"/>
              </a:lnSpc>
            </a:pPr>
            <a:r>
              <a:rPr lang="en-US" sz="2999">
                <a:solidFill>
                  <a:srgbClr val="5B004B"/>
                </a:solidFill>
                <a:latin typeface="Nourd Light"/>
              </a:rPr>
              <a:t>05</a:t>
            </a:r>
          </a:p>
        </p:txBody>
      </p:sp>
      <p:sp>
        <p:nvSpPr>
          <p:cNvPr id="12" name="TextBox 12"/>
          <p:cNvSpPr txBox="1"/>
          <p:nvPr/>
        </p:nvSpPr>
        <p:spPr>
          <a:xfrm>
            <a:off x="16025995" y="5817521"/>
            <a:ext cx="1712000" cy="343171"/>
          </a:xfrm>
          <a:prstGeom prst="rect">
            <a:avLst/>
          </a:prstGeom>
        </p:spPr>
        <p:txBody>
          <a:bodyPr lIns="0" tIns="0" rIns="0" bIns="0" rtlCol="0" anchor="t">
            <a:spAutoFit/>
          </a:bodyPr>
          <a:lstStyle/>
          <a:p>
            <a:pPr algn="ctr">
              <a:lnSpc>
                <a:spcPts val="3033"/>
              </a:lnSpc>
            </a:pPr>
            <a:r>
              <a:rPr lang="en-US" sz="2000" dirty="0">
                <a:solidFill>
                  <a:srgbClr val="3C67D4"/>
                </a:solidFill>
                <a:latin typeface="Lato Bold"/>
              </a:rPr>
              <a:t>PROCESSING</a:t>
            </a:r>
          </a:p>
        </p:txBody>
      </p:sp>
      <p:pic>
        <p:nvPicPr>
          <p:cNvPr id="13" name="Picture 13"/>
          <p:cNvPicPr>
            <a:picLocks noChangeAspect="1"/>
          </p:cNvPicPr>
          <p:nvPr/>
        </p:nvPicPr>
        <p:blipFill>
          <a:blip r:embed="rId5">
            <a:alphaModFix amt="21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225399" y="6132496"/>
            <a:ext cx="4114800" cy="4114800"/>
          </a:xfrm>
          <a:prstGeom prst="rect">
            <a:avLst/>
          </a:prstGeom>
        </p:spPr>
      </p:pic>
      <p:pic>
        <p:nvPicPr>
          <p:cNvPr id="14" name="Picture 14"/>
          <p:cNvPicPr>
            <a:picLocks noChangeAspect="1"/>
          </p:cNvPicPr>
          <p:nvPr/>
        </p:nvPicPr>
        <p:blipFill>
          <a:blip r:embed="rId5">
            <a:alphaModFix amt="38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702995" y="7610092"/>
            <a:ext cx="2637204" cy="2637204"/>
          </a:xfrm>
          <a:prstGeom prst="rect">
            <a:avLst/>
          </a:prstGeom>
        </p:spPr>
      </p:pic>
      <p:pic>
        <p:nvPicPr>
          <p:cNvPr id="15" name="Graphic 14" descr="Arrow Slight curve">
            <a:extLst>
              <a:ext uri="{FF2B5EF4-FFF2-40B4-BE49-F238E27FC236}">
                <a16:creationId xmlns:a16="http://schemas.microsoft.com/office/drawing/2014/main" id="{50B989E5-7D00-40E5-B618-10D90080FF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6359326" y="3628185"/>
            <a:ext cx="914400" cy="914400"/>
          </a:xfrm>
          <a:prstGeom prst="rect">
            <a:avLst/>
          </a:prstGeom>
        </p:spPr>
      </p:pic>
      <p:pic>
        <p:nvPicPr>
          <p:cNvPr id="16" name="Graphic 15" descr="Arrow Slight curve">
            <a:extLst>
              <a:ext uri="{FF2B5EF4-FFF2-40B4-BE49-F238E27FC236}">
                <a16:creationId xmlns:a16="http://schemas.microsoft.com/office/drawing/2014/main" id="{009DA526-E434-4C79-8E98-26896DD03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16308021" y="6326421"/>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7812" b="7812"/>
          <a:stretch>
            <a:fillRect/>
          </a:stretch>
        </p:blipFill>
        <p:spPr>
          <a:xfrm>
            <a:off x="0" y="0"/>
            <a:ext cx="18288000" cy="10287000"/>
          </a:xfrm>
          <a:prstGeom prst="rect">
            <a:avLst/>
          </a:prstGeom>
        </p:spPr>
      </p:pic>
      <p:sp>
        <p:nvSpPr>
          <p:cNvPr id="4" name="AutoShape 4"/>
          <p:cNvSpPr/>
          <p:nvPr/>
        </p:nvSpPr>
        <p:spPr>
          <a:xfrm>
            <a:off x="47625" y="1853503"/>
            <a:ext cx="10101499" cy="0"/>
          </a:xfrm>
          <a:prstGeom prst="line">
            <a:avLst/>
          </a:prstGeom>
          <a:ln w="47625" cap="rnd">
            <a:solidFill>
              <a:srgbClr val="FFFFFF">
                <a:alpha val="40000"/>
              </a:srgbClr>
            </a:solidFill>
            <a:prstDash val="solid"/>
            <a:headEnd type="none" w="sm" len="sm"/>
            <a:tailEnd type="none" w="sm" len="sm"/>
          </a:ln>
        </p:spPr>
      </p:sp>
      <p:pic>
        <p:nvPicPr>
          <p:cNvPr id="5" name="Picture 5"/>
          <p:cNvPicPr>
            <a:picLocks noChangeAspect="1"/>
          </p:cNvPicPr>
          <p:nvPr/>
        </p:nvPicPr>
        <p:blipFill>
          <a:blip r:embed="rId4">
            <a:alphaModFix amt="21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225399" y="6132496"/>
            <a:ext cx="4114800" cy="4114800"/>
          </a:xfrm>
          <a:prstGeom prst="rect">
            <a:avLst/>
          </a:prstGeom>
        </p:spPr>
      </p:pic>
      <p:pic>
        <p:nvPicPr>
          <p:cNvPr id="6" name="Picture 6"/>
          <p:cNvPicPr>
            <a:picLocks noChangeAspect="1"/>
          </p:cNvPicPr>
          <p:nvPr/>
        </p:nvPicPr>
        <p:blipFill>
          <a:blip r:embed="rId4">
            <a:alphaModFix amt="3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02995" y="7610092"/>
            <a:ext cx="2637204" cy="2637204"/>
          </a:xfrm>
          <a:prstGeom prst="rect">
            <a:avLst/>
          </a:prstGeom>
        </p:spPr>
      </p:pic>
      <p:sp>
        <p:nvSpPr>
          <p:cNvPr id="7" name="TextBox 7"/>
          <p:cNvSpPr txBox="1"/>
          <p:nvPr/>
        </p:nvSpPr>
        <p:spPr>
          <a:xfrm>
            <a:off x="1588545" y="2035713"/>
            <a:ext cx="15192371" cy="4248150"/>
          </a:xfrm>
          <a:prstGeom prst="rect">
            <a:avLst/>
          </a:prstGeom>
        </p:spPr>
        <p:txBody>
          <a:bodyPr lIns="0" tIns="0" rIns="0" bIns="0" rtlCol="0" anchor="t">
            <a:spAutoFit/>
          </a:bodyPr>
          <a:lstStyle/>
          <a:p>
            <a:pPr marL="647700" lvl="1" indent="-323850">
              <a:lnSpc>
                <a:spcPts val="4200"/>
              </a:lnSpc>
              <a:buFont typeface="Arial"/>
              <a:buChar char="•"/>
            </a:pPr>
            <a:r>
              <a:rPr lang="en-US" sz="3000" dirty="0">
                <a:solidFill>
                  <a:srgbClr val="5B004B"/>
                </a:solidFill>
                <a:latin typeface="Nourd Light"/>
              </a:rPr>
              <a:t>There exist several similarity score functions such as cosine similarity, Euclidean distance, etc. Here, we use the cosine similarity score as this is just the dot product of the vector output by the CountVectorizer.</a:t>
            </a:r>
          </a:p>
          <a:p>
            <a:pPr marL="647700" lvl="1" indent="-323850">
              <a:lnSpc>
                <a:spcPts val="4200"/>
              </a:lnSpc>
              <a:buFont typeface="Arial"/>
              <a:buChar char="•"/>
            </a:pPr>
            <a:r>
              <a:rPr lang="en-US" sz="3000" dirty="0">
                <a:solidFill>
                  <a:srgbClr val="5B004B"/>
                </a:solidFill>
                <a:latin typeface="Nourd Light"/>
              </a:rPr>
              <a:t>Create a </a:t>
            </a:r>
            <a:r>
              <a:rPr lang="en-US" sz="3000" dirty="0">
                <a:solidFill>
                  <a:srgbClr val="5B004B"/>
                </a:solidFill>
                <a:latin typeface="Nourd Light Bold"/>
              </a:rPr>
              <a:t>Similarity matrix</a:t>
            </a:r>
            <a:r>
              <a:rPr lang="en-US" sz="3000" dirty="0">
                <a:solidFill>
                  <a:srgbClr val="5B004B"/>
                </a:solidFill>
                <a:latin typeface="Nourd Light"/>
              </a:rPr>
              <a:t> by applying the cosine similarity function to the output of the CountVectorizer function. </a:t>
            </a:r>
          </a:p>
          <a:p>
            <a:pPr marL="647700" lvl="1" indent="-323850">
              <a:lnSpc>
                <a:spcPts val="4200"/>
              </a:lnSpc>
              <a:buFont typeface="Arial"/>
              <a:buChar char="•"/>
            </a:pPr>
            <a:r>
              <a:rPr lang="en-US" sz="3000" dirty="0">
                <a:solidFill>
                  <a:srgbClr val="5B004B"/>
                </a:solidFill>
                <a:latin typeface="Nourd Light"/>
              </a:rPr>
              <a:t>Similarity Matrix contains similarity scores of all the movies with respect to the movie indexed to the particular row.</a:t>
            </a:r>
          </a:p>
          <a:p>
            <a:pPr>
              <a:lnSpc>
                <a:spcPts val="4200"/>
              </a:lnSpc>
            </a:pPr>
            <a:endParaRPr lang="en-US" sz="3000" dirty="0">
              <a:solidFill>
                <a:srgbClr val="5B004B"/>
              </a:solidFill>
              <a:latin typeface="Nourd Light"/>
            </a:endParaRPr>
          </a:p>
        </p:txBody>
      </p:sp>
      <p:pic>
        <p:nvPicPr>
          <p:cNvPr id="8" name="Picture 8"/>
          <p:cNvPicPr>
            <a:picLocks noChangeAspect="1"/>
          </p:cNvPicPr>
          <p:nvPr/>
        </p:nvPicPr>
        <p:blipFill>
          <a:blip r:embed="rId6"/>
          <a:srcRect/>
          <a:stretch>
            <a:fillRect/>
          </a:stretch>
        </p:blipFill>
        <p:spPr>
          <a:xfrm>
            <a:off x="4718912" y="6132496"/>
            <a:ext cx="8850177" cy="3714889"/>
          </a:xfrm>
          <a:prstGeom prst="rect">
            <a:avLst/>
          </a:prstGeom>
        </p:spPr>
      </p:pic>
      <p:sp>
        <p:nvSpPr>
          <p:cNvPr id="9" name="TextBox 9"/>
          <p:cNvSpPr txBox="1"/>
          <p:nvPr/>
        </p:nvSpPr>
        <p:spPr>
          <a:xfrm>
            <a:off x="1588545" y="733425"/>
            <a:ext cx="12636854" cy="857250"/>
          </a:xfrm>
          <a:prstGeom prst="rect">
            <a:avLst/>
          </a:prstGeom>
        </p:spPr>
        <p:txBody>
          <a:bodyPr lIns="0" tIns="0" rIns="0" bIns="0" rtlCol="0" anchor="t">
            <a:spAutoFit/>
          </a:bodyPr>
          <a:lstStyle/>
          <a:p>
            <a:pPr>
              <a:lnSpc>
                <a:spcPts val="7000"/>
              </a:lnSpc>
            </a:pPr>
            <a:r>
              <a:rPr lang="en-US" sz="5000">
                <a:solidFill>
                  <a:srgbClr val="5B004B"/>
                </a:solidFill>
                <a:latin typeface="Nourd Bold"/>
              </a:rPr>
              <a:t>Producing Similarity Matrix</a:t>
            </a:r>
          </a:p>
        </p:txBody>
      </p:sp>
      <p:sp>
        <p:nvSpPr>
          <p:cNvPr id="10" name="TextBox 10"/>
          <p:cNvSpPr txBox="1"/>
          <p:nvPr/>
        </p:nvSpPr>
        <p:spPr>
          <a:xfrm>
            <a:off x="16761865" y="514350"/>
            <a:ext cx="506960" cy="514350"/>
          </a:xfrm>
          <a:prstGeom prst="rect">
            <a:avLst/>
          </a:prstGeom>
        </p:spPr>
        <p:txBody>
          <a:bodyPr lIns="0" tIns="0" rIns="0" bIns="0" rtlCol="0" anchor="t">
            <a:spAutoFit/>
          </a:bodyPr>
          <a:lstStyle/>
          <a:p>
            <a:pPr>
              <a:lnSpc>
                <a:spcPts val="4199"/>
              </a:lnSpc>
            </a:pPr>
            <a:r>
              <a:rPr lang="en-US" sz="2999">
                <a:solidFill>
                  <a:srgbClr val="5B004B"/>
                </a:solidFill>
                <a:latin typeface="Nourd Light"/>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0" y="0"/>
            <a:ext cx="18288000" cy="10287000"/>
          </a:xfrm>
          <a:prstGeom prst="rect">
            <a:avLst/>
          </a:prstGeom>
        </p:spPr>
      </p:pic>
      <p:sp>
        <p:nvSpPr>
          <p:cNvPr id="4" name="AutoShape 4"/>
          <p:cNvSpPr/>
          <p:nvPr/>
        </p:nvSpPr>
        <p:spPr>
          <a:xfrm>
            <a:off x="47625" y="1853503"/>
            <a:ext cx="6559993" cy="0"/>
          </a:xfrm>
          <a:prstGeom prst="line">
            <a:avLst/>
          </a:prstGeom>
          <a:ln w="47625" cap="rnd">
            <a:solidFill>
              <a:srgbClr val="FFFFFF">
                <a:alpha val="40000"/>
              </a:srgbClr>
            </a:solidFill>
            <a:prstDash val="solid"/>
            <a:headEnd type="none" w="sm" len="sm"/>
            <a:tailEnd type="none" w="sm" len="sm"/>
          </a:ln>
        </p:spPr>
      </p:sp>
      <p:sp>
        <p:nvSpPr>
          <p:cNvPr id="5" name="AutoShape 5"/>
          <p:cNvSpPr/>
          <p:nvPr/>
        </p:nvSpPr>
        <p:spPr>
          <a:xfrm>
            <a:off x="0" y="6092128"/>
            <a:ext cx="6559993" cy="0"/>
          </a:xfrm>
          <a:prstGeom prst="line">
            <a:avLst/>
          </a:prstGeom>
          <a:ln w="47625" cap="rnd">
            <a:solidFill>
              <a:srgbClr val="FFFFFF">
                <a:alpha val="40000"/>
              </a:srgbClr>
            </a:solidFill>
            <a:prstDash val="solid"/>
            <a:headEnd type="none" w="sm" len="sm"/>
            <a:tailEnd type="none" w="sm" len="sm"/>
          </a:ln>
        </p:spPr>
      </p:sp>
      <p:sp>
        <p:nvSpPr>
          <p:cNvPr id="6" name="TextBox 6"/>
          <p:cNvSpPr txBox="1"/>
          <p:nvPr/>
        </p:nvSpPr>
        <p:spPr>
          <a:xfrm>
            <a:off x="1588545" y="733425"/>
            <a:ext cx="12636854" cy="857171"/>
          </a:xfrm>
          <a:prstGeom prst="rect">
            <a:avLst/>
          </a:prstGeom>
        </p:spPr>
        <p:txBody>
          <a:bodyPr lIns="0" tIns="0" rIns="0" bIns="0" rtlCol="0" anchor="t">
            <a:spAutoFit/>
          </a:bodyPr>
          <a:lstStyle/>
          <a:p>
            <a:pPr>
              <a:lnSpc>
                <a:spcPts val="7000"/>
              </a:lnSpc>
            </a:pPr>
            <a:r>
              <a:rPr lang="en-US" sz="5000">
                <a:solidFill>
                  <a:srgbClr val="5B004B"/>
                </a:solidFill>
                <a:latin typeface="Nourd Bold"/>
              </a:rPr>
              <a:t>Building the recommendation model</a:t>
            </a:r>
          </a:p>
        </p:txBody>
      </p:sp>
      <p:sp>
        <p:nvSpPr>
          <p:cNvPr id="7" name="TextBox 7"/>
          <p:cNvSpPr txBox="1"/>
          <p:nvPr/>
        </p:nvSpPr>
        <p:spPr>
          <a:xfrm>
            <a:off x="16761865" y="514350"/>
            <a:ext cx="506960" cy="514350"/>
          </a:xfrm>
          <a:prstGeom prst="rect">
            <a:avLst/>
          </a:prstGeom>
        </p:spPr>
        <p:txBody>
          <a:bodyPr lIns="0" tIns="0" rIns="0" bIns="0" rtlCol="0" anchor="t">
            <a:spAutoFit/>
          </a:bodyPr>
          <a:lstStyle/>
          <a:p>
            <a:pPr>
              <a:lnSpc>
                <a:spcPts val="4199"/>
              </a:lnSpc>
            </a:pPr>
            <a:r>
              <a:rPr lang="en-US" sz="2999">
                <a:solidFill>
                  <a:srgbClr val="5B004B"/>
                </a:solidFill>
                <a:latin typeface="Nourd Light"/>
              </a:rPr>
              <a:t>07</a:t>
            </a:r>
          </a:p>
        </p:txBody>
      </p:sp>
      <p:sp>
        <p:nvSpPr>
          <p:cNvPr id="8" name="TextBox 8"/>
          <p:cNvSpPr txBox="1"/>
          <p:nvPr/>
        </p:nvSpPr>
        <p:spPr>
          <a:xfrm>
            <a:off x="1588545" y="2070003"/>
            <a:ext cx="15192371" cy="2356485"/>
          </a:xfrm>
          <a:prstGeom prst="rect">
            <a:avLst/>
          </a:prstGeom>
        </p:spPr>
        <p:txBody>
          <a:bodyPr lIns="0" tIns="0" rIns="0" bIns="0" rtlCol="0" anchor="t">
            <a:spAutoFit/>
          </a:bodyPr>
          <a:lstStyle/>
          <a:p>
            <a:pPr marL="647700" lvl="1" indent="-323850">
              <a:lnSpc>
                <a:spcPts val="4710"/>
              </a:lnSpc>
              <a:buFont typeface="Arial"/>
              <a:buChar char="•"/>
            </a:pPr>
            <a:r>
              <a:rPr lang="en-US" sz="3000">
                <a:solidFill>
                  <a:srgbClr val="5B004B"/>
                </a:solidFill>
                <a:latin typeface="Nourd Light Bold"/>
              </a:rPr>
              <a:t>recommend()</a:t>
            </a:r>
            <a:r>
              <a:rPr lang="en-US" sz="3000">
                <a:solidFill>
                  <a:srgbClr val="5B004B"/>
                </a:solidFill>
                <a:latin typeface="Nourd Light"/>
              </a:rPr>
              <a:t> method  gets the list of similarity scores for all the movies for a given movie</a:t>
            </a:r>
          </a:p>
          <a:p>
            <a:pPr marL="647700" lvl="1" indent="-323850">
              <a:lnSpc>
                <a:spcPts val="4710"/>
              </a:lnSpc>
              <a:buFont typeface="Arial"/>
              <a:buChar char="•"/>
            </a:pPr>
            <a:r>
              <a:rPr lang="en-US" sz="3000">
                <a:solidFill>
                  <a:srgbClr val="5B004B"/>
                </a:solidFill>
                <a:latin typeface="Nourd Light"/>
              </a:rPr>
              <a:t>Sorts the list in descending order and matches them with a corresponding movie title</a:t>
            </a:r>
          </a:p>
          <a:p>
            <a:pPr marL="647700" lvl="1" indent="-323850">
              <a:lnSpc>
                <a:spcPts val="4710"/>
              </a:lnSpc>
              <a:buFont typeface="Arial"/>
              <a:buChar char="•"/>
            </a:pPr>
            <a:r>
              <a:rPr lang="en-US" sz="3000">
                <a:solidFill>
                  <a:srgbClr val="5B004B"/>
                </a:solidFill>
                <a:latin typeface="Nourd Light"/>
              </a:rPr>
              <a:t>Finally, our model recommends movies with top 10 similarity scores for a given movie.</a:t>
            </a:r>
          </a:p>
        </p:txBody>
      </p:sp>
      <p:sp>
        <p:nvSpPr>
          <p:cNvPr id="9" name="TextBox 9"/>
          <p:cNvSpPr txBox="1"/>
          <p:nvPr/>
        </p:nvSpPr>
        <p:spPr>
          <a:xfrm>
            <a:off x="1540920" y="4972050"/>
            <a:ext cx="12636854" cy="857171"/>
          </a:xfrm>
          <a:prstGeom prst="rect">
            <a:avLst/>
          </a:prstGeom>
        </p:spPr>
        <p:txBody>
          <a:bodyPr lIns="0" tIns="0" rIns="0" bIns="0" rtlCol="0" anchor="t">
            <a:spAutoFit/>
          </a:bodyPr>
          <a:lstStyle/>
          <a:p>
            <a:pPr>
              <a:lnSpc>
                <a:spcPts val="7000"/>
              </a:lnSpc>
            </a:pPr>
            <a:r>
              <a:rPr lang="en-US" sz="5000">
                <a:solidFill>
                  <a:srgbClr val="5B004B"/>
                </a:solidFill>
                <a:latin typeface="Nourd Bold"/>
              </a:rPr>
              <a:t>Deploying the model</a:t>
            </a:r>
          </a:p>
        </p:txBody>
      </p:sp>
      <p:sp>
        <p:nvSpPr>
          <p:cNvPr id="10" name="TextBox 10"/>
          <p:cNvSpPr txBox="1"/>
          <p:nvPr/>
        </p:nvSpPr>
        <p:spPr>
          <a:xfrm>
            <a:off x="1540920" y="6326240"/>
            <a:ext cx="15192371" cy="1863090"/>
          </a:xfrm>
          <a:prstGeom prst="rect">
            <a:avLst/>
          </a:prstGeom>
        </p:spPr>
        <p:txBody>
          <a:bodyPr lIns="0" tIns="0" rIns="0" bIns="0" rtlCol="0" anchor="t">
            <a:spAutoFit/>
          </a:bodyPr>
          <a:lstStyle/>
          <a:p>
            <a:pPr marL="647700" lvl="1" indent="-323850" algn="just">
              <a:lnSpc>
                <a:spcPts val="5009"/>
              </a:lnSpc>
              <a:buFont typeface="Arial"/>
              <a:buChar char="•"/>
            </a:pPr>
            <a:r>
              <a:rPr lang="en-US" sz="3000">
                <a:solidFill>
                  <a:srgbClr val="5B004B"/>
                </a:solidFill>
                <a:latin typeface="Nourd Light"/>
              </a:rPr>
              <a:t>The recommendation model is successfully built and it can be used in many applications</a:t>
            </a:r>
          </a:p>
          <a:p>
            <a:pPr marL="647700" lvl="1" indent="-323850">
              <a:lnSpc>
                <a:spcPts val="5009"/>
              </a:lnSpc>
              <a:buFont typeface="Arial"/>
              <a:buChar char="•"/>
            </a:pPr>
            <a:r>
              <a:rPr lang="en-US" sz="3000">
                <a:solidFill>
                  <a:srgbClr val="5B004B"/>
                </a:solidFill>
                <a:latin typeface="Nourd Light"/>
              </a:rPr>
              <a:t>A website or application which needs a recommendation system can make use of our model</a:t>
            </a:r>
          </a:p>
        </p:txBody>
      </p:sp>
      <p:sp>
        <p:nvSpPr>
          <p:cNvPr id="11" name="TextBox 11"/>
          <p:cNvSpPr txBox="1"/>
          <p:nvPr/>
        </p:nvSpPr>
        <p:spPr>
          <a:xfrm>
            <a:off x="1547815" y="8620125"/>
            <a:ext cx="15192371" cy="786767"/>
          </a:xfrm>
          <a:prstGeom prst="rect">
            <a:avLst/>
          </a:prstGeom>
        </p:spPr>
        <p:txBody>
          <a:bodyPr lIns="0" tIns="0" rIns="0" bIns="0" rtlCol="0" anchor="t">
            <a:spAutoFit/>
          </a:bodyPr>
          <a:lstStyle/>
          <a:p>
            <a:pPr algn="ctr">
              <a:lnSpc>
                <a:spcPts val="6679"/>
              </a:lnSpc>
            </a:pPr>
            <a:r>
              <a:rPr lang="en-US" sz="3999" u="sng" dirty="0">
                <a:solidFill>
                  <a:srgbClr val="7F306F"/>
                </a:solidFill>
                <a:latin typeface="Nourd Light Bold"/>
                <a:hlinkClick r:id="rId3">
                  <a:extLst>
                    <a:ext uri="{A12FA001-AC4F-418D-AE19-62706E023703}">
                      <ahyp:hlinkClr xmlns:ahyp="http://schemas.microsoft.com/office/drawing/2018/hyperlinkcolor" val="tx"/>
                    </a:ext>
                  </a:extLst>
                </a:hlinkClick>
              </a:rPr>
              <a:t>link to the website</a:t>
            </a:r>
            <a:endParaRPr lang="en-US" sz="3999" u="sng" dirty="0">
              <a:solidFill>
                <a:srgbClr val="7F306F"/>
              </a:solidFill>
              <a:latin typeface="Nourd Light Bold"/>
            </a:endParaRPr>
          </a:p>
        </p:txBody>
      </p:sp>
      <p:pic>
        <p:nvPicPr>
          <p:cNvPr id="12" name="Picture 12"/>
          <p:cNvPicPr>
            <a:picLocks noChangeAspect="1"/>
          </p:cNvPicPr>
          <p:nvPr/>
        </p:nvPicPr>
        <p:blipFill>
          <a:blip r:embed="rId4">
            <a:alphaModFix amt="3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02995" y="7610092"/>
            <a:ext cx="2637204" cy="2637204"/>
          </a:xfrm>
          <a:prstGeom prst="rect">
            <a:avLst/>
          </a:prstGeom>
        </p:spPr>
      </p:pic>
      <p:pic>
        <p:nvPicPr>
          <p:cNvPr id="13" name="Picture 13"/>
          <p:cNvPicPr>
            <a:picLocks noChangeAspect="1"/>
          </p:cNvPicPr>
          <p:nvPr/>
        </p:nvPicPr>
        <p:blipFill>
          <a:blip r:embed="rId4">
            <a:alphaModFix amt="21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225399" y="6132496"/>
            <a:ext cx="4114800" cy="411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812" b="7812"/>
          <a:stretch>
            <a:fillRect/>
          </a:stretch>
        </p:blipFill>
        <p:spPr>
          <a:xfrm>
            <a:off x="0" y="0"/>
            <a:ext cx="18288000" cy="10287000"/>
          </a:xfrm>
          <a:prstGeom prst="rect">
            <a:avLst/>
          </a:prstGeom>
        </p:spPr>
      </p:pic>
      <p:sp>
        <p:nvSpPr>
          <p:cNvPr id="4" name="TextBox 4"/>
          <p:cNvSpPr txBox="1"/>
          <p:nvPr/>
        </p:nvSpPr>
        <p:spPr>
          <a:xfrm>
            <a:off x="5941695" y="4286250"/>
            <a:ext cx="6423660" cy="1543050"/>
          </a:xfrm>
          <a:prstGeom prst="rect">
            <a:avLst/>
          </a:prstGeom>
        </p:spPr>
        <p:txBody>
          <a:bodyPr lIns="0" tIns="0" rIns="0" bIns="0" rtlCol="0" anchor="t">
            <a:spAutoFit/>
          </a:bodyPr>
          <a:lstStyle/>
          <a:p>
            <a:pPr algn="ctr">
              <a:lnSpc>
                <a:spcPts val="12599"/>
              </a:lnSpc>
            </a:pPr>
            <a:r>
              <a:rPr lang="en-US" sz="9000">
                <a:solidFill>
                  <a:srgbClr val="5B004B"/>
                </a:solidFill>
                <a:latin typeface="Lovelo"/>
              </a:rPr>
              <a:t>Thank you</a:t>
            </a:r>
          </a:p>
        </p:txBody>
      </p:sp>
      <p:pic>
        <p:nvPicPr>
          <p:cNvPr id="5" name="Picture 5"/>
          <p:cNvPicPr>
            <a:picLocks noChangeAspect="1"/>
          </p:cNvPicPr>
          <p:nvPr/>
        </p:nvPicPr>
        <p:blipFill>
          <a:blip r:embed="rId3">
            <a:alphaModFix amt="21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225399" y="6132496"/>
            <a:ext cx="4114800" cy="4114800"/>
          </a:xfrm>
          <a:prstGeom prst="rect">
            <a:avLst/>
          </a:prstGeom>
        </p:spPr>
      </p:pic>
      <p:pic>
        <p:nvPicPr>
          <p:cNvPr id="6" name="Picture 6"/>
          <p:cNvPicPr>
            <a:picLocks noChangeAspect="1"/>
          </p:cNvPicPr>
          <p:nvPr/>
        </p:nvPicPr>
        <p:blipFill>
          <a:blip r:embed="rId3">
            <a:alphaModFix amt="38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702995" y="7610092"/>
            <a:ext cx="2637204" cy="26372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506</Words>
  <Application>Microsoft Office PowerPoint</Application>
  <PresentationFormat>Custom</PresentationFormat>
  <Paragraphs>66</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Lovelo</vt:lpstr>
      <vt:lpstr>Nourd Bold</vt:lpstr>
      <vt:lpstr>Lato Bold</vt:lpstr>
      <vt:lpstr>Nourd Light</vt:lpstr>
      <vt:lpstr>Nourd Light Bold</vt:lpstr>
      <vt:lpstr>Calibri</vt:lpstr>
      <vt:lpstr>Nourd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 Group 5 Project</dc:title>
  <cp:lastModifiedBy>Sanket Kajare</cp:lastModifiedBy>
  <cp:revision>6</cp:revision>
  <dcterms:created xsi:type="dcterms:W3CDTF">2006-08-16T00:00:00Z</dcterms:created>
  <dcterms:modified xsi:type="dcterms:W3CDTF">2022-08-14T14:11:25Z</dcterms:modified>
  <dc:identifier>DAEwMKbhtV4</dc:identifier>
</cp:coreProperties>
</file>