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7" y="348"/>
      </p:cViewPr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C5E245-44B4-4AB5-B9FE-EBAF05CDB16F}" type="datetime1">
              <a:rPr lang="ko-KR" altLang="en-US"/>
              <a:pPr lvl="0">
                <a:defRPr/>
              </a:pPr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6B12EC9-77ED-4391-A30F-EE56312B8E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6258-6747-C079-F92D-67B82C0E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DADDA-5391-E9D3-BD11-099C9DD4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E2719-FBB0-A0C4-3787-FE2A098F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D4C21-8181-4539-ABC6-8B3131E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AD5A-A139-3789-E3C2-B23ACC6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3C51-A5F8-09AC-1B56-1DCCF73C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34A0A-9461-34BD-45AA-246061739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F022-446C-728A-05E1-B7037888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CEFEE-5936-4D51-F9F8-2263B78D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6EBA-9EFF-B98E-DFFC-F0DA49A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8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D83D7-8CFC-6D6C-A6EE-2700A577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47D1-8C53-5F6F-BA6E-0AB701E6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82CA0-D41E-9DD9-A74E-EBD0251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486D2-FCEE-631B-4399-58020FF7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2CEED-3376-7E39-1F74-BFC29D23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E03A-B786-2117-3614-65F63A06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A2C0-6079-77CF-92F7-45FE027B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DA9C-841B-BF50-BF1B-E4EA82E2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F2FDA-5B59-5934-C63F-1529F91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C975E-5831-75B0-4526-1A4B242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C9D5-086B-D3D8-84A0-4C6EB5E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B287D-F458-366E-1D7F-B10D60E0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1EB31-1D79-CA69-EF07-8D699B5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10AB2-CA67-CB08-9A2E-48A5ADF5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19923-4419-59EC-FE4A-91CCDDB0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81FD-2903-6D76-D516-4952AE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A6B1-489D-B6AE-EFB8-FC1C2D77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D21BC-9A95-8735-80CA-56CA265C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B1318-E377-7483-7D07-37C99950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BC333-F62A-2481-F572-5F15D5FA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357F2-DEE0-DE86-F517-2C4DD3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8539-B0CE-DA21-0027-EA13634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F65A6-4D1A-0755-B3F1-59EFD449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169E1-537C-606D-287B-1766A12B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A4A41-6839-7573-7B47-6133556C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3E7D0-BC13-6BB5-218E-5840E332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A4BA5-903A-BDBA-740A-5CEA7C9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3E8DE-90BD-91EB-2A25-C2246B2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040D3-0164-1FF9-BD50-0429E27D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9F10-B956-43DE-9570-25D8B97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30D39F-A488-766A-507D-4EC50E2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DF008-4484-6BD1-A8FA-2CA65C44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5008-8594-4483-C954-95AA01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79646-F975-B3A1-73C0-1B93B9DA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84F6DA-BC04-2520-D6B3-F09D271D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ACDA5-FF6B-3455-ABF6-8268F50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2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0BD7-40F6-CB96-1C51-A0858C4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382A4-E154-3187-3E98-7FD28E3B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D06A8-3650-85F6-B3BD-7EDED239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160B-2396-75A2-6EEA-4442D7E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AE0A-B3DF-72FF-F9E0-047A3EF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219DD-23BC-BC55-A1E8-18616B5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6990-C692-6B44-E7DD-22DC9639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9C641-6527-0A83-2FA6-56629427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3A571-D28A-861B-F2CA-8416838F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A982-714A-B248-67A2-14C99DFA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BA961-133D-83BE-1C9F-6502186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DC55F-1F9E-ED6F-F101-856BCB01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10ACF-A3C3-99A1-DCA0-B3869201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B502-7BC9-8EEA-669C-478D1587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1FE01-40EF-0785-9BAA-793BF218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A180-3C69-66EB-10A8-3CE1EEE5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669F-4695-B5B7-3C3D-9793E31E8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2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2.png"  /><Relationship Id="rId5" Type="http://schemas.openxmlformats.org/officeDocument/2006/relationships/image" Target="../media/image5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2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.png"  /><Relationship Id="rId4" Type="http://schemas.openxmlformats.org/officeDocument/2006/relationships/image" Target="../media/image2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8C17DB-CE37-8DF3-E45F-64476D58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" y="838017"/>
            <a:ext cx="2795458" cy="4279533"/>
          </a:xfrm>
          <a:prstGeom prst="rect">
            <a:avLst/>
          </a:prstGeom>
        </p:spPr>
      </p:pic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68470" y="5392761"/>
            <a:ext cx="5746378" cy="144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원</a:t>
            </a:r>
            <a:r>
              <a:rPr lang="en-US" altLang="ko-KR" sz="2800" b="1" dirty="0">
                <a:solidFill>
                  <a:schemeClr val="bg1"/>
                </a:solidFill>
              </a:rPr>
              <a:t>(One)</a:t>
            </a:r>
            <a:r>
              <a:rPr lang="ko-KR" altLang="en-US" sz="2800" b="1" dirty="0">
                <a:solidFill>
                  <a:schemeClr val="bg1"/>
                </a:solidFill>
              </a:rPr>
              <a:t>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2986376" y="1709297"/>
            <a:ext cx="703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rgbClr val="51B56B"/>
                </a:solidFill>
              </a:rPr>
              <a:t>홀인원</a:t>
            </a:r>
            <a:r>
              <a:rPr lang="ko-KR" altLang="en-US" sz="6600" b="1" dirty="0">
                <a:solidFill>
                  <a:srgbClr val="51B56B"/>
                </a:solidFill>
              </a:rPr>
              <a:t> </a:t>
            </a:r>
            <a:endParaRPr lang="en-US" altLang="ko-KR" sz="6600" b="1" dirty="0">
              <a:solidFill>
                <a:srgbClr val="51B56B"/>
              </a:solidFill>
            </a:endParaRPr>
          </a:p>
          <a:p>
            <a:r>
              <a:rPr lang="ko-KR" altLang="en-US" sz="4400" b="1" dirty="0"/>
              <a:t>스크린 골프 예약 서비스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7727" y="6406874"/>
            <a:ext cx="43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하이미디어 천호 풀스택 </a:t>
            </a:r>
            <a:r>
              <a:rPr lang="en-US" altLang="ko-KR" sz="1400" dirty="0">
                <a:solidFill>
                  <a:schemeClr val="bg1"/>
                </a:solidFill>
              </a:rPr>
              <a:t>Mini Project 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FCB8D-AF5A-85A6-9E8F-B7D5564E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9567">
            <a:off x="9684776" y="3443643"/>
            <a:ext cx="1029297" cy="1064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901175-3E53-1179-15FF-3B9FA66B1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410" y="3563371"/>
            <a:ext cx="947613" cy="9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2E3B3C-DCA8-D5E9-C327-47304C4D097C}"/>
              </a:ext>
            </a:extLst>
          </p:cNvPr>
          <p:cNvSpPr/>
          <p:nvPr/>
        </p:nvSpPr>
        <p:spPr>
          <a:xfrm>
            <a:off x="7203646" y="3881029"/>
            <a:ext cx="3738674" cy="238224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244CA-6E8B-271E-742B-A8A71133F266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예약 가능 여부 확인</a:t>
            </a:r>
            <a:endParaRPr lang="ko-KR" altLang="en-US" sz="2400" dirty="0">
              <a:solidFill>
                <a:srgbClr val="51B56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2DC33-DEBA-61DB-B763-C8CCA34B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775692" y="1077218"/>
            <a:ext cx="6052333" cy="525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1C5F4-FDF2-86E9-C729-9F4823B5962A}"/>
              </a:ext>
            </a:extLst>
          </p:cNvPr>
          <p:cNvSpPr txBox="1"/>
          <p:nvPr/>
        </p:nvSpPr>
        <p:spPr>
          <a:xfrm>
            <a:off x="7071993" y="402810"/>
            <a:ext cx="4649478" cy="338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예약가능 한 타석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HioReservInsertService().selectHallList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HALL WHERE hallresvyn = 'Y' ORDER BY hallno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특정 타석의 이용시간 조회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hallstime, halletime FROM HALL WHERE hallno=?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 테이블에서 해당 타석에 대한 예약 내역 조회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RESERVATION WHERE hallno = 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이용 시작시간 부터 이용종료 시간까지 </a:t>
            </a:r>
            <a:r>
              <a:rPr lang="en-US" altLang="ko-KR" sz="1200" b="1" dirty="0"/>
              <a:t>for</a:t>
            </a:r>
            <a:r>
              <a:rPr lang="ko-KR" altLang="en-US" sz="1200" b="1" dirty="0"/>
              <a:t>문</a:t>
            </a:r>
            <a:br>
              <a:rPr lang="en-US" altLang="ko-KR" sz="1200" b="1" dirty="0"/>
            </a:br>
            <a:r>
              <a:rPr lang="ko-KR" altLang="en-US" sz="1200" b="1" dirty="0"/>
              <a:t>예약 테이블에 예약된 시간에 따라 예약불가 또는 예약가능 출력</a:t>
            </a:r>
            <a:endParaRPr lang="en-US" altLang="ko-KR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DF4E4-71C7-CF42-BDAD-1E47335F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83" y="4055452"/>
            <a:ext cx="327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472E2-1F62-64EF-22B9-37D0826292B4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예약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CF504-3766-4B02-128B-3E95B764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3" y="891783"/>
            <a:ext cx="5684687" cy="5492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93799-2736-8B39-243E-FC628C38AABB}"/>
              </a:ext>
            </a:extLst>
          </p:cNvPr>
          <p:cNvSpPr txBox="1"/>
          <p:nvPr/>
        </p:nvSpPr>
        <p:spPr>
          <a:xfrm>
            <a:off x="6096000" y="474018"/>
            <a:ext cx="558691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예약할 홀을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해당 홀에 예약 내역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출력 </a:t>
            </a:r>
            <a:r>
              <a:rPr lang="en-US" altLang="ko-KR" sz="1200" b="1" dirty="0"/>
              <a:t>&gt;</a:t>
            </a:r>
            <a:br>
              <a:rPr lang="en-US" altLang="ko-KR" sz="1200" b="1" dirty="0"/>
            </a:br>
            <a:r>
              <a:rPr lang="ko-KR" altLang="en-US" sz="1200" b="1" dirty="0"/>
              <a:t>예약 시간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예약 완료 후 내 예약 내역 출력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예약번호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입력받은 타석 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예약 시간으로 예약 테이블에 </a:t>
            </a:r>
            <a:r>
              <a:rPr lang="en-US" altLang="ko-KR" sz="12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HioReservInsertService().reservInsert(hioMember);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RESERVATION VALUES(RESERVNO_SEQ.nextval, ?, ?, SYSDATE, ?)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EBE06-CACE-C53A-A46A-399E3DAB3C35}"/>
              </a:ext>
            </a:extLst>
          </p:cNvPr>
          <p:cNvSpPr/>
          <p:nvPr/>
        </p:nvSpPr>
        <p:spPr>
          <a:xfrm>
            <a:off x="6614160" y="1972665"/>
            <a:ext cx="3129280" cy="42700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9A7D21-F072-27D7-C9FE-DEC9F972FEC4}"/>
              </a:ext>
            </a:extLst>
          </p:cNvPr>
          <p:cNvGrpSpPr/>
          <p:nvPr/>
        </p:nvGrpSpPr>
        <p:grpSpPr>
          <a:xfrm>
            <a:off x="6785080" y="2108165"/>
            <a:ext cx="2848606" cy="4056628"/>
            <a:chOff x="6127410" y="2292831"/>
            <a:chExt cx="3438525" cy="47683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EBEAE6-2824-E7A6-84EC-89506D7C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7410" y="2292831"/>
              <a:ext cx="3438525" cy="2705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EAAFBC-F045-0CDE-4690-2EFF30B7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7410" y="4994304"/>
              <a:ext cx="33337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7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69D007-9C91-E52D-53E6-8A71859F89BA}"/>
              </a:ext>
            </a:extLst>
          </p:cNvPr>
          <p:cNvSpPr/>
          <p:nvPr/>
        </p:nvSpPr>
        <p:spPr>
          <a:xfrm>
            <a:off x="6498370" y="2590798"/>
            <a:ext cx="4691883" cy="141665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변경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386E5-98B7-B589-D5CB-BA6C8D0F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33" y="2750778"/>
            <a:ext cx="4194050" cy="1096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5E2CD4-DE44-FF36-28FE-012514EED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4" y="2525400"/>
            <a:ext cx="5545336" cy="190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311A-E099-68E2-078B-CD412D7C5775}"/>
              </a:ext>
            </a:extLst>
          </p:cNvPr>
          <p:cNvSpPr txBox="1"/>
          <p:nvPr/>
        </p:nvSpPr>
        <p:spPr>
          <a:xfrm>
            <a:off x="360854" y="568855"/>
            <a:ext cx="71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1B56B"/>
                </a:solidFill>
              </a:rPr>
              <a:t> </a:t>
            </a:r>
            <a:endParaRPr lang="en-US" altLang="ko-KR" sz="2800" b="1" dirty="0">
              <a:solidFill>
                <a:srgbClr val="51B56B"/>
              </a:solidFill>
            </a:endParaRPr>
          </a:p>
          <a:p>
            <a:r>
              <a:rPr lang="en-US" altLang="ko-KR" sz="1600" b="1" dirty="0" err="1"/>
              <a:t>HioUpdateController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697C8-3763-F074-536E-43447BF5BB67}"/>
              </a:ext>
            </a:extLst>
          </p:cNvPr>
          <p:cNvSpPr txBox="1"/>
          <p:nvPr/>
        </p:nvSpPr>
        <p:spPr>
          <a:xfrm>
            <a:off x="261825" y="1091784"/>
            <a:ext cx="6659195" cy="974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a. </a:t>
            </a:r>
            <a:r>
              <a:rPr lang="ko-KR" altLang="en-US" sz="1400" b="1" dirty="0"/>
              <a:t>회원정보 테이블의 </a:t>
            </a:r>
            <a:r>
              <a:rPr lang="en-US" altLang="ko-KR" sz="1400" b="1" dirty="0"/>
              <a:t>‘</a:t>
            </a:r>
            <a:r>
              <a:rPr lang="en-US" altLang="ko-KR" sz="1400" b="1" dirty="0" err="1"/>
              <a:t>memberGrade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컬럼의 값이 </a:t>
            </a:r>
            <a:r>
              <a:rPr lang="en-US" altLang="ko-KR" sz="1400" b="1" dirty="0"/>
              <a:t>‘1’</a:t>
            </a:r>
            <a:r>
              <a:rPr lang="ko-KR" altLang="en-US" sz="1400" b="1" dirty="0"/>
              <a:t>이면 회원으로 로그인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b. </a:t>
            </a:r>
            <a:r>
              <a:rPr lang="ko-KR" altLang="en-US" sz="1400" b="1" dirty="0"/>
              <a:t>처음 진입하면 아래와 같이 본인이 예약한 예약번호 출력해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BE46-7DAA-4EF7-2D98-E817AD759D10}"/>
              </a:ext>
            </a:extLst>
          </p:cNvPr>
          <p:cNvSpPr txBox="1"/>
          <p:nvPr/>
        </p:nvSpPr>
        <p:spPr>
          <a:xfrm>
            <a:off x="411949" y="4952180"/>
            <a:ext cx="63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계정에 저장된 예약 번호 중 수정할 예약번호를 </a:t>
            </a:r>
            <a:r>
              <a:rPr lang="ko-KR" altLang="en-US" sz="1400" b="1"/>
              <a:t>입력해 예약시간 수정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B9B33C-B2D1-E5DF-366A-94F5A18BE24E}"/>
              </a:ext>
            </a:extLst>
          </p:cNvPr>
          <p:cNvSpPr/>
          <p:nvPr/>
        </p:nvSpPr>
        <p:spPr>
          <a:xfrm>
            <a:off x="6514590" y="4457482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9A2050-3890-C0A4-3A3B-6C710BAC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33" y="4580883"/>
            <a:ext cx="4194050" cy="14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363B1-B703-C2B5-4487-DD5F081D03E3}"/>
              </a:ext>
            </a:extLst>
          </p:cNvPr>
          <p:cNvSpPr txBox="1"/>
          <p:nvPr/>
        </p:nvSpPr>
        <p:spPr>
          <a:xfrm>
            <a:off x="467979" y="604361"/>
            <a:ext cx="479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수정한 시간을 입력 받아 넘기는 구문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영업시간내에만 예약가능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E374A-0CA3-185E-27ED-BCEC461BE047}"/>
              </a:ext>
            </a:extLst>
          </p:cNvPr>
          <p:cNvSpPr/>
          <p:nvPr/>
        </p:nvSpPr>
        <p:spPr>
          <a:xfrm>
            <a:off x="6412990" y="1077218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64839-FCE5-E470-8F0C-96647AE0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7" y="1072085"/>
            <a:ext cx="5113223" cy="2840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6D2FA-CE8C-3AB4-36EC-86379D3F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55" y="1111511"/>
            <a:ext cx="3946151" cy="1588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99C62-EAF8-A96A-FBEB-006E4B910F05}"/>
              </a:ext>
            </a:extLst>
          </p:cNvPr>
          <p:cNvSpPr txBox="1"/>
          <p:nvPr/>
        </p:nvSpPr>
        <p:spPr>
          <a:xfrm>
            <a:off x="594099" y="4214433"/>
            <a:ext cx="1107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en-US" altLang="ko-KR" sz="1200" b="1" dirty="0" err="1"/>
              <a:t>HioUpdateService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en-US" altLang="ko-KR" sz="1200" dirty="0" err="1"/>
              <a:t>memberUpdate</a:t>
            </a:r>
            <a:r>
              <a:rPr lang="ko-KR" altLang="en-US" sz="1200" dirty="0"/>
              <a:t>테이블에 </a:t>
            </a:r>
            <a:r>
              <a:rPr lang="en-US" altLang="ko-KR" sz="1200" dirty="0" err="1"/>
              <a:t>reservNo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reservTime</a:t>
            </a:r>
            <a:r>
              <a:rPr lang="ko-KR" altLang="en-US" sz="1200" dirty="0"/>
              <a:t>을 전달해 </a:t>
            </a:r>
            <a:r>
              <a:rPr lang="en-US" altLang="ko-KR" sz="1200" dirty="0"/>
              <a:t>update</a:t>
            </a:r>
            <a:r>
              <a:rPr lang="ko-KR" altLang="en-US" sz="1200" dirty="0"/>
              <a:t>시키는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있음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4E96C-0967-2421-2507-CFBA149CD520}"/>
              </a:ext>
            </a:extLst>
          </p:cNvPr>
          <p:cNvSpPr txBox="1"/>
          <p:nvPr/>
        </p:nvSpPr>
        <p:spPr>
          <a:xfrm>
            <a:off x="594099" y="5391401"/>
            <a:ext cx="786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HioUpdateDAO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(Connection conn,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r>
              <a:rPr lang="en-US" altLang="ko-KR" sz="1200" dirty="0"/>
              <a:t>; UPDATE RESERVATION SET RESERVTIME=? WHERE RESERVNO=? ;</a:t>
            </a:r>
          </a:p>
        </p:txBody>
      </p:sp>
    </p:spTree>
    <p:extLst>
      <p:ext uri="{BB962C8B-B14F-4D97-AF65-F5344CB8AC3E}">
        <p14:creationId xmlns:p14="http://schemas.microsoft.com/office/powerpoint/2010/main" val="423300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CD0131-C47A-0F3B-0245-FC8E5B53CAC7}"/>
              </a:ext>
            </a:extLst>
          </p:cNvPr>
          <p:cNvGrpSpPr/>
          <p:nvPr/>
        </p:nvGrpSpPr>
        <p:grpSpPr>
          <a:xfrm>
            <a:off x="3666914" y="3144119"/>
            <a:ext cx="2602268" cy="2778242"/>
            <a:chOff x="3356230" y="2965141"/>
            <a:chExt cx="2912951" cy="29380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649A15-2275-5509-AFC3-B4D9DB422713}"/>
                </a:ext>
              </a:extLst>
            </p:cNvPr>
            <p:cNvSpPr/>
            <p:nvPr/>
          </p:nvSpPr>
          <p:spPr>
            <a:xfrm>
              <a:off x="3356230" y="2965141"/>
              <a:ext cx="2912951" cy="2938041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834" y="3000697"/>
              <a:ext cx="2553118" cy="274632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6654140" y="701108"/>
            <a:ext cx="568468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HioHallDeleteController.java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취소 안내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 테이블에서 취소 가능한 타석 확인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취소할 타석 입력 </a:t>
            </a:r>
            <a:endParaRPr lang="en-US" altLang="ko-KR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27" y="2117673"/>
            <a:ext cx="3286957" cy="4051845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FD71CD9-5789-5A26-4A16-82487017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40717863-3773-1782-8A39-4FA7F818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67F5F-FDE4-09B8-DE91-AF32BA4DE70E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취소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722B3-865C-7E3B-C748-89356850A2EA}"/>
              </a:ext>
            </a:extLst>
          </p:cNvPr>
          <p:cNvSpPr txBox="1"/>
          <p:nvPr/>
        </p:nvSpPr>
        <p:spPr>
          <a:xfrm>
            <a:off x="2944092" y="161347"/>
            <a:ext cx="332509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HioHallDeleteController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HioHallDeleteService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HioHallDeleteDao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8809B-7BA6-46E4-6132-1B5DB96918A7}"/>
              </a:ext>
            </a:extLst>
          </p:cNvPr>
          <p:cNvSpPr txBox="1"/>
          <p:nvPr/>
        </p:nvSpPr>
        <p:spPr>
          <a:xfrm>
            <a:off x="6629718" y="4070309"/>
            <a:ext cx="86718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200" b="1" dirty="0"/>
              <a:t>3. HioHallDeleteDao.java</a:t>
            </a:r>
          </a:p>
          <a:p>
            <a:endParaRPr lang="en-US" altLang="ko-KR" sz="1600" b="1" dirty="0"/>
          </a:p>
          <a:p>
            <a:r>
              <a:rPr lang="en-US" altLang="ko-KR" sz="1100" b="1" dirty="0"/>
              <a:t>Public List&lt;HioMemeber&gt; selectReservno(Connection conn)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</a:t>
            </a:r>
            <a:r>
              <a:rPr lang="en-US" altLang="ko-KR" sz="1100" dirty="0"/>
              <a:t>select * from reservation WHERE memberno=? ORDER BY reservno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Public &lt;HioMemeber&gt; selectReservno(Connection conn, int reservNo )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</a:t>
            </a:r>
            <a:r>
              <a:rPr lang="en-US" altLang="ko-KR" sz="1100" dirty="0"/>
              <a:t>select * from reservation where reservNo=?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Public int hallDelete(Connection conn, int reservNo) 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delete from reservatipn where reservno=?</a:t>
            </a:r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5E4B-33D7-6C95-7F0B-2FC5512883C6}"/>
              </a:ext>
            </a:extLst>
          </p:cNvPr>
          <p:cNvSpPr txBox="1"/>
          <p:nvPr/>
        </p:nvSpPr>
        <p:spPr>
          <a:xfrm>
            <a:off x="6654140" y="1969612"/>
            <a:ext cx="9318643" cy="25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HioHallDeleteService.java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List&lt;HioMember&gt;getReservationList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삭제할 예약번호</a:t>
            </a:r>
            <a:r>
              <a:rPr lang="en-US" altLang="ko-KR" sz="1100" dirty="0"/>
              <a:t>(reservNo)</a:t>
            </a:r>
            <a:r>
              <a:rPr lang="ko-KR" altLang="en-US" sz="1100" dirty="0"/>
              <a:t>를 매개변수로 받아 </a:t>
            </a:r>
            <a:r>
              <a:rPr lang="en-US" altLang="ko-KR" sz="1100" dirty="0"/>
              <a:t>DAO </a:t>
            </a:r>
            <a:r>
              <a:rPr lang="ko-KR" altLang="en-US" sz="1100" dirty="0"/>
              <a:t>클래스에 전달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reservation </a:t>
            </a:r>
            <a:r>
              <a:rPr lang="ko-KR" altLang="en-US" sz="1100" dirty="0"/>
              <a:t>테이블에서 해당 타석을 삭제하고 </a:t>
            </a:r>
            <a:r>
              <a:rPr lang="ko-KR" altLang="en-US" sz="1100" dirty="0" err="1"/>
              <a:t>반환값을</a:t>
            </a:r>
            <a:r>
              <a:rPr lang="ko-KR" altLang="en-US" sz="1100" dirty="0"/>
              <a:t> 받음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HioMember hallSelectToDelete(int reservNo)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Int hallDelete(int reservNO)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054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08" y="3408401"/>
            <a:ext cx="3050618" cy="3533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3456985"/>
            <a:ext cx="4939533" cy="30424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2151" y="642098"/>
            <a:ext cx="3325090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HioAllMemberDao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HioAllMemberService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HioAllMemberController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151" y="2426231"/>
            <a:ext cx="542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endParaRPr lang="en-US" altLang="ko-KR" sz="1200" dirty="0"/>
          </a:p>
          <a:p>
            <a:r>
              <a:rPr lang="en-US" altLang="ko-KR" sz="1200" dirty="0"/>
              <a:t>“select * from member order </a:t>
            </a:r>
            <a:r>
              <a:rPr lang="en-US" altLang="ko-KR" sz="1200" dirty="0" err="1"/>
              <a:t>membergrade</a:t>
            </a:r>
            <a:r>
              <a:rPr lang="en-US" altLang="ko-KR" sz="1200" dirty="0"/>
              <a:t> !=0 by </a:t>
            </a:r>
            <a:r>
              <a:rPr lang="en-US" altLang="ko-KR" sz="1200" dirty="0" err="1"/>
              <a:t>memberno</a:t>
            </a:r>
            <a:r>
              <a:rPr lang="en-US" altLang="ko-KR" sz="1200" dirty="0"/>
              <a:t>”;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7" y="3456985"/>
            <a:ext cx="4195481" cy="31524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6" y="843199"/>
            <a:ext cx="7880464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Membergrade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값이 </a:t>
            </a:r>
            <a:r>
              <a:rPr lang="en-US" altLang="ko-KR" sz="1200" b="1" dirty="0"/>
              <a:t>‘0’</a:t>
            </a:r>
            <a:r>
              <a:rPr lang="ko-KR" altLang="en-US" sz="1200" b="1" dirty="0"/>
              <a:t>인 관리자 계정으로 로그인 </a:t>
            </a:r>
            <a:r>
              <a:rPr lang="ko-KR" altLang="en-US" sz="1200" b="1" dirty="0" err="1"/>
              <a:t>했을때</a:t>
            </a:r>
            <a:r>
              <a:rPr lang="en-US" altLang="ko-KR" sz="12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보여지는 메뉴에서 회원 전체보기 메뉴 들어가기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사용자가 회원가입을 하면 저장되는</a:t>
            </a:r>
            <a:r>
              <a:rPr lang="en-US" altLang="ko-KR" sz="1200" b="1" dirty="0"/>
              <a:t> member </a:t>
            </a:r>
            <a:r>
              <a:rPr lang="ko-KR" altLang="en-US" sz="1200" b="1" dirty="0"/>
              <a:t>테이블의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정보를 받아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관리자가 아닌 회원의 전체 정보를 출력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관리자 정보만 있거나 회원의 정보가 없으면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검색 결과 없음</a:t>
            </a:r>
            <a:r>
              <a:rPr lang="en-US" altLang="ko-KR" sz="1200" b="1" dirty="0"/>
              <a:t>!”</a:t>
            </a:r>
            <a:r>
              <a:rPr lang="ko-KR" altLang="en-US" sz="1200" b="1" dirty="0"/>
              <a:t>을 출력</a:t>
            </a:r>
            <a:endParaRPr lang="en-US" altLang="ko-KR" sz="1200" b="1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36B5F57F-3626-6EAF-63F0-1962DE387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D11FF-85AB-2B7E-E51D-F515FEB5DAA6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회원 전체 보기</a:t>
            </a:r>
            <a:endParaRPr lang="ko-KR" altLang="en-US" sz="2400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9153DC9-615A-750C-95A7-097EF21E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2AB98-5C0C-C7D0-35B5-C25C379CD20C}"/>
              </a:ext>
            </a:extLst>
          </p:cNvPr>
          <p:cNvSpPr/>
          <p:nvPr/>
        </p:nvSpPr>
        <p:spPr>
          <a:xfrm>
            <a:off x="4928105" y="1087313"/>
            <a:ext cx="3129280" cy="525246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D9A87-653D-1C80-0B67-4B747BE24824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관리 </a:t>
            </a:r>
            <a:r>
              <a:rPr lang="ko-KR" altLang="en-US" sz="1400" dirty="0"/>
              <a:t>타석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예약가능 여부변경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7928B-E476-C215-0A72-D66154BC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" y="995809"/>
            <a:ext cx="4365379" cy="54152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77F7C6E-4C2D-9A5F-178A-43E5A86B00D3}"/>
              </a:ext>
            </a:extLst>
          </p:cNvPr>
          <p:cNvGrpSpPr/>
          <p:nvPr/>
        </p:nvGrpSpPr>
        <p:grpSpPr>
          <a:xfrm>
            <a:off x="5160345" y="1200479"/>
            <a:ext cx="2723815" cy="5031068"/>
            <a:chOff x="6172250" y="1079947"/>
            <a:chExt cx="2914651" cy="54197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9E482A8-AA66-ECB7-3CAA-7667D6BA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99"/>
            <a:stretch/>
          </p:blipFill>
          <p:spPr>
            <a:xfrm>
              <a:off x="6191301" y="1079947"/>
              <a:ext cx="2895600" cy="1847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72D697-85CD-182E-94DE-AC28B59E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50" y="3096088"/>
              <a:ext cx="2714625" cy="7524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940335-430C-CD06-8551-E8DE60FF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300" y="3854880"/>
              <a:ext cx="2895600" cy="10287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6A24974-3CA7-DFE2-B038-44217574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300" y="5461446"/>
              <a:ext cx="2838450" cy="10382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303825-7304-4392-8E10-9C376686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1300" y="4826479"/>
              <a:ext cx="2695575" cy="6286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4E-D283-C5B8-0215-B80F00381FE5}"/>
              </a:ext>
            </a:extLst>
          </p:cNvPr>
          <p:cNvSpPr txBox="1"/>
          <p:nvPr/>
        </p:nvSpPr>
        <p:spPr>
          <a:xfrm>
            <a:off x="8289625" y="1200479"/>
            <a:ext cx="3782010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타석추가 </a:t>
            </a:r>
            <a:r>
              <a:rPr lang="en-US" altLang="ko-KR" sz="1200" b="1" dirty="0"/>
              <a:t>HALL </a:t>
            </a:r>
            <a:r>
              <a:rPr lang="ko-KR" altLang="en-US" sz="1200" b="1" dirty="0"/>
              <a:t>테이블에 </a:t>
            </a:r>
            <a:r>
              <a:rPr lang="en-US" altLang="ko-KR" sz="12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HioHallAdminService().hallInsert(YN, stime, etime);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HALL VALUES((select MAX(hallno)+1 FROM hall), ?, ?, ?)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예약가능여부 변경 </a:t>
            </a:r>
            <a:r>
              <a:rPr lang="en-US" altLang="ko-KR" sz="1200" b="1" dirty="0"/>
              <a:t>HALL </a:t>
            </a:r>
            <a:r>
              <a:rPr lang="ko-KR" altLang="en-US" sz="1200" b="1" dirty="0"/>
              <a:t>테이블 </a:t>
            </a:r>
            <a:br>
              <a:rPr lang="en-US" altLang="ko-KR" sz="1200" b="1" dirty="0"/>
            </a:br>
            <a:r>
              <a:rPr lang="en-US" altLang="ko-KR" sz="1200" b="1" dirty="0"/>
              <a:t>HALLRESVYN </a:t>
            </a:r>
            <a:r>
              <a:rPr lang="ko-KR" altLang="en-US" sz="1200" b="1" dirty="0"/>
              <a:t>컬럼 값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HioHallAdminService().hallYNUpdate(hallno, YN2);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hallresvyn=? WHERE hallno=?</a:t>
            </a:r>
          </a:p>
        </p:txBody>
      </p:sp>
    </p:spTree>
    <p:extLst>
      <p:ext uri="{BB962C8B-B14F-4D97-AF65-F5344CB8AC3E}">
        <p14:creationId xmlns:p14="http://schemas.microsoft.com/office/powerpoint/2010/main" val="415823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6A96C8A-C57D-604C-E890-F95A19B5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47" y="1331752"/>
            <a:ext cx="5248698" cy="4634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095E3-A202-415C-9F96-4B2A741F05EF}"/>
              </a:ext>
            </a:extLst>
          </p:cNvPr>
          <p:cNvSpPr/>
          <p:nvPr/>
        </p:nvSpPr>
        <p:spPr>
          <a:xfrm>
            <a:off x="5213164" y="1300479"/>
            <a:ext cx="3168835" cy="454230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관리 </a:t>
            </a:r>
            <a:r>
              <a:rPr lang="ko-KR" altLang="en-US" sz="1400" dirty="0"/>
              <a:t>이용시간 변경</a:t>
            </a:r>
            <a:r>
              <a:rPr lang="en-US" altLang="ko-KR" sz="1400" dirty="0"/>
              <a:t>, </a:t>
            </a:r>
            <a:r>
              <a:rPr lang="ko-KR" altLang="en-US" sz="1400" dirty="0"/>
              <a:t>타석 삭제</a:t>
            </a:r>
            <a:endParaRPr lang="ko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4F2B61-F93C-4E8B-AE25-A02E76BF9452}"/>
              </a:ext>
            </a:extLst>
          </p:cNvPr>
          <p:cNvGrpSpPr/>
          <p:nvPr/>
        </p:nvGrpSpPr>
        <p:grpSpPr>
          <a:xfrm>
            <a:off x="5342070" y="1405070"/>
            <a:ext cx="3000375" cy="4229100"/>
            <a:chOff x="5978155" y="968051"/>
            <a:chExt cx="3000375" cy="42291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8DD66D-9BE0-08FA-1965-742B6690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155" y="2006276"/>
              <a:ext cx="2952750" cy="7905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EB3836-4C51-3AB5-BDDE-FB8EA61C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8155" y="968051"/>
              <a:ext cx="2924175" cy="10382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067584-35F4-70AE-C74C-681D0B1A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8155" y="2777801"/>
              <a:ext cx="2886075" cy="10572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22ECA5-3F29-0B5B-5243-1C5273737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8155" y="3835076"/>
              <a:ext cx="2781300" cy="466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EB13B2-C4FF-52C1-5595-6C4A0E2B8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8155" y="4301801"/>
              <a:ext cx="3000375" cy="8953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8D07C3-FB4B-9177-AEBE-4DEF6B83D994}"/>
              </a:ext>
            </a:extLst>
          </p:cNvPr>
          <p:cNvSpPr txBox="1"/>
          <p:nvPr/>
        </p:nvSpPr>
        <p:spPr>
          <a:xfrm>
            <a:off x="8663990" y="1294579"/>
            <a:ext cx="3436570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이용시간 변경 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/>
              <a:t>테이블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HALLSTIME , HALLETIME </a:t>
            </a:r>
            <a:r>
              <a:rPr lang="ko-KR" altLang="en-US" sz="1200" b="1" dirty="0"/>
              <a:t>컬럼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hallTimeUpdate</a:t>
            </a:r>
            <a:r>
              <a:rPr lang="en-US" altLang="ko-KR" sz="1200" dirty="0"/>
              <a:t>(hallno2, sTime2, eTime2);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</a:t>
            </a:r>
            <a:r>
              <a:rPr lang="en-US" altLang="ko-KR" sz="1200" dirty="0" err="1"/>
              <a:t>hallstime</a:t>
            </a:r>
            <a:r>
              <a:rPr lang="en-US" altLang="ko-KR" sz="1200" dirty="0"/>
              <a:t>=?, </a:t>
            </a:r>
            <a:r>
              <a:rPr lang="en-US" altLang="ko-KR" sz="1200" dirty="0" err="1"/>
              <a:t>halletime</a:t>
            </a:r>
            <a:r>
              <a:rPr lang="en-US" altLang="ko-KR" sz="1200" dirty="0"/>
              <a:t>=?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/>
              <a:t>테이블에서 </a:t>
            </a:r>
            <a:r>
              <a:rPr lang="en-US" altLang="ko-KR" sz="1200" b="1" dirty="0"/>
              <a:t>HALL</a:t>
            </a:r>
            <a:r>
              <a:rPr lang="ko-KR" altLang="en-US" sz="1200" b="1" dirty="0"/>
              <a:t>정보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hallDelete</a:t>
            </a:r>
            <a:r>
              <a:rPr lang="en-US" altLang="ko-KR" sz="1200" dirty="0"/>
              <a:t>(hallno3);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DELETE FROM HALL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33256449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/>
          <p:nvPr/>
        </p:nvSpPr>
        <p:spPr>
          <a:xfrm>
            <a:off x="562387" y="1919783"/>
            <a:ext cx="11539070" cy="5731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1200">
              <a:latin typeface="+mn-ea"/>
            </a:endParaRPr>
          </a:p>
          <a:p>
            <a:pPr>
              <a:lnSpc>
                <a:spcPct val="150000"/>
              </a:lnSpc>
              <a:buFont typeface="Arial"/>
              <a:buAutoNum type="alphaLcPeriod"/>
              <a:defRPr/>
            </a:pPr>
            <a:r>
              <a:rPr lang="ko-KR" altLang="en-US" sz="1200">
                <a:latin typeface="+mn-ea"/>
              </a:rPr>
              <a:t>회원정보 테이블의 ‘memberGrade’ 컬럼 값이 ‘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’이면 관리자로 로그인 </a:t>
            </a:r>
            <a:endParaRPr lang="ko-KR" altLang="en-US" sz="1200">
              <a:latin typeface="+mn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b.  처음 진입하면 현재 회원 리스트 보여 주며, 리스트에서 삭제할 회원이름을 입력 받아 회원 삭제를 진행</a:t>
            </a:r>
            <a:endParaRPr lang="en-US" altLang="ko-KR" sz="1200">
              <a:latin typeface="+mn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 리스트 외 이름 입력하면 ‘삭제할 이름을 입력해주세요~” 라는 메</a:t>
            </a:r>
            <a:r>
              <a:rPr lang="ko-KR" altLang="en-US" sz="1200">
                <a:latin typeface="+mn-ea"/>
              </a:rPr>
              <a:t>시지가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계속 나타남</a:t>
            </a:r>
            <a:r>
              <a:rPr lang="en-US" altLang="ko-KR" sz="1200">
                <a:latin typeface="+mn-ea"/>
              </a:rPr>
              <a:t>. </a:t>
            </a:r>
            <a:endParaRPr lang="en-US" altLang="ko-KR" sz="1200">
              <a:latin typeface="+mn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 삭제를 원치 않을 경우 ‘0’을 눌러 종료 </a:t>
            </a:r>
            <a:endParaRPr lang="en-US" altLang="ko-KR" sz="120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732" y="3867416"/>
            <a:ext cx="4530299" cy="16142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490" t="6500" r="710"/>
          <a:stretch>
            <a:fillRect/>
          </a:stretch>
        </p:blipFill>
        <p:spPr>
          <a:xfrm>
            <a:off x="5598634" y="3640357"/>
            <a:ext cx="5882194" cy="2475199"/>
          </a:xfrm>
          <a:prstGeom prst="rect">
            <a:avLst/>
          </a:prstGeom>
        </p:spPr>
      </p:pic>
      <p:pic>
        <p:nvPicPr>
          <p:cNvPr id="4" name="Object 1" descr="preencoded.png"/>
          <p:cNvPicPr>
            <a:picLocks noChangeAspect="1"/>
          </p:cNvPicPr>
          <p:nvPr/>
        </p:nvPicPr>
        <p:blipFill rotWithShape="1">
          <a:blip r:embed="rId4"/>
          <a:srcRect t="73200" b="22070"/>
          <a:stretch>
            <a:fillRect/>
          </a:stretch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51b56b"/>
                </a:solidFill>
              </a:rPr>
              <a:t> </a:t>
            </a:r>
            <a:endParaRPr lang="ko-KR" altLang="en-US" sz="4000" b="1">
              <a:solidFill>
                <a:srgbClr val="51b56b"/>
              </a:solidFill>
            </a:endParaRPr>
          </a:p>
          <a:p>
            <a:pPr lvl="0">
              <a:defRPr/>
            </a:pPr>
            <a:r>
              <a:rPr lang="ko-KR" altLang="en-US" sz="2400" b="1">
                <a:solidFill>
                  <a:srgbClr val="51b56b"/>
                </a:solidFill>
              </a:rPr>
              <a:t>관리자 </a:t>
            </a:r>
            <a:r>
              <a:rPr lang="ko-KR" altLang="en-US" sz="2000" b="1"/>
              <a:t>회원 삭제</a:t>
            </a:r>
            <a:endParaRPr lang="ko-KR" altLang="en-US" sz="2400"/>
          </a:p>
        </p:txBody>
      </p:sp>
      <p:pic>
        <p:nvPicPr>
          <p:cNvPr id="6" name="Object 1" descr="preencoded.png"/>
          <p:cNvPicPr>
            <a:picLocks noChangeAspect="1"/>
          </p:cNvPicPr>
          <p:nvPr/>
        </p:nvPicPr>
        <p:blipFill rotWithShape="1">
          <a:blip r:embed="rId5"/>
          <a:srcRect t="73200" b="22070"/>
          <a:stretch>
            <a:fillRect/>
          </a:stretch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0910" y="146905"/>
            <a:ext cx="332509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b="1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1. HioMemberDeleteController</a:t>
            </a: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2. HioMemberDeleteService</a:t>
            </a: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3. HioMemberDeleteDao</a:t>
            </a:r>
            <a:endParaRPr lang="en-US" altLang="ko-KR" sz="1400"/>
          </a:p>
        </p:txBody>
      </p:sp>
      <p:sp>
        <p:nvSpPr>
          <p:cNvPr id="3" name="TextBox 2"/>
          <p:cNvSpPr txBox="1"/>
          <p:nvPr/>
        </p:nvSpPr>
        <p:spPr>
          <a:xfrm>
            <a:off x="562387" y="1720325"/>
            <a:ext cx="5684687" cy="823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/>
              <a:t>1. HioMemeberDeleteController.java</a:t>
            </a:r>
            <a:endParaRPr lang="en-US" altLang="ko-KR" sz="1600" b="1"/>
          </a:p>
          <a:p>
            <a:pPr>
              <a:lnSpc>
                <a:spcPct val="150000"/>
              </a:lnSpc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F21F3C-E7C6-3D75-7DCF-89B2B82C5CE3}"/>
              </a:ext>
            </a:extLst>
          </p:cNvPr>
          <p:cNvSpPr/>
          <p:nvPr/>
        </p:nvSpPr>
        <p:spPr>
          <a:xfrm>
            <a:off x="5580310" y="426324"/>
            <a:ext cx="4983782" cy="180741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01"/>
          <a:stretch/>
        </p:blipFill>
        <p:spPr>
          <a:xfrm>
            <a:off x="5972100" y="622423"/>
            <a:ext cx="4200202" cy="16113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117" y="820866"/>
            <a:ext cx="86525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정상적인 회원명을 입력하면 아래와 같이 삭제 후 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전체 리스트가 나옴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117" y="295227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/>
              <a:t>소스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삭제회원명 입력 받아 넘기는 구문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310" y="2566635"/>
            <a:ext cx="5579081" cy="4002904"/>
          </a:xfrm>
          <a:prstGeom prst="rect">
            <a:avLst/>
          </a:prstGeom>
        </p:spPr>
      </p:pic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6716D9-46DC-5FE7-0F2E-C220126F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851" y="4021115"/>
            <a:ext cx="910342" cy="999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6D772-C4C3-768B-7562-2C23BCAEE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6" y="3913553"/>
            <a:ext cx="1670652" cy="110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9BA31-6212-5DE8-D451-1E5CD22BFB9C}"/>
              </a:ext>
            </a:extLst>
          </p:cNvPr>
          <p:cNvSpPr txBox="1"/>
          <p:nvPr/>
        </p:nvSpPr>
        <p:spPr>
          <a:xfrm>
            <a:off x="4479883" y="161347"/>
            <a:ext cx="3732260" cy="38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b="1" dirty="0"/>
              <a:t> </a:t>
            </a:r>
            <a:endParaRPr lang="en-US" altLang="ko-KR" sz="44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01. </a:t>
            </a:r>
            <a:r>
              <a:rPr lang="ko-KR" altLang="en-US" sz="2800" b="1" dirty="0"/>
              <a:t>플로우 차트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02. </a:t>
            </a:r>
            <a:r>
              <a:rPr lang="ko-KR" altLang="en-US" sz="2800" b="1" dirty="0"/>
              <a:t>설계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03. </a:t>
            </a:r>
            <a:r>
              <a:rPr lang="ko-KR" altLang="en-US" sz="2800" b="1" dirty="0"/>
              <a:t>코드리뷰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0357B-4C3E-971B-45CB-6E6251206D37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Contents</a:t>
            </a:r>
            <a:endParaRPr lang="ko-KR" altLang="en-US" sz="2800" b="1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928D0375-3A9D-6112-B466-3327EBDC8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20862-B647-EC65-8B22-326B0F984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887389" y="482318"/>
            <a:ext cx="5684687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HioMemeberDeleteService.java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089984" y="1035162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400" b="1" dirty="0"/>
              <a:t>public int memberDelete(String delName)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/>
              <a:t>삭제할 회원명(delName)을 매개변수로 받아 DAO클래스 파일로 전달해 member테이블에서 해당 회원을 </a:t>
            </a:r>
            <a:r>
              <a:rPr lang="en-US" altLang="ko-KR" sz="1200" dirty="0" err="1"/>
              <a:t>삭제하고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반환값</a:t>
            </a:r>
            <a:r>
              <a:rPr lang="en-US" altLang="ko-KR" sz="1200" dirty="0"/>
              <a:t> </a:t>
            </a:r>
            <a:r>
              <a:rPr lang="ko-KR" altLang="en-US" sz="1200" dirty="0"/>
              <a:t>받음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현재회원의 리스트를 단순 출력해주는 메소드. 삭제할 회원명을 입력 받을때 참고로 보여주기 위한 리스트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memberSelectToDeleteRes()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삭제된 후 다시 전체 회원 리스트를 받는 메소드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903048" y="3459165"/>
            <a:ext cx="568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HioMemberDeleteDao.java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089984" y="3459165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int memberDelete(Connection conn, String delName)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delete from member where membername=?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selectToDelete(Connection conn)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selectToDeleteRes(Connection conn)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dirty="0">
                <a:latin typeface="+mn-ea"/>
              </a:rPr>
              <a:t> 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00133" y="3459165"/>
            <a:ext cx="116976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DAO</a:t>
            </a:r>
            <a:r>
              <a:rPr lang="ko-KR" altLang="en-US" sz="1600" dirty="0"/>
              <a:t> 내 메소드별 실행 쿼리문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910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94421" y="3262980"/>
            <a:ext cx="1933388" cy="3595020"/>
            <a:chOff x="1638917" y="1873600"/>
            <a:chExt cx="2316335" cy="48230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75C2CD-06E1-A0E4-DAFF-8E2AFF20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917" y="1873600"/>
              <a:ext cx="2316335" cy="482305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636" y="3695699"/>
              <a:ext cx="187757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172299" y="1735183"/>
            <a:ext cx="7037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0" b="1" dirty="0">
              <a:solidFill>
                <a:srgbClr val="51B56B"/>
              </a:solidFill>
            </a:endParaRPr>
          </a:p>
          <a:p>
            <a:r>
              <a:rPr lang="en-US" altLang="ko-KR" sz="8000" b="1" dirty="0">
                <a:solidFill>
                  <a:srgbClr val="51B56B"/>
                </a:solidFill>
              </a:rPr>
              <a:t>THANK YOU</a:t>
            </a:r>
            <a:r>
              <a:rPr lang="ko-KR" altLang="en-US" sz="8000" b="1" dirty="0">
                <a:solidFill>
                  <a:srgbClr val="51B56B"/>
                </a:solidFill>
              </a:rPr>
              <a:t> </a:t>
            </a:r>
            <a:endParaRPr lang="en-US" altLang="ko-KR" sz="8000" b="1" dirty="0">
              <a:solidFill>
                <a:srgbClr val="51B56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097119" y="434279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b="1" dirty="0"/>
              <a:t>원</a:t>
            </a:r>
            <a:r>
              <a:rPr lang="en-US" altLang="ko-KR" b="1" dirty="0"/>
              <a:t>(One)</a:t>
            </a:r>
            <a:r>
              <a:rPr lang="ko-KR" altLang="en-US" b="1" dirty="0"/>
              <a:t>팀 </a:t>
            </a:r>
            <a:r>
              <a:rPr lang="ko-KR" altLang="en-US" dirty="0"/>
              <a:t>프레젠테이션이었습니다</a:t>
            </a:r>
            <a:r>
              <a:rPr lang="en-US" altLang="ko-KR" dirty="0"/>
              <a:t>.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5690085" y="1944343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5780598" y="1944343"/>
            <a:ext cx="182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2022.10.27 Thu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016626" y="2465559"/>
            <a:ext cx="70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홀인원 스크린 골프 예약 서비스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83891A-065B-1A52-2A24-3D05EC69F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39" t="956" r="14728" b="-956"/>
          <a:stretch/>
        </p:blipFill>
        <p:spPr>
          <a:xfrm>
            <a:off x="7786935" y="3208513"/>
            <a:ext cx="764931" cy="9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B1DCC4-2DBD-683F-3C13-41E72D7EA726}"/>
              </a:ext>
            </a:extLst>
          </p:cNvPr>
          <p:cNvSpPr/>
          <p:nvPr/>
        </p:nvSpPr>
        <p:spPr>
          <a:xfrm>
            <a:off x="612588" y="1548257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01. </a:t>
            </a:r>
            <a:r>
              <a:rPr lang="ko-KR" altLang="en-US" sz="2800" b="1" dirty="0"/>
              <a:t>플로우 차트 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00" y="322694"/>
            <a:ext cx="8531550" cy="6117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7DB38E-AD15-FA23-C07B-9BCE9F8A1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4"/>
          <a:stretch/>
        </p:blipFill>
        <p:spPr>
          <a:xfrm>
            <a:off x="4087243" y="822299"/>
            <a:ext cx="928449" cy="1409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F6FBE-D6EE-8530-1E3C-42D7A13FAC0A}"/>
              </a:ext>
            </a:extLst>
          </p:cNvPr>
          <p:cNvSpPr txBox="1"/>
          <p:nvPr/>
        </p:nvSpPr>
        <p:spPr>
          <a:xfrm>
            <a:off x="569849" y="1863587"/>
            <a:ext cx="4055686" cy="273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 가입 후 로그인을 통해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스크린 골프 타석을 예약하는 시스템으로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예약일은 로그인한 시점의 날짜이며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 시간은 타석</a:t>
            </a:r>
            <a:r>
              <a:rPr lang="en-US" altLang="ko-KR" sz="1200" dirty="0"/>
              <a:t>(hall)</a:t>
            </a:r>
            <a:r>
              <a:rPr lang="ko-KR" altLang="en-US" sz="1200" dirty="0"/>
              <a:t>테이블에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등록된 시간으로 예약 가능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회원 가입 → 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예약가능여부확인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변경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예약취소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9893-297A-DADE-FF51-F657F1488091}"/>
              </a:ext>
            </a:extLst>
          </p:cNvPr>
          <p:cNvSpPr txBox="1"/>
          <p:nvPr/>
        </p:nvSpPr>
        <p:spPr>
          <a:xfrm>
            <a:off x="666109" y="1464207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1E5DA-7E9B-30BE-F1AF-13254F5E95DE}"/>
              </a:ext>
            </a:extLst>
          </p:cNvPr>
          <p:cNvSpPr txBox="1"/>
          <p:nvPr/>
        </p:nvSpPr>
        <p:spPr>
          <a:xfrm>
            <a:off x="569849" y="4720247"/>
            <a:ext cx="4055686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회원리스트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예약 조회</a:t>
            </a:r>
            <a:r>
              <a:rPr lang="en-US" altLang="ko-KR" sz="1200" dirty="0"/>
              <a:t>, </a:t>
            </a:r>
            <a:r>
              <a:rPr lang="ko-KR" altLang="en-US" sz="1200" dirty="0"/>
              <a:t>회원삭제 메뉴관리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전체회원 조회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예약정보 조회 </a:t>
            </a:r>
            <a:r>
              <a:rPr lang="en-US" altLang="ko-KR" sz="1200" dirty="0">
                <a:solidFill>
                  <a:srgbClr val="00572D"/>
                </a:solidFill>
              </a:rPr>
              <a:t>or</a:t>
            </a:r>
            <a:r>
              <a:rPr lang="en-US" altLang="ko-KR" sz="1200" b="1" dirty="0">
                <a:solidFill>
                  <a:srgbClr val="00572D"/>
                </a:solidFill>
              </a:rPr>
              <a:t> </a:t>
            </a:r>
            <a:r>
              <a:rPr lang="ko-KR" altLang="en-US" sz="1200" b="1" dirty="0">
                <a:solidFill>
                  <a:srgbClr val="00572D"/>
                </a:solidFill>
              </a:rPr>
              <a:t>회원 삭제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F6653-ED4F-A2CD-A6AE-00C21D2B2823}"/>
              </a:ext>
            </a:extLst>
          </p:cNvPr>
          <p:cNvSpPr/>
          <p:nvPr/>
        </p:nvSpPr>
        <p:spPr>
          <a:xfrm>
            <a:off x="612588" y="4375751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99386-C30E-70B4-CCAC-9BFBD64A0D4D}"/>
              </a:ext>
            </a:extLst>
          </p:cNvPr>
          <p:cNvSpPr txBox="1"/>
          <p:nvPr/>
        </p:nvSpPr>
        <p:spPr>
          <a:xfrm>
            <a:off x="585424" y="4305535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7" y="799084"/>
            <a:ext cx="6705125" cy="5533022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 </a:t>
            </a:r>
            <a:r>
              <a:rPr lang="ko-KR" altLang="en-US" sz="2000" dirty="0"/>
              <a:t>다이어그램 </a:t>
            </a:r>
            <a:r>
              <a:rPr lang="en-US" altLang="ko-KR" sz="20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1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386" t="2646" r="386" b="10855"/>
          <a:stretch/>
        </p:blipFill>
        <p:spPr>
          <a:xfrm>
            <a:off x="837089" y="1563813"/>
            <a:ext cx="10238929" cy="409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E7E07-D0F5-9A96-BA6C-E3DBB5F88942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ERD </a:t>
            </a:r>
            <a:r>
              <a:rPr lang="ko-KR" altLang="en-US" sz="2000" dirty="0"/>
              <a:t>테이블 구성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4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12F482-64DF-BB2A-D456-0027E6A1BEE4}"/>
              </a:ext>
            </a:extLst>
          </p:cNvPr>
          <p:cNvSpPr/>
          <p:nvPr/>
        </p:nvSpPr>
        <p:spPr>
          <a:xfrm>
            <a:off x="4745317" y="3277429"/>
            <a:ext cx="3618754" cy="335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592211" y="2196912"/>
            <a:ext cx="7037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코드 리뷰  </a:t>
            </a:r>
            <a:endParaRPr lang="en-US" altLang="ko-KR" sz="6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16FE5-3328-C90D-ABE4-8939DDA0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44DB6B-FB05-A340-1DC5-5B0B3B87B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4"/>
          <a:stretch/>
        </p:blipFill>
        <p:spPr>
          <a:xfrm>
            <a:off x="2730308" y="1718190"/>
            <a:ext cx="1966954" cy="2065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AD6BA-D1F2-5FE7-1EBC-3E97D5B88CA9}"/>
              </a:ext>
            </a:extLst>
          </p:cNvPr>
          <p:cNvSpPr txBox="1"/>
          <p:nvPr/>
        </p:nvSpPr>
        <p:spPr>
          <a:xfrm>
            <a:off x="5071501" y="3274141"/>
            <a:ext cx="32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</p:txBody>
      </p:sp>
    </p:spTree>
    <p:extLst>
      <p:ext uri="{BB962C8B-B14F-4D97-AF65-F5344CB8AC3E}">
        <p14:creationId xmlns:p14="http://schemas.microsoft.com/office/powerpoint/2010/main" val="18122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30FBBD-2821-775A-5935-AE19A64FBAA9}"/>
              </a:ext>
            </a:extLst>
          </p:cNvPr>
          <p:cNvGrpSpPr/>
          <p:nvPr/>
        </p:nvGrpSpPr>
        <p:grpSpPr>
          <a:xfrm>
            <a:off x="301233" y="1270000"/>
            <a:ext cx="7947226" cy="4960526"/>
            <a:chOff x="301233" y="1572940"/>
            <a:chExt cx="7640100" cy="4657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4FAD9B-9D3C-16D0-A7EC-A218D7FB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3" y="1572940"/>
              <a:ext cx="3693256" cy="396082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A458D21-4A48-A9A5-A942-0C730092E29D}"/>
                </a:ext>
              </a:extLst>
            </p:cNvPr>
            <p:cNvGrpSpPr/>
            <p:nvPr/>
          </p:nvGrpSpPr>
          <p:grpSpPr>
            <a:xfrm>
              <a:off x="3867488" y="1572940"/>
              <a:ext cx="4073845" cy="4657586"/>
              <a:chOff x="4018979" y="1472896"/>
              <a:chExt cx="4444906" cy="475763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1D7A609-2C81-0D59-5070-F2DCB26F3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0800" y="1472896"/>
                <a:ext cx="4029652" cy="337970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1C539BB-BDD7-B372-89D9-9DDE94977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979" y="4876749"/>
                <a:ext cx="4444906" cy="1353778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712799-3D9A-CFE7-7C55-7B198F3F5120}"/>
              </a:ext>
            </a:extLst>
          </p:cNvPr>
          <p:cNvSpPr/>
          <p:nvPr/>
        </p:nvSpPr>
        <p:spPr>
          <a:xfrm>
            <a:off x="8219687" y="1808480"/>
            <a:ext cx="3540610" cy="39725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6AE73-2D27-BB90-D558-09333B63F8FC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/>
              <a:t>메인화면 </a:t>
            </a:r>
            <a:endParaRPr lang="ko-KR" altLang="en-US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24CBD2-5F7F-CC46-4189-245D23992B35}"/>
              </a:ext>
            </a:extLst>
          </p:cNvPr>
          <p:cNvGrpSpPr/>
          <p:nvPr/>
        </p:nvGrpSpPr>
        <p:grpSpPr>
          <a:xfrm>
            <a:off x="8438444" y="2236044"/>
            <a:ext cx="3131867" cy="3190540"/>
            <a:chOff x="8318453" y="2136293"/>
            <a:chExt cx="3433762" cy="33910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2AFA8E-D525-BD9A-B350-039226A0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2265" y="2136293"/>
              <a:ext cx="3362325" cy="9525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5A4D28-4D59-0263-5448-F3DDF7BA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8453" y="3365092"/>
              <a:ext cx="3371850" cy="1000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898312-5C36-B112-F9F5-D6932E16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42265" y="4641516"/>
              <a:ext cx="340995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28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6579A-F9AC-E734-E4A7-562BA442EDD7}"/>
              </a:ext>
            </a:extLst>
          </p:cNvPr>
          <p:cNvSpPr/>
          <p:nvPr/>
        </p:nvSpPr>
        <p:spPr>
          <a:xfrm>
            <a:off x="6990080" y="706124"/>
            <a:ext cx="3931920" cy="558291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E578BA-3342-EFB2-622F-061C3C6C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49" y="2238444"/>
            <a:ext cx="5534025" cy="41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92F86-043F-2DC4-39D0-1693E6A3062F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로그인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3D5BAC-A527-F870-7874-9249F2C6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12" y="891783"/>
            <a:ext cx="3711029" cy="2693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B053B-1E72-E470-8E5C-B89567780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2" y="3654891"/>
            <a:ext cx="3663608" cy="2496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ED3B4-E716-9065-C20D-7EBFD0CCD354}"/>
              </a:ext>
            </a:extLst>
          </p:cNvPr>
          <p:cNvSpPr txBox="1"/>
          <p:nvPr/>
        </p:nvSpPr>
        <p:spPr>
          <a:xfrm>
            <a:off x="585873" y="928727"/>
            <a:ext cx="5139420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MEMBER </a:t>
            </a:r>
            <a:r>
              <a:rPr lang="ko-KR" altLang="en-US" sz="1200" dirty="0"/>
              <a:t>테이블에서 </a:t>
            </a:r>
            <a:r>
              <a:rPr lang="en-US" altLang="ko-KR" sz="1200" dirty="0"/>
              <a:t>ID PWD</a:t>
            </a:r>
            <a:r>
              <a:rPr lang="ko-KR" altLang="en-US" sz="1200" dirty="0"/>
              <a:t>로 조회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HioMemberLoginService().memberLogin(hioMember)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MEMBER WHERE MEMBERID=? AND MEMBERPWD=?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조회 후 </a:t>
            </a:r>
            <a:r>
              <a:rPr lang="en-US" altLang="ko-KR" sz="1200" dirty="0"/>
              <a:t>MemberGrade</a:t>
            </a:r>
            <a:r>
              <a:rPr lang="ko-KR" altLang="en-US" sz="1200" dirty="0"/>
              <a:t>로 관리자 또는 일반회원 구분</a:t>
            </a:r>
          </a:p>
        </p:txBody>
      </p:sp>
    </p:spTree>
    <p:extLst>
      <p:ext uri="{BB962C8B-B14F-4D97-AF65-F5344CB8AC3E}">
        <p14:creationId xmlns:p14="http://schemas.microsoft.com/office/powerpoint/2010/main" val="31475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A3B21C-D448-C0C6-B9A8-AE53A1D3CF8A}"/>
              </a:ext>
            </a:extLst>
          </p:cNvPr>
          <p:cNvSpPr/>
          <p:nvPr/>
        </p:nvSpPr>
        <p:spPr>
          <a:xfrm>
            <a:off x="6918247" y="2669233"/>
            <a:ext cx="3729433" cy="349788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824818-63E6-561E-0733-9603B9F1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"/>
          <a:stretch/>
        </p:blipFill>
        <p:spPr>
          <a:xfrm>
            <a:off x="608316" y="520093"/>
            <a:ext cx="5978860" cy="5817813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0100EC99-4264-F634-7D29-8D566A719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F4B994E6-3272-43AF-814F-B6F1B4F30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05164-09BE-6FD8-9911-03989C4D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01" y="2892753"/>
            <a:ext cx="3332323" cy="3050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F50F2-2C2F-C454-5B72-C44598E99F12}"/>
              </a:ext>
            </a:extLst>
          </p:cNvPr>
          <p:cNvSpPr txBox="1"/>
          <p:nvPr/>
        </p:nvSpPr>
        <p:spPr>
          <a:xfrm>
            <a:off x="6785732" y="459050"/>
            <a:ext cx="5118581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/>
              <a:t>테이블에서 중복되는 </a:t>
            </a:r>
            <a:r>
              <a:rPr lang="en-US" altLang="ko-KR" sz="1200" b="1" dirty="0"/>
              <a:t>ID </a:t>
            </a:r>
            <a:r>
              <a:rPr lang="ko-KR" altLang="en-US" sz="1200" b="1" dirty="0"/>
              <a:t>값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HioMemberInsertService().selectMemberName(memberId)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memberid FROM MEMBER WHERE memberid=?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/>
              <a:t>테이블 인서트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HioMemberInsertService().memberInsert(hioMember)</a:t>
            </a:r>
            <a:br>
              <a:rPr lang="en-US" altLang="ko-KR" sz="1200" dirty="0"/>
            </a:br>
            <a:r>
              <a:rPr lang="en-US" altLang="ko-KR" sz="1200" dirty="0"/>
              <a:t>INSERT INTO MEMBER VALUES(MEMBERNO_SEQ.nextval, ?, ?, ?, ?, ?, ?)</a:t>
            </a:r>
          </a:p>
        </p:txBody>
      </p:sp>
    </p:spTree>
    <p:extLst>
      <p:ext uri="{BB962C8B-B14F-4D97-AF65-F5344CB8AC3E}">
        <p14:creationId xmlns:p14="http://schemas.microsoft.com/office/powerpoint/2010/main" val="39919662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1061</ep:Words>
  <ep:PresentationFormat>와이드스크린</ep:PresentationFormat>
  <ep:Paragraphs>192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2022-10-23T22:51:27.000</dcterms:created>
  <dc:creator>최 예나</dc:creator>
  <cp:lastModifiedBy>skjung_gram</cp:lastModifiedBy>
  <dcterms:modified xsi:type="dcterms:W3CDTF">2022-10-27T02:19:50.360</dcterms:modified>
  <cp:revision>60</cp:revision>
  <dc:title>PowerPoint 프레젠테이션</dc:title>
  <cp:version/>
</cp:coreProperties>
</file>