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63" r:id="rId4"/>
    <p:sldId id="271" r:id="rId5"/>
    <p:sldId id="266" r:id="rId6"/>
    <p:sldId id="288" r:id="rId7"/>
    <p:sldId id="277" r:id="rId8"/>
    <p:sldId id="278" r:id="rId9"/>
    <p:sldId id="279" r:id="rId10"/>
    <p:sldId id="280" r:id="rId11"/>
    <p:sldId id="281" r:id="rId12"/>
    <p:sldId id="284" r:id="rId13"/>
    <p:sldId id="285" r:id="rId14"/>
    <p:sldId id="272" r:id="rId15"/>
    <p:sldId id="287" r:id="rId16"/>
    <p:sldId id="282" r:id="rId17"/>
    <p:sldId id="283" r:id="rId18"/>
    <p:sldId id="267" r:id="rId19"/>
    <p:sldId id="273" r:id="rId20"/>
    <p:sldId id="274" r:id="rId21"/>
    <p:sldId id="26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72D"/>
    <a:srgbClr val="51B5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4" d="100"/>
          <a:sy n="54" d="100"/>
        </p:scale>
        <p:origin x="207" y="3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5E245-44B4-4AB5-B9FE-EBAF05CDB16F}" type="datetimeFigureOut">
              <a:rPr lang="ko-KR" altLang="en-US" smtClean="0"/>
              <a:t>2022-10-27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12EC9-77ED-4391-A30F-EE56312B8E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4992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06258-6747-C079-F92D-67B82C0E7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CDADDA-5391-E9D3-BD11-099C9DD45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9E2719-FBB0-A0C4-3787-FE2A098F8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7898-9FD6-48AB-8CED-AC858C60DE45}" type="datetimeFigureOut">
              <a:rPr lang="ko-KR" altLang="en-US" smtClean="0"/>
              <a:t>2022-10-27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7D4C21-8181-4539-ABC6-8B3131E1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BBAD5A-A139-3789-E3C2-B23ACC69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217-456C-4DF2-91A0-5524BBA0D89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12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73C51-A5F8-09AC-1B56-1DCCF73C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634A0A-9461-34BD-45AA-246061739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AF022-446C-728A-05E1-B70378885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7898-9FD6-48AB-8CED-AC858C60DE45}" type="datetimeFigureOut">
              <a:rPr lang="ko-KR" altLang="en-US" smtClean="0"/>
              <a:t>2022-10-27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CEFEE-5936-4D51-F9F8-2263B78D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186EBA-9EFF-B98E-DFFC-F0DA49AFD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217-456C-4DF2-91A0-5524BBA0D89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68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BD83D7-8CFC-6D6C-A6EE-2700A577E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6E47D1-8C53-5F6F-BA6E-0AB701E61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582CA0-D41E-9DD9-A74E-EBD02511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7898-9FD6-48AB-8CED-AC858C60DE45}" type="datetimeFigureOut">
              <a:rPr lang="ko-KR" altLang="en-US" smtClean="0"/>
              <a:t>2022-10-27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486D2-FCEE-631B-4399-58020FF77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F2CEED-3376-7E39-1F74-BFC29D23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217-456C-4DF2-91A0-5524BBA0D89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89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E03A-B786-2117-3614-65F63A066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6A2C0-6079-77CF-92F7-45FE027B4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CDA9C-841B-BF50-BF1B-E4EA82E2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7898-9FD6-48AB-8CED-AC858C60DE45}" type="datetimeFigureOut">
              <a:rPr lang="ko-KR" altLang="en-US" smtClean="0"/>
              <a:t>2022-10-27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F2FDA-5B59-5934-C63F-1529F915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9C975E-5831-75B0-4526-1A4B242E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217-456C-4DF2-91A0-5524BBA0D89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405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5C9D5-086B-D3D8-84A0-4C6EB5E5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8B287D-F458-366E-1D7F-B10D60E0C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D1EB31-1D79-CA69-EF07-8D699B55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7898-9FD6-48AB-8CED-AC858C60DE45}" type="datetimeFigureOut">
              <a:rPr lang="ko-KR" altLang="en-US" smtClean="0"/>
              <a:t>2022-10-27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10AB2-CA67-CB08-9A2E-48A5ADF5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19923-4419-59EC-FE4A-91CCDDB0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217-456C-4DF2-91A0-5524BBA0D89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774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481FD-2903-6D76-D516-4952AE34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A2A6B1-489D-B6AE-EFB8-FC1C2D77D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DD21BC-9A95-8735-80CA-56CA265CB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6B1318-E377-7483-7D07-37C99950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7898-9FD6-48AB-8CED-AC858C60DE45}" type="datetimeFigureOut">
              <a:rPr lang="ko-KR" altLang="en-US" smtClean="0"/>
              <a:t>2022-10-27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FBC333-F62A-2481-F572-5F15D5FAE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F357F2-DEE0-DE86-F517-2C4DD34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217-456C-4DF2-91A0-5524BBA0D89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091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B8539-B0CE-DA21-0027-EA13634DD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DF65A6-4D1A-0755-B3F1-59EFD449A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4169E1-537C-606D-287B-1766A12B6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2A4A41-6839-7573-7B47-6133556CE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A3E7D0-BC13-6BB5-218E-5840E332D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DA4BA5-903A-BDBA-740A-5CEA7C95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7898-9FD6-48AB-8CED-AC858C60DE45}" type="datetimeFigureOut">
              <a:rPr lang="ko-KR" altLang="en-US" smtClean="0"/>
              <a:t>2022-10-27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B3E8DE-90BD-91EB-2A25-C2246B26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9040D3-0164-1FF9-BD50-0429E27D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217-456C-4DF2-91A0-5524BBA0D89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25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89F10-B956-43DE-9570-25D8B977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30D39F-A488-766A-507D-4EC50E2B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7898-9FD6-48AB-8CED-AC858C60DE45}" type="datetimeFigureOut">
              <a:rPr lang="ko-KR" altLang="en-US" smtClean="0"/>
              <a:t>2022-10-27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CDF008-4484-6BD1-A8FA-2CA65C44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505008-8594-4483-C954-95AA01D5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217-456C-4DF2-91A0-5524BBA0D89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99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279646-F975-B3A1-73C0-1B93B9DA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7898-9FD6-48AB-8CED-AC858C60DE45}" type="datetimeFigureOut">
              <a:rPr lang="ko-KR" altLang="en-US" smtClean="0"/>
              <a:t>2022-10-27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84F6DA-BC04-2520-D6B3-F09D271D4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5ACDA5-FF6B-3455-ABF6-8268F501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217-456C-4DF2-91A0-5524BBA0D89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626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70BD7-40F6-CB96-1C51-A0858C492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E382A4-E154-3187-3E98-7FD28E3B8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DD06A8-3650-85F6-B3BD-7EDED2397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88160B-2396-75A2-6EEA-4442D7E7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7898-9FD6-48AB-8CED-AC858C60DE45}" type="datetimeFigureOut">
              <a:rPr lang="ko-KR" altLang="en-US" smtClean="0"/>
              <a:t>2022-10-27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AE0A-B3DF-72FF-F9E0-047A3EF9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A219DD-23BC-BC55-A1E8-18616B57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217-456C-4DF2-91A0-5524BBA0D89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48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96990-C692-6B44-E7DD-22DC9639C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49C641-6527-0A83-2FA6-566294277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A3A571-D28A-861B-F2CA-8416838FE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4EA982-714A-B248-67A2-14C99DFA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7898-9FD6-48AB-8CED-AC858C60DE45}" type="datetimeFigureOut">
              <a:rPr lang="ko-KR" altLang="en-US" smtClean="0"/>
              <a:t>2022-10-27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4BA961-133D-83BE-1C9F-65021864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4DC55F-1F9E-ED6F-F101-856BCB013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217-456C-4DF2-91A0-5524BBA0D89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19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810ACF-A3C3-99A1-DCA0-B38692018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5AB502-7BC9-8EEA-669C-478D15876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01FE01-40EF-0785-9BAA-793BF2184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B7898-9FD6-48AB-8CED-AC858C60DE45}" type="datetimeFigureOut">
              <a:rPr lang="ko-KR" altLang="en-US" smtClean="0"/>
              <a:t>2022-10-27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6CA180-3C69-66EB-10A8-3CE1EEE50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21669F-4695-B5B7-3C3D-9793E31E8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BB217-456C-4DF2-91A0-5524BBA0D89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47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.png"/><Relationship Id="rId7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98C17DB-CE37-8DF3-E45F-64476D580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5" y="838017"/>
            <a:ext cx="2795458" cy="4279533"/>
          </a:xfrm>
          <a:prstGeom prst="rect">
            <a:avLst/>
          </a:prstGeom>
        </p:spPr>
      </p:pic>
      <p:pic>
        <p:nvPicPr>
          <p:cNvPr id="6" name="Object 1" descr="preencoded.png">
            <a:extLst>
              <a:ext uri="{FF2B5EF4-FFF2-40B4-BE49-F238E27FC236}">
                <a16:creationId xmlns:a16="http://schemas.microsoft.com/office/drawing/2014/main" id="{25DDF063-BC73-EA9D-20AB-1511C34837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201"/>
          <a:stretch/>
        </p:blipFill>
        <p:spPr>
          <a:xfrm>
            <a:off x="-89048" y="5020271"/>
            <a:ext cx="12281048" cy="182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86477E-B9B4-8338-4525-E39999054AA3}"/>
              </a:ext>
            </a:extLst>
          </p:cNvPr>
          <p:cNvSpPr txBox="1"/>
          <p:nvPr/>
        </p:nvSpPr>
        <p:spPr>
          <a:xfrm>
            <a:off x="5868470" y="5392761"/>
            <a:ext cx="5746378" cy="1448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</a:rPr>
              <a:t>원</a:t>
            </a:r>
            <a:r>
              <a:rPr lang="en-US" altLang="ko-KR" sz="2800" b="1" dirty="0">
                <a:solidFill>
                  <a:schemeClr val="bg1"/>
                </a:solidFill>
              </a:rPr>
              <a:t>(One)</a:t>
            </a:r>
            <a:r>
              <a:rPr lang="ko-KR" altLang="en-US" sz="2800" b="1" dirty="0">
                <a:solidFill>
                  <a:schemeClr val="bg1"/>
                </a:solidFill>
              </a:rPr>
              <a:t>팀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전현석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정성균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이상민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정요셉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최예나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8" name="Object 1" descr="preencoded.png">
            <a:extLst>
              <a:ext uri="{FF2B5EF4-FFF2-40B4-BE49-F238E27FC236}">
                <a16:creationId xmlns:a16="http://schemas.microsoft.com/office/drawing/2014/main" id="{54F609D1-7990-A52B-EDD4-5DFB27BD2B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E90313-6711-FA2C-9130-C400BA2DBA60}"/>
              </a:ext>
            </a:extLst>
          </p:cNvPr>
          <p:cNvSpPr txBox="1"/>
          <p:nvPr/>
        </p:nvSpPr>
        <p:spPr>
          <a:xfrm>
            <a:off x="2986376" y="1709297"/>
            <a:ext cx="70372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>
                <a:solidFill>
                  <a:srgbClr val="51B56B"/>
                </a:solidFill>
              </a:rPr>
              <a:t>홀인원</a:t>
            </a:r>
            <a:r>
              <a:rPr lang="ko-KR" altLang="en-US" sz="6600" b="1" dirty="0">
                <a:solidFill>
                  <a:srgbClr val="51B56B"/>
                </a:solidFill>
              </a:rPr>
              <a:t> </a:t>
            </a:r>
            <a:endParaRPr lang="en-US" altLang="ko-KR" sz="6600" b="1" dirty="0">
              <a:solidFill>
                <a:srgbClr val="51B56B"/>
              </a:solidFill>
            </a:endParaRPr>
          </a:p>
          <a:p>
            <a:r>
              <a:rPr lang="ko-KR" altLang="en-US" sz="4400" b="1" dirty="0"/>
              <a:t>스크린 골프 예약 서비스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47727" y="6406874"/>
            <a:ext cx="4325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  </a:t>
            </a:r>
            <a:r>
              <a:rPr lang="ko-KR" altLang="en-US" sz="1200" dirty="0">
                <a:solidFill>
                  <a:schemeClr val="bg1"/>
                </a:solidFill>
              </a:rPr>
              <a:t>하이미디어 천호 풀스택 </a:t>
            </a:r>
            <a:r>
              <a:rPr lang="en-US" altLang="ko-KR" sz="1400" dirty="0">
                <a:solidFill>
                  <a:schemeClr val="bg1"/>
                </a:solidFill>
              </a:rPr>
              <a:t>Mini Project 01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61FCB8D-AF5A-85A6-9E8F-B7D5564E8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59567">
            <a:off x="9684776" y="3443643"/>
            <a:ext cx="1029297" cy="10647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9901175-3E53-1179-15FF-3B9FA66B1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6410" y="3563371"/>
            <a:ext cx="947613" cy="94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127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72E3B3C-DCA8-D5E9-C327-47304C4D097C}"/>
              </a:ext>
            </a:extLst>
          </p:cNvPr>
          <p:cNvSpPr/>
          <p:nvPr/>
        </p:nvSpPr>
        <p:spPr>
          <a:xfrm>
            <a:off x="7203646" y="3881029"/>
            <a:ext cx="3738674" cy="238224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149040CF-387B-8957-9269-86D02B9A5C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pic>
        <p:nvPicPr>
          <p:cNvPr id="3" name="Object 1" descr="preencoded.png">
            <a:extLst>
              <a:ext uri="{FF2B5EF4-FFF2-40B4-BE49-F238E27FC236}">
                <a16:creationId xmlns:a16="http://schemas.microsoft.com/office/drawing/2014/main" id="{40C9342B-00F7-404B-D51F-985C94CBB9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6535306"/>
            <a:ext cx="12192000" cy="322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C244CA-6E8B-271E-742B-A8A71133F266}"/>
              </a:ext>
            </a:extLst>
          </p:cNvPr>
          <p:cNvSpPr txBox="1"/>
          <p:nvPr/>
        </p:nvSpPr>
        <p:spPr>
          <a:xfrm>
            <a:off x="180427" y="-185435"/>
            <a:ext cx="56846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51B56B"/>
                </a:solidFill>
              </a:rPr>
              <a:t> </a:t>
            </a:r>
            <a:endParaRPr lang="en-US" altLang="ko-KR" sz="4000" b="1" dirty="0">
              <a:solidFill>
                <a:srgbClr val="51B56B"/>
              </a:solidFill>
            </a:endParaRPr>
          </a:p>
          <a:p>
            <a:r>
              <a:rPr lang="ko-KR" altLang="en-US" sz="2400" b="1" dirty="0">
                <a:solidFill>
                  <a:srgbClr val="51B56B"/>
                </a:solidFill>
              </a:rPr>
              <a:t>회원 </a:t>
            </a:r>
            <a:r>
              <a:rPr lang="ko-KR" altLang="en-US" sz="2000" b="1" dirty="0"/>
              <a:t>예약 가능 여부 확인</a:t>
            </a:r>
            <a:endParaRPr lang="ko-KR" altLang="en-US" sz="2400" dirty="0">
              <a:solidFill>
                <a:srgbClr val="51B56B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D2DC33-DEBA-61DB-B763-C8CCA34B01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3"/>
          <a:stretch/>
        </p:blipFill>
        <p:spPr>
          <a:xfrm>
            <a:off x="775692" y="1077218"/>
            <a:ext cx="6052333" cy="52552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F1C5F4-FDF2-86E9-C729-9F4823B5962A}"/>
              </a:ext>
            </a:extLst>
          </p:cNvPr>
          <p:cNvSpPr txBox="1"/>
          <p:nvPr/>
        </p:nvSpPr>
        <p:spPr>
          <a:xfrm>
            <a:off x="7071993" y="402810"/>
            <a:ext cx="4649478" cy="3380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타석 테이블에서 예약가능 한 타석 확인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HioReservInsertService().selectHallList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SELECT * FROM HALL WHERE hallresvyn = 'Y' ORDER BY hallno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타석 테이블에서 특정 타석의 이용시간 조회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SELECT hallstime, halletime FROM HALL WHERE hallno=?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예약 테이블에서 해당 타석에 대한 예약 내역 조회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SELECT * FROM RESERVATION WHERE hallno = ?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이용 시작시간 부터 이용종료 시간까지 </a:t>
            </a:r>
            <a:r>
              <a:rPr lang="en-US" altLang="ko-KR" sz="1200" b="1" dirty="0"/>
              <a:t>for</a:t>
            </a:r>
            <a:r>
              <a:rPr lang="ko-KR" altLang="en-US" sz="1200" b="1" dirty="0"/>
              <a:t>문</a:t>
            </a:r>
            <a:br>
              <a:rPr lang="en-US" altLang="ko-KR" sz="1200" b="1" dirty="0"/>
            </a:br>
            <a:r>
              <a:rPr lang="ko-KR" altLang="en-US" sz="1200" b="1" dirty="0"/>
              <a:t>예약 테이블에 예약된 시간에 따라 예약불가 또는 예약가능 출력</a:t>
            </a:r>
            <a:endParaRPr lang="en-US" altLang="ko-KR" sz="12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9DF4E4-71C7-CF42-BDAD-1E47335F0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683" y="4055452"/>
            <a:ext cx="32766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61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149040CF-387B-8957-9269-86D02B9A5C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pic>
        <p:nvPicPr>
          <p:cNvPr id="3" name="Object 1" descr="preencoded.png">
            <a:extLst>
              <a:ext uri="{FF2B5EF4-FFF2-40B4-BE49-F238E27FC236}">
                <a16:creationId xmlns:a16="http://schemas.microsoft.com/office/drawing/2014/main" id="{40C9342B-00F7-404B-D51F-985C94CBB9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6535306"/>
            <a:ext cx="12192000" cy="322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B472E2-1F62-64EF-22B9-37D0826292B4}"/>
              </a:ext>
            </a:extLst>
          </p:cNvPr>
          <p:cNvSpPr txBox="1"/>
          <p:nvPr/>
        </p:nvSpPr>
        <p:spPr>
          <a:xfrm>
            <a:off x="180427" y="-185435"/>
            <a:ext cx="56846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51B56B"/>
                </a:solidFill>
              </a:rPr>
              <a:t> </a:t>
            </a:r>
            <a:endParaRPr lang="en-US" altLang="ko-KR" sz="4000" b="1" dirty="0">
              <a:solidFill>
                <a:srgbClr val="51B56B"/>
              </a:solidFill>
            </a:endParaRPr>
          </a:p>
          <a:p>
            <a:r>
              <a:rPr lang="ko-KR" altLang="en-US" sz="2400" b="1" dirty="0">
                <a:solidFill>
                  <a:srgbClr val="51B56B"/>
                </a:solidFill>
              </a:rPr>
              <a:t>회원</a:t>
            </a:r>
            <a:r>
              <a:rPr lang="ko-KR" altLang="en-US" sz="2400" b="1" dirty="0"/>
              <a:t> </a:t>
            </a:r>
            <a:r>
              <a:rPr lang="ko-KR" altLang="en-US" sz="2000" b="1" dirty="0"/>
              <a:t>타석 예약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7CF504-3766-4B02-128B-3E95B764B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43" y="891783"/>
            <a:ext cx="5684687" cy="5492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B93799-2736-8B39-243E-FC628C38AABB}"/>
              </a:ext>
            </a:extLst>
          </p:cNvPr>
          <p:cNvSpPr txBox="1"/>
          <p:nvPr/>
        </p:nvSpPr>
        <p:spPr>
          <a:xfrm>
            <a:off x="6096000" y="474018"/>
            <a:ext cx="5586914" cy="14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예약할 홀을 선택 </a:t>
            </a:r>
            <a:r>
              <a:rPr lang="en-US" altLang="ko-KR" sz="1200" b="1" dirty="0"/>
              <a:t>&gt; </a:t>
            </a:r>
            <a:r>
              <a:rPr lang="ko-KR" altLang="en-US" sz="1200" b="1" dirty="0"/>
              <a:t>해당 홀에 예약 내역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출력 </a:t>
            </a:r>
            <a:r>
              <a:rPr lang="en-US" altLang="ko-KR" sz="1200" b="1" dirty="0"/>
              <a:t>&gt;</a:t>
            </a:r>
            <a:br>
              <a:rPr lang="en-US" altLang="ko-KR" sz="1200" b="1" dirty="0"/>
            </a:br>
            <a:r>
              <a:rPr lang="ko-KR" altLang="en-US" sz="1200" b="1" dirty="0"/>
              <a:t>예약 시간 선택 </a:t>
            </a:r>
            <a:r>
              <a:rPr lang="en-US" altLang="ko-KR" sz="1200" b="1" dirty="0"/>
              <a:t>&gt; </a:t>
            </a:r>
            <a:r>
              <a:rPr lang="ko-KR" altLang="en-US" sz="1200" b="1" dirty="0"/>
              <a:t>예약 완료 후 내 예약 내역 출력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예약번호</a:t>
            </a:r>
            <a:r>
              <a:rPr lang="en-US" altLang="ko-KR" sz="1200" b="1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입력받은 타석 번호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예약 시간으로 예약 테이블에 </a:t>
            </a:r>
            <a:r>
              <a:rPr lang="en-US" altLang="ko-KR" sz="1200" b="1" dirty="0"/>
              <a:t>Insert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HioReservInsertService().reservInsert(hioMember);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INSERT INTO RESERVATION VALUES(RESERVNO_SEQ.nextval, ?, ?, SYSDATE, ?)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FEBE06-CACE-C53A-A46A-399E3DAB3C35}"/>
              </a:ext>
            </a:extLst>
          </p:cNvPr>
          <p:cNvSpPr/>
          <p:nvPr/>
        </p:nvSpPr>
        <p:spPr>
          <a:xfrm>
            <a:off x="6614160" y="1972665"/>
            <a:ext cx="3129280" cy="427007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49A7D21-F072-27D7-C9FE-DEC9F972FEC4}"/>
              </a:ext>
            </a:extLst>
          </p:cNvPr>
          <p:cNvGrpSpPr/>
          <p:nvPr/>
        </p:nvGrpSpPr>
        <p:grpSpPr>
          <a:xfrm>
            <a:off x="6785080" y="2108165"/>
            <a:ext cx="2848606" cy="4056628"/>
            <a:chOff x="6127410" y="2292831"/>
            <a:chExt cx="3438525" cy="476839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9EBEAE6-2824-E7A6-84EC-89506D7C1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27410" y="2292831"/>
              <a:ext cx="3438525" cy="27051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7EAAFBC-F045-0CDE-4690-2EFF30B75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27410" y="4994304"/>
              <a:ext cx="3333750" cy="2066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5768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69D007-9C91-E52D-53E6-8A71859F89BA}"/>
              </a:ext>
            </a:extLst>
          </p:cNvPr>
          <p:cNvSpPr/>
          <p:nvPr/>
        </p:nvSpPr>
        <p:spPr>
          <a:xfrm>
            <a:off x="6498370" y="2590798"/>
            <a:ext cx="4691883" cy="1416657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149040CF-387B-8957-9269-86D02B9A5C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pic>
        <p:nvPicPr>
          <p:cNvPr id="3" name="Object 1" descr="preencoded.png">
            <a:extLst>
              <a:ext uri="{FF2B5EF4-FFF2-40B4-BE49-F238E27FC236}">
                <a16:creationId xmlns:a16="http://schemas.microsoft.com/office/drawing/2014/main" id="{40C9342B-00F7-404B-D51F-985C94CBB9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6535306"/>
            <a:ext cx="12192000" cy="322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159947-DBFE-92C1-3A5D-83EFBE4D15A7}"/>
              </a:ext>
            </a:extLst>
          </p:cNvPr>
          <p:cNvSpPr txBox="1"/>
          <p:nvPr/>
        </p:nvSpPr>
        <p:spPr>
          <a:xfrm>
            <a:off x="180427" y="-185435"/>
            <a:ext cx="7144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51B56B"/>
                </a:solidFill>
              </a:rPr>
              <a:t> </a:t>
            </a:r>
            <a:endParaRPr lang="en-US" altLang="ko-KR" sz="4000" b="1" dirty="0">
              <a:solidFill>
                <a:srgbClr val="51B56B"/>
              </a:solidFill>
            </a:endParaRPr>
          </a:p>
          <a:p>
            <a:r>
              <a:rPr lang="ko-KR" altLang="en-US" sz="2400" b="1" dirty="0">
                <a:solidFill>
                  <a:srgbClr val="51B56B"/>
                </a:solidFill>
              </a:rPr>
              <a:t>회원 </a:t>
            </a:r>
            <a:r>
              <a:rPr lang="ko-KR" altLang="en-US" sz="2000" b="1" dirty="0"/>
              <a:t>타석 예약 변경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8386E5-98B7-B589-D5CB-BA6C8D0F2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233" y="2750778"/>
            <a:ext cx="4194050" cy="10966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5E2CD4-DE44-FF36-28FE-012514EED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64" y="2525400"/>
            <a:ext cx="5545336" cy="19080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54311A-E099-68E2-078B-CD412D7C5775}"/>
              </a:ext>
            </a:extLst>
          </p:cNvPr>
          <p:cNvSpPr txBox="1"/>
          <p:nvPr/>
        </p:nvSpPr>
        <p:spPr>
          <a:xfrm>
            <a:off x="360854" y="568855"/>
            <a:ext cx="7144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51B56B"/>
                </a:solidFill>
              </a:rPr>
              <a:t> </a:t>
            </a:r>
            <a:endParaRPr lang="en-US" altLang="ko-KR" sz="2800" b="1" dirty="0">
              <a:solidFill>
                <a:srgbClr val="51B56B"/>
              </a:solidFill>
            </a:endParaRPr>
          </a:p>
          <a:p>
            <a:r>
              <a:rPr lang="en-US" altLang="ko-KR" sz="1600" b="1" dirty="0" err="1"/>
              <a:t>HioUpdateController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2697C8-3763-F074-536E-43447BF5BB67}"/>
              </a:ext>
            </a:extLst>
          </p:cNvPr>
          <p:cNvSpPr txBox="1"/>
          <p:nvPr/>
        </p:nvSpPr>
        <p:spPr>
          <a:xfrm>
            <a:off x="261825" y="1091784"/>
            <a:ext cx="6659195" cy="974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a. </a:t>
            </a:r>
            <a:r>
              <a:rPr lang="ko-KR" altLang="en-US" sz="1400" b="1" dirty="0"/>
              <a:t>회원정보 테이블의 </a:t>
            </a:r>
            <a:r>
              <a:rPr lang="en-US" altLang="ko-KR" sz="1400" b="1" dirty="0"/>
              <a:t>‘</a:t>
            </a:r>
            <a:r>
              <a:rPr lang="en-US" altLang="ko-KR" sz="1400" b="1" dirty="0" err="1"/>
              <a:t>memberGrade</a:t>
            </a:r>
            <a:r>
              <a:rPr lang="en-US" altLang="ko-KR" sz="1400" b="1" dirty="0"/>
              <a:t>’ </a:t>
            </a:r>
            <a:r>
              <a:rPr lang="ko-KR" altLang="en-US" sz="1400" b="1" dirty="0"/>
              <a:t>컬럼의 값이 </a:t>
            </a:r>
            <a:r>
              <a:rPr lang="en-US" altLang="ko-KR" sz="1400" b="1" dirty="0"/>
              <a:t>‘1’</a:t>
            </a:r>
            <a:r>
              <a:rPr lang="ko-KR" altLang="en-US" sz="1400" b="1" dirty="0"/>
              <a:t>이면 회원으로 로그인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b. </a:t>
            </a:r>
            <a:r>
              <a:rPr lang="ko-KR" altLang="en-US" sz="1400" b="1" dirty="0"/>
              <a:t>처음 진입하면 아래와 같이 본인이 예약한 예약번호 출력해 확인 가능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2BE46-7DAA-4EF7-2D98-E817AD759D10}"/>
              </a:ext>
            </a:extLst>
          </p:cNvPr>
          <p:cNvSpPr txBox="1"/>
          <p:nvPr/>
        </p:nvSpPr>
        <p:spPr>
          <a:xfrm>
            <a:off x="411949" y="4952180"/>
            <a:ext cx="6358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계정에 저장된 예약 번호 중 수정할 예약번호를 </a:t>
            </a:r>
            <a:r>
              <a:rPr lang="ko-KR" altLang="en-US" sz="1400" b="1"/>
              <a:t>입력해 예약시간 수정</a:t>
            </a:r>
            <a:endParaRPr lang="ko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B9B33C-B2D1-E5DF-366A-94F5A18BE24E}"/>
              </a:ext>
            </a:extLst>
          </p:cNvPr>
          <p:cNvSpPr/>
          <p:nvPr/>
        </p:nvSpPr>
        <p:spPr>
          <a:xfrm>
            <a:off x="6514590" y="4457482"/>
            <a:ext cx="4691883" cy="1710452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09A2050-3890-C0A4-3A3B-6C710BAC6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233" y="4580883"/>
            <a:ext cx="4194050" cy="147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79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149040CF-387B-8957-9269-86D02B9A5C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pic>
        <p:nvPicPr>
          <p:cNvPr id="3" name="Object 1" descr="preencoded.png">
            <a:extLst>
              <a:ext uri="{FF2B5EF4-FFF2-40B4-BE49-F238E27FC236}">
                <a16:creationId xmlns:a16="http://schemas.microsoft.com/office/drawing/2014/main" id="{40C9342B-00F7-404B-D51F-985C94CBB9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6535306"/>
            <a:ext cx="12192000" cy="322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C363B1-B703-C2B5-4487-DD5F081D03E3}"/>
              </a:ext>
            </a:extLst>
          </p:cNvPr>
          <p:cNvSpPr txBox="1"/>
          <p:nvPr/>
        </p:nvSpPr>
        <p:spPr>
          <a:xfrm>
            <a:off x="467979" y="604361"/>
            <a:ext cx="4794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- </a:t>
            </a:r>
            <a:r>
              <a:rPr lang="ko-KR" altLang="en-US" sz="1200" b="1" dirty="0"/>
              <a:t>수정한 시간을 입력 받아 넘기는 구문 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영업시간내에만 예약가능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1E374A-0CA3-185E-27ED-BCEC461BE047}"/>
              </a:ext>
            </a:extLst>
          </p:cNvPr>
          <p:cNvSpPr/>
          <p:nvPr/>
        </p:nvSpPr>
        <p:spPr>
          <a:xfrm>
            <a:off x="6412990" y="1077218"/>
            <a:ext cx="4691883" cy="1710452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864839-FCE5-E470-8F0C-96647AE0D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87" y="1072085"/>
            <a:ext cx="5113223" cy="28407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86D2FA-CE8C-3AB4-36EC-86379D3FC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5855" y="1111511"/>
            <a:ext cx="3946151" cy="15888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A99C62-EAF8-A96A-FBEB-006E4B910F05}"/>
              </a:ext>
            </a:extLst>
          </p:cNvPr>
          <p:cNvSpPr txBox="1"/>
          <p:nvPr/>
        </p:nvSpPr>
        <p:spPr>
          <a:xfrm>
            <a:off x="594099" y="4214433"/>
            <a:ext cx="110753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2. </a:t>
            </a:r>
            <a:r>
              <a:rPr lang="en-US" altLang="ko-KR" sz="1200" b="1" dirty="0" err="1"/>
              <a:t>HioUpdateService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en-US" altLang="ko-KR" sz="1200" b="1" dirty="0"/>
              <a:t>public int </a:t>
            </a:r>
            <a:r>
              <a:rPr lang="en-US" altLang="ko-KR" sz="1200" b="1" dirty="0" err="1"/>
              <a:t>memberUpdate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HioMember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hioMember</a:t>
            </a:r>
            <a:r>
              <a:rPr lang="en-US" altLang="ko-KR" sz="1200" b="1" dirty="0"/>
              <a:t>) </a:t>
            </a:r>
          </a:p>
          <a:p>
            <a:r>
              <a:rPr lang="en-US" altLang="ko-KR" sz="1200" dirty="0" err="1"/>
              <a:t>memberUpdate</a:t>
            </a:r>
            <a:r>
              <a:rPr lang="ko-KR" altLang="en-US" sz="1200" dirty="0"/>
              <a:t>테이블에 </a:t>
            </a:r>
            <a:r>
              <a:rPr lang="en-US" altLang="ko-KR" sz="1200" dirty="0" err="1"/>
              <a:t>reservNo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reservTime</a:t>
            </a:r>
            <a:r>
              <a:rPr lang="ko-KR" altLang="en-US" sz="1200" dirty="0"/>
              <a:t>을 전달해 </a:t>
            </a:r>
            <a:r>
              <a:rPr lang="en-US" altLang="ko-KR" sz="1200" dirty="0"/>
              <a:t>update</a:t>
            </a:r>
            <a:r>
              <a:rPr lang="ko-KR" altLang="en-US" sz="1200" dirty="0"/>
              <a:t>시키는 </a:t>
            </a:r>
            <a:r>
              <a:rPr lang="ko-KR" altLang="en-US" sz="1200" dirty="0" err="1"/>
              <a:t>메소드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반환값</a:t>
            </a:r>
            <a:r>
              <a:rPr lang="ko-KR" altLang="en-US" sz="1200" dirty="0"/>
              <a:t> 있음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F4E96C-0967-2421-2507-CFBA149CD520}"/>
              </a:ext>
            </a:extLst>
          </p:cNvPr>
          <p:cNvSpPr txBox="1"/>
          <p:nvPr/>
        </p:nvSpPr>
        <p:spPr>
          <a:xfrm>
            <a:off x="594099" y="5391401"/>
            <a:ext cx="7868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3. </a:t>
            </a:r>
            <a:r>
              <a:rPr lang="en-US" altLang="ko-KR" sz="1200" b="1" dirty="0" err="1"/>
              <a:t>HioUpdateDAO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public int </a:t>
            </a:r>
            <a:r>
              <a:rPr lang="en-US" altLang="ko-KR" sz="1200" b="1" dirty="0" err="1"/>
              <a:t>memberUpdate</a:t>
            </a:r>
            <a:r>
              <a:rPr lang="en-US" altLang="ko-KR" sz="1200" b="1" dirty="0"/>
              <a:t>(Connection conn, </a:t>
            </a:r>
            <a:r>
              <a:rPr lang="en-US" altLang="ko-KR" sz="1200" b="1" dirty="0" err="1"/>
              <a:t>HioMember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hioMember</a:t>
            </a:r>
            <a:r>
              <a:rPr lang="en-US" altLang="ko-KR" sz="1200" b="1" dirty="0"/>
              <a:t>) </a:t>
            </a:r>
          </a:p>
          <a:p>
            <a:r>
              <a:rPr lang="ko-KR" altLang="en-US" sz="1200" dirty="0"/>
              <a:t>실행 </a:t>
            </a:r>
            <a:r>
              <a:rPr lang="ko-KR" altLang="en-US" sz="1200" dirty="0" err="1"/>
              <a:t>쿼리문</a:t>
            </a:r>
            <a:r>
              <a:rPr lang="en-US" altLang="ko-KR" sz="1200" dirty="0"/>
              <a:t>; UPDATE RESERVATION SET RESERVTIME=? WHERE RESERVNO=? ;</a:t>
            </a:r>
          </a:p>
        </p:txBody>
      </p:sp>
    </p:spTree>
    <p:extLst>
      <p:ext uri="{BB962C8B-B14F-4D97-AF65-F5344CB8AC3E}">
        <p14:creationId xmlns:p14="http://schemas.microsoft.com/office/powerpoint/2010/main" val="4233009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1" descr="preencoded.png">
            <a:extLst>
              <a:ext uri="{FF2B5EF4-FFF2-40B4-BE49-F238E27FC236}">
                <a16:creationId xmlns:a16="http://schemas.microsoft.com/office/drawing/2014/main" id="{54F609D1-7990-A52B-EDD4-5DFB27BD2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6725540"/>
            <a:ext cx="12192000" cy="13246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CD0131-C47A-0F3B-0245-FC8E5B53CAC7}"/>
              </a:ext>
            </a:extLst>
          </p:cNvPr>
          <p:cNvGrpSpPr/>
          <p:nvPr/>
        </p:nvGrpSpPr>
        <p:grpSpPr>
          <a:xfrm>
            <a:off x="3666914" y="3144119"/>
            <a:ext cx="2602268" cy="2778242"/>
            <a:chOff x="3356230" y="2965141"/>
            <a:chExt cx="2912951" cy="293804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5649A15-2275-5509-AFC3-B4D9DB422713}"/>
                </a:ext>
              </a:extLst>
            </p:cNvPr>
            <p:cNvSpPr/>
            <p:nvPr/>
          </p:nvSpPr>
          <p:spPr>
            <a:xfrm>
              <a:off x="3356230" y="2965141"/>
              <a:ext cx="2912951" cy="2938041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4834" y="3000697"/>
              <a:ext cx="2553118" cy="274632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EE90313-6711-FA2C-9130-C400BA2DBA60}"/>
              </a:ext>
            </a:extLst>
          </p:cNvPr>
          <p:cNvSpPr txBox="1"/>
          <p:nvPr/>
        </p:nvSpPr>
        <p:spPr>
          <a:xfrm>
            <a:off x="6654140" y="701108"/>
            <a:ext cx="5684687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1. HioHallDeleteController.java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타석 취소 안내 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예약 테이블에서 취소 가능한 타석 확인 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취소할 타석 입력 </a:t>
            </a:r>
            <a:endParaRPr lang="en-US" altLang="ko-KR" sz="12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27" y="2117673"/>
            <a:ext cx="3286957" cy="4051845"/>
          </a:xfrm>
          <a:prstGeom prst="rect">
            <a:avLst/>
          </a:prstGeom>
        </p:spPr>
      </p:pic>
      <p:pic>
        <p:nvPicPr>
          <p:cNvPr id="10" name="Object 1" descr="preencoded.png">
            <a:extLst>
              <a:ext uri="{FF2B5EF4-FFF2-40B4-BE49-F238E27FC236}">
                <a16:creationId xmlns:a16="http://schemas.microsoft.com/office/drawing/2014/main" id="{54F609D1-7990-A52B-EDD4-5DFB27BD2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0"/>
            <a:ext cx="12192000" cy="93429"/>
          </a:xfrm>
          <a:prstGeom prst="rect">
            <a:avLst/>
          </a:prstGeom>
        </p:spPr>
      </p:pic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5FD71CD9-5789-5A26-4A16-8248701774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40717863-3773-1782-8A39-4FA7F818A3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6535306"/>
            <a:ext cx="12192000" cy="3226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567F5F-FDE4-09B8-DE91-AF32BA4DE70E}"/>
              </a:ext>
            </a:extLst>
          </p:cNvPr>
          <p:cNvSpPr txBox="1"/>
          <p:nvPr/>
        </p:nvSpPr>
        <p:spPr>
          <a:xfrm>
            <a:off x="180427" y="-185435"/>
            <a:ext cx="7144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51B56B"/>
                </a:solidFill>
              </a:rPr>
              <a:t> </a:t>
            </a:r>
            <a:endParaRPr lang="en-US" altLang="ko-KR" sz="4000" b="1" dirty="0">
              <a:solidFill>
                <a:srgbClr val="51B56B"/>
              </a:solidFill>
            </a:endParaRPr>
          </a:p>
          <a:p>
            <a:r>
              <a:rPr lang="ko-KR" altLang="en-US" sz="2400" b="1" dirty="0">
                <a:solidFill>
                  <a:srgbClr val="51B56B"/>
                </a:solidFill>
              </a:rPr>
              <a:t>회원 </a:t>
            </a:r>
            <a:r>
              <a:rPr lang="ko-KR" altLang="en-US" sz="2000" b="1" dirty="0"/>
              <a:t>타석 예약 취소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1722B3-865C-7E3B-C748-89356850A2EA}"/>
              </a:ext>
            </a:extLst>
          </p:cNvPr>
          <p:cNvSpPr txBox="1"/>
          <p:nvPr/>
        </p:nvSpPr>
        <p:spPr>
          <a:xfrm>
            <a:off x="2944092" y="161347"/>
            <a:ext cx="3325090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1. </a:t>
            </a:r>
            <a:r>
              <a:rPr lang="en-US" altLang="ko-KR" sz="1400" dirty="0" err="1"/>
              <a:t>HioHallDeleteController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2. </a:t>
            </a:r>
            <a:r>
              <a:rPr lang="en-US" altLang="ko-KR" sz="1400" dirty="0" err="1"/>
              <a:t>HioHallDeleteService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3. </a:t>
            </a:r>
            <a:r>
              <a:rPr lang="en-US" altLang="ko-KR" sz="1400" dirty="0" err="1"/>
              <a:t>HioHallDeleteDao</a:t>
            </a:r>
            <a:endParaRPr lang="en-US" altLang="ko-KR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E8809B-7BA6-46E4-6132-1B5DB96918A7}"/>
              </a:ext>
            </a:extLst>
          </p:cNvPr>
          <p:cNvSpPr txBox="1"/>
          <p:nvPr/>
        </p:nvSpPr>
        <p:spPr>
          <a:xfrm>
            <a:off x="6629718" y="4070309"/>
            <a:ext cx="867184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b="1" dirty="0"/>
          </a:p>
          <a:p>
            <a:r>
              <a:rPr lang="en-US" altLang="ko-KR" sz="1200" b="1" dirty="0"/>
              <a:t>3. HioHallDeleteDao.java</a:t>
            </a:r>
          </a:p>
          <a:p>
            <a:endParaRPr lang="en-US" altLang="ko-KR" sz="1600" b="1" dirty="0"/>
          </a:p>
          <a:p>
            <a:r>
              <a:rPr lang="en-US" altLang="ko-KR" sz="1100" b="1" dirty="0"/>
              <a:t>Public List&lt;HioMemeber&gt; selectReservno(Connection conn)</a:t>
            </a:r>
          </a:p>
          <a:p>
            <a:r>
              <a:rPr lang="ko-KR" altLang="en-US" sz="1050" dirty="0"/>
              <a:t>실행 쿼리문 </a:t>
            </a:r>
            <a:r>
              <a:rPr lang="en-US" altLang="ko-KR" sz="1050" dirty="0"/>
              <a:t>: </a:t>
            </a:r>
            <a:r>
              <a:rPr lang="en-US" altLang="ko-KR" sz="1100" dirty="0"/>
              <a:t>select * from reservation WHERE memberno=? ORDER BY reservno</a:t>
            </a:r>
          </a:p>
          <a:p>
            <a:endParaRPr lang="en-US" altLang="ko-KR" sz="1100" dirty="0"/>
          </a:p>
          <a:p>
            <a:r>
              <a:rPr lang="en-US" altLang="ko-KR" sz="1100" b="1" dirty="0"/>
              <a:t>Public &lt;HioMemeber&gt; selectReservno(Connection conn, int reservNo )</a:t>
            </a:r>
          </a:p>
          <a:p>
            <a:r>
              <a:rPr lang="ko-KR" altLang="en-US" sz="1050" dirty="0"/>
              <a:t>실행 쿼리문 </a:t>
            </a:r>
            <a:r>
              <a:rPr lang="en-US" altLang="ko-KR" sz="1050" dirty="0"/>
              <a:t>: </a:t>
            </a:r>
            <a:r>
              <a:rPr lang="en-US" altLang="ko-KR" sz="1100" dirty="0"/>
              <a:t>select * from reservation where reservNo=?</a:t>
            </a:r>
          </a:p>
          <a:p>
            <a:endParaRPr lang="en-US" altLang="ko-KR" sz="1100" b="1" dirty="0"/>
          </a:p>
          <a:p>
            <a:r>
              <a:rPr lang="en-US" altLang="ko-KR" sz="1100" b="1" dirty="0"/>
              <a:t>Public int hallDelete(Connection conn, int reservNo) </a:t>
            </a:r>
          </a:p>
          <a:p>
            <a:r>
              <a:rPr lang="ko-KR" altLang="en-US" sz="1050" dirty="0"/>
              <a:t>실행 쿼리문 </a:t>
            </a:r>
            <a:r>
              <a:rPr lang="en-US" altLang="ko-KR" sz="1050" dirty="0"/>
              <a:t>: delete from reservatipn where reservno=?</a:t>
            </a:r>
          </a:p>
          <a:p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E75E4B-33D7-6C95-7F0B-2FC5512883C6}"/>
              </a:ext>
            </a:extLst>
          </p:cNvPr>
          <p:cNvSpPr txBox="1"/>
          <p:nvPr/>
        </p:nvSpPr>
        <p:spPr>
          <a:xfrm>
            <a:off x="6654140" y="1969612"/>
            <a:ext cx="9318643" cy="2598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2. HioHallDeleteService.java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List&lt;HioMember&gt;getReservationList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삭제할 예약번호</a:t>
            </a:r>
            <a:r>
              <a:rPr lang="en-US" altLang="ko-KR" sz="1100" dirty="0"/>
              <a:t>(reservNo)</a:t>
            </a:r>
            <a:r>
              <a:rPr lang="ko-KR" altLang="en-US" sz="1100" dirty="0"/>
              <a:t>를 매개변수로 받아 </a:t>
            </a:r>
            <a:r>
              <a:rPr lang="en-US" altLang="ko-KR" sz="1100" dirty="0"/>
              <a:t>DAO </a:t>
            </a:r>
            <a:r>
              <a:rPr lang="ko-KR" altLang="en-US" sz="1100" dirty="0"/>
              <a:t>클래스에 전달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reservation </a:t>
            </a:r>
            <a:r>
              <a:rPr lang="ko-KR" altLang="en-US" sz="1100" dirty="0"/>
              <a:t>테이블에서 해당 타석을 삭제하고 </a:t>
            </a:r>
            <a:r>
              <a:rPr lang="ko-KR" altLang="en-US" sz="1100" dirty="0" err="1"/>
              <a:t>반환값을</a:t>
            </a:r>
            <a:r>
              <a:rPr lang="ko-KR" altLang="en-US" sz="1100" dirty="0"/>
              <a:t> 받음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HioMember hallSelectToDelete(int reservNo)</a:t>
            </a:r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Int hallDelete(int reservNO)</a:t>
            </a:r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90540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908" y="3408401"/>
            <a:ext cx="3050618" cy="35330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360" y="3456985"/>
            <a:ext cx="4939533" cy="304243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2151" y="642098"/>
            <a:ext cx="3325090" cy="1389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1. </a:t>
            </a:r>
            <a:r>
              <a:rPr lang="en-US" altLang="ko-KR" sz="1400" dirty="0" err="1"/>
              <a:t>HioAllMemberDao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2. </a:t>
            </a:r>
            <a:r>
              <a:rPr lang="en-US" altLang="ko-KR" sz="1400" dirty="0" err="1"/>
              <a:t>HioAllMemberService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3. </a:t>
            </a:r>
            <a:r>
              <a:rPr lang="en-US" altLang="ko-KR" sz="1400" dirty="0" err="1"/>
              <a:t>HioAllMemberController</a:t>
            </a:r>
            <a:endParaRPr lang="en-US" altLang="ko-KR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52151" y="2426231"/>
            <a:ext cx="5428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실행 </a:t>
            </a:r>
            <a:r>
              <a:rPr lang="ko-KR" altLang="en-US" sz="1200" dirty="0" err="1"/>
              <a:t>쿼리문</a:t>
            </a:r>
            <a:endParaRPr lang="en-US" altLang="ko-KR" sz="1200" dirty="0"/>
          </a:p>
          <a:p>
            <a:r>
              <a:rPr lang="en-US" altLang="ko-KR" sz="1200" dirty="0"/>
              <a:t>“select * from member order </a:t>
            </a:r>
            <a:r>
              <a:rPr lang="en-US" altLang="ko-KR" sz="1200" dirty="0" err="1"/>
              <a:t>membergrade</a:t>
            </a:r>
            <a:r>
              <a:rPr lang="en-US" altLang="ko-KR" sz="1200" dirty="0"/>
              <a:t> !=0 by </a:t>
            </a:r>
            <a:r>
              <a:rPr lang="en-US" altLang="ko-KR" sz="1200" dirty="0" err="1"/>
              <a:t>memberno</a:t>
            </a:r>
            <a:r>
              <a:rPr lang="en-US" altLang="ko-KR" sz="1200" dirty="0"/>
              <a:t>”;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27" y="3456985"/>
            <a:ext cx="4195481" cy="315247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95526" y="843199"/>
            <a:ext cx="7880464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1. </a:t>
            </a:r>
            <a:r>
              <a:rPr lang="en-US" altLang="ko-KR" sz="1200" b="1" dirty="0" err="1"/>
              <a:t>Membergrade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값이 </a:t>
            </a:r>
            <a:r>
              <a:rPr lang="en-US" altLang="ko-KR" sz="1200" b="1" dirty="0"/>
              <a:t>‘0’</a:t>
            </a:r>
            <a:r>
              <a:rPr lang="ko-KR" altLang="en-US" sz="1200" b="1" dirty="0"/>
              <a:t>인 관리자 계정으로 로그인 </a:t>
            </a:r>
            <a:r>
              <a:rPr lang="ko-KR" altLang="en-US" sz="1200" b="1" dirty="0" err="1"/>
              <a:t>했을때</a:t>
            </a:r>
            <a:r>
              <a:rPr lang="en-US" altLang="ko-KR" sz="1200" b="1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보여지는 메뉴에서 회원 전체보기 메뉴 들어가기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2. </a:t>
            </a:r>
            <a:r>
              <a:rPr lang="ko-KR" altLang="en-US" sz="1200" b="1" dirty="0"/>
              <a:t>사용자가 회원가입을 하면 저장되는</a:t>
            </a:r>
            <a:r>
              <a:rPr lang="en-US" altLang="ko-KR" sz="1200" b="1" dirty="0"/>
              <a:t> member </a:t>
            </a:r>
            <a:r>
              <a:rPr lang="ko-KR" altLang="en-US" sz="1200" b="1" dirty="0"/>
              <a:t>테이블의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정보를 받아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관리자가 아닌 회원의 전체 정보를 출력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3. </a:t>
            </a:r>
            <a:r>
              <a:rPr lang="ko-KR" altLang="en-US" sz="1200" b="1" dirty="0"/>
              <a:t>관리자 정보만 있거나 회원의 정보가 없으면 </a:t>
            </a:r>
            <a:r>
              <a:rPr lang="en-US" altLang="ko-KR" sz="1200" b="1" dirty="0"/>
              <a:t>“</a:t>
            </a:r>
            <a:r>
              <a:rPr lang="ko-KR" altLang="en-US" sz="1200" b="1" dirty="0"/>
              <a:t>검색 결과 없음</a:t>
            </a:r>
            <a:r>
              <a:rPr lang="en-US" altLang="ko-KR" sz="1200" b="1" dirty="0"/>
              <a:t>!”</a:t>
            </a:r>
            <a:r>
              <a:rPr lang="ko-KR" altLang="en-US" sz="1200" b="1" dirty="0"/>
              <a:t>을 출력</a:t>
            </a:r>
            <a:endParaRPr lang="en-US" altLang="ko-KR" sz="1200" b="1" dirty="0"/>
          </a:p>
        </p:txBody>
      </p:sp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36B5F57F-3626-6EAF-63F0-1962DE387E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AD11FF-85AB-2B7E-E51D-F515FEB5DAA6}"/>
              </a:ext>
            </a:extLst>
          </p:cNvPr>
          <p:cNvSpPr txBox="1"/>
          <p:nvPr/>
        </p:nvSpPr>
        <p:spPr>
          <a:xfrm>
            <a:off x="180427" y="-185435"/>
            <a:ext cx="7144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51B56B"/>
                </a:solidFill>
              </a:rPr>
              <a:t> </a:t>
            </a:r>
            <a:endParaRPr lang="en-US" altLang="ko-KR" sz="4000" b="1" dirty="0">
              <a:solidFill>
                <a:srgbClr val="51B56B"/>
              </a:solidFill>
            </a:endParaRPr>
          </a:p>
          <a:p>
            <a:r>
              <a:rPr lang="ko-KR" altLang="en-US" sz="2400" b="1" dirty="0">
                <a:solidFill>
                  <a:srgbClr val="51B56B"/>
                </a:solidFill>
              </a:rPr>
              <a:t>관리자</a:t>
            </a:r>
            <a:r>
              <a:rPr lang="ko-KR" altLang="en-US" sz="2400" b="1" dirty="0"/>
              <a:t> </a:t>
            </a:r>
            <a:r>
              <a:rPr lang="ko-KR" altLang="en-US" sz="2000" b="1" dirty="0"/>
              <a:t>회원 전체 보기</a:t>
            </a:r>
            <a:endParaRPr lang="ko-KR" altLang="en-US" sz="2400" dirty="0"/>
          </a:p>
        </p:txBody>
      </p:sp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69153DC9-615A-750C-95A7-097EF21ECE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3201" b="22070"/>
          <a:stretch/>
        </p:blipFill>
        <p:spPr>
          <a:xfrm>
            <a:off x="0" y="6535306"/>
            <a:ext cx="12192000" cy="32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15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C2AB98-5C0C-C7D0-35B5-C25C379CD20C}"/>
              </a:ext>
            </a:extLst>
          </p:cNvPr>
          <p:cNvSpPr/>
          <p:nvPr/>
        </p:nvSpPr>
        <p:spPr>
          <a:xfrm>
            <a:off x="4928105" y="1087313"/>
            <a:ext cx="3129280" cy="5252462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149040CF-387B-8957-9269-86D02B9A5C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pic>
        <p:nvPicPr>
          <p:cNvPr id="3" name="Object 1" descr="preencoded.png">
            <a:extLst>
              <a:ext uri="{FF2B5EF4-FFF2-40B4-BE49-F238E27FC236}">
                <a16:creationId xmlns:a16="http://schemas.microsoft.com/office/drawing/2014/main" id="{40C9342B-00F7-404B-D51F-985C94CBB9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6535306"/>
            <a:ext cx="12192000" cy="322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0D9A87-653D-1C80-0B67-4B747BE24824}"/>
              </a:ext>
            </a:extLst>
          </p:cNvPr>
          <p:cNvSpPr txBox="1"/>
          <p:nvPr/>
        </p:nvSpPr>
        <p:spPr>
          <a:xfrm>
            <a:off x="180427" y="-185435"/>
            <a:ext cx="7144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51B56B"/>
                </a:solidFill>
              </a:rPr>
              <a:t> </a:t>
            </a:r>
            <a:endParaRPr lang="en-US" altLang="ko-KR" sz="4000" b="1" dirty="0">
              <a:solidFill>
                <a:srgbClr val="51B56B"/>
              </a:solidFill>
            </a:endParaRPr>
          </a:p>
          <a:p>
            <a:r>
              <a:rPr lang="ko-KR" altLang="en-US" sz="2400" b="1" dirty="0">
                <a:solidFill>
                  <a:srgbClr val="51B56B"/>
                </a:solidFill>
              </a:rPr>
              <a:t>관리자</a:t>
            </a:r>
            <a:r>
              <a:rPr lang="ko-KR" altLang="en-US" sz="2400" b="1" dirty="0"/>
              <a:t> </a:t>
            </a:r>
            <a:r>
              <a:rPr lang="ko-KR" altLang="en-US" sz="2000" b="1" dirty="0"/>
              <a:t>타석 관리 </a:t>
            </a:r>
            <a:r>
              <a:rPr lang="ko-KR" altLang="en-US" sz="1400" dirty="0"/>
              <a:t>타석 추가</a:t>
            </a:r>
            <a:r>
              <a:rPr lang="en-US" altLang="ko-KR" sz="1400" dirty="0"/>
              <a:t>, </a:t>
            </a:r>
            <a:r>
              <a:rPr lang="ko-KR" altLang="en-US" sz="1400" dirty="0"/>
              <a:t>예약가능 여부변경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87928B-E476-C215-0A72-D66154BC1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95" y="995809"/>
            <a:ext cx="4365379" cy="541528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977F7C6E-4C2D-9A5F-178A-43E5A86B00D3}"/>
              </a:ext>
            </a:extLst>
          </p:cNvPr>
          <p:cNvGrpSpPr/>
          <p:nvPr/>
        </p:nvGrpSpPr>
        <p:grpSpPr>
          <a:xfrm>
            <a:off x="5160345" y="1200479"/>
            <a:ext cx="2723815" cy="5031068"/>
            <a:chOff x="6172250" y="1079947"/>
            <a:chExt cx="2914651" cy="541972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9E482A8-AA66-ECB7-3CAA-7667D6BA6D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599"/>
            <a:stretch/>
          </p:blipFill>
          <p:spPr>
            <a:xfrm>
              <a:off x="6191301" y="1079947"/>
              <a:ext cx="2895600" cy="184785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772D697-85CD-182E-94DE-AC28B59EE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2250" y="3096088"/>
              <a:ext cx="2714625" cy="75247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9940335-430C-CD06-8551-E8DE60FF1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91300" y="3854880"/>
              <a:ext cx="2895600" cy="10287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6A24974-3CA7-DFE2-B038-442175749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91300" y="5461446"/>
              <a:ext cx="2838450" cy="103822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8303825-7304-4392-8E10-9C3766862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91300" y="4826479"/>
              <a:ext cx="2695575" cy="62865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175AC4E-D283-C5B8-0215-B80F00381FE5}"/>
              </a:ext>
            </a:extLst>
          </p:cNvPr>
          <p:cNvSpPr txBox="1"/>
          <p:nvPr/>
        </p:nvSpPr>
        <p:spPr>
          <a:xfrm>
            <a:off x="8289625" y="1200479"/>
            <a:ext cx="3782010" cy="3380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타석추가 </a:t>
            </a:r>
            <a:r>
              <a:rPr lang="en-US" altLang="ko-KR" sz="1200" b="1" dirty="0"/>
              <a:t>HALL </a:t>
            </a:r>
            <a:r>
              <a:rPr lang="ko-KR" altLang="en-US" sz="1200" b="1" dirty="0"/>
              <a:t>테이블에 </a:t>
            </a:r>
            <a:r>
              <a:rPr lang="en-US" altLang="ko-KR" sz="1200" b="1" dirty="0"/>
              <a:t>Insert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HioHallAdminService().hallInsert(YN, stime, etime);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INSERT INTO HALL VALUES((select MAX(hallno)+1 FROM hall), ?, ?, ?)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예약가능여부 변경 </a:t>
            </a:r>
            <a:r>
              <a:rPr lang="en-US" altLang="ko-KR" sz="1200" b="1" dirty="0"/>
              <a:t>HALL </a:t>
            </a:r>
            <a:r>
              <a:rPr lang="ko-KR" altLang="en-US" sz="1200" b="1" dirty="0"/>
              <a:t>테이블 </a:t>
            </a:r>
            <a:br>
              <a:rPr lang="en-US" altLang="ko-KR" sz="1200" b="1" dirty="0"/>
            </a:br>
            <a:r>
              <a:rPr lang="en-US" altLang="ko-KR" sz="1200" b="1" dirty="0"/>
              <a:t>HALLRESVYN </a:t>
            </a:r>
            <a:r>
              <a:rPr lang="ko-KR" altLang="en-US" sz="1200" b="1" dirty="0"/>
              <a:t>컬럼 값 변경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HioHallAdminService().hallYNUpdate(hallno, YN2);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UPDATE HALL SET hallresvyn=? WHERE hallno=?</a:t>
            </a:r>
          </a:p>
        </p:txBody>
      </p:sp>
    </p:spTree>
    <p:extLst>
      <p:ext uri="{BB962C8B-B14F-4D97-AF65-F5344CB8AC3E}">
        <p14:creationId xmlns:p14="http://schemas.microsoft.com/office/powerpoint/2010/main" val="4158238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6A96C8A-C57D-604C-E890-F95A19B5C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747" y="1331752"/>
            <a:ext cx="5248698" cy="463446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C095E3-A202-415C-9F96-4B2A741F05EF}"/>
              </a:ext>
            </a:extLst>
          </p:cNvPr>
          <p:cNvSpPr/>
          <p:nvPr/>
        </p:nvSpPr>
        <p:spPr>
          <a:xfrm>
            <a:off x="5213164" y="1300479"/>
            <a:ext cx="3168835" cy="4542303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149040CF-387B-8957-9269-86D02B9A5C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pic>
        <p:nvPicPr>
          <p:cNvPr id="3" name="Object 1" descr="preencoded.png">
            <a:extLst>
              <a:ext uri="{FF2B5EF4-FFF2-40B4-BE49-F238E27FC236}">
                <a16:creationId xmlns:a16="http://schemas.microsoft.com/office/drawing/2014/main" id="{40C9342B-00F7-404B-D51F-985C94CBB9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201" b="22070"/>
          <a:stretch/>
        </p:blipFill>
        <p:spPr>
          <a:xfrm>
            <a:off x="0" y="6535306"/>
            <a:ext cx="12192000" cy="322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159947-DBFE-92C1-3A5D-83EFBE4D15A7}"/>
              </a:ext>
            </a:extLst>
          </p:cNvPr>
          <p:cNvSpPr txBox="1"/>
          <p:nvPr/>
        </p:nvSpPr>
        <p:spPr>
          <a:xfrm>
            <a:off x="180427" y="-185435"/>
            <a:ext cx="7144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51B56B"/>
                </a:solidFill>
              </a:rPr>
              <a:t> </a:t>
            </a:r>
            <a:endParaRPr lang="en-US" altLang="ko-KR" sz="4000" b="1" dirty="0">
              <a:solidFill>
                <a:srgbClr val="51B56B"/>
              </a:solidFill>
            </a:endParaRPr>
          </a:p>
          <a:p>
            <a:r>
              <a:rPr lang="ko-KR" altLang="en-US" sz="2400" b="1" dirty="0">
                <a:solidFill>
                  <a:srgbClr val="51B56B"/>
                </a:solidFill>
              </a:rPr>
              <a:t>관리자</a:t>
            </a:r>
            <a:r>
              <a:rPr lang="ko-KR" altLang="en-US" sz="2400" b="1" dirty="0"/>
              <a:t> </a:t>
            </a:r>
            <a:r>
              <a:rPr lang="ko-KR" altLang="en-US" sz="2000" b="1" dirty="0"/>
              <a:t>타석 관리 </a:t>
            </a:r>
            <a:r>
              <a:rPr lang="ko-KR" altLang="en-US" sz="1400" dirty="0"/>
              <a:t>이용시간 변경</a:t>
            </a:r>
            <a:r>
              <a:rPr lang="en-US" altLang="ko-KR" sz="1400" dirty="0"/>
              <a:t>, </a:t>
            </a:r>
            <a:r>
              <a:rPr lang="ko-KR" altLang="en-US" sz="1400" dirty="0"/>
              <a:t>타석 삭제</a:t>
            </a:r>
            <a:endParaRPr lang="ko-KR" altLang="en-US" sz="24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14F2B61-F93C-4E8B-AE25-A02E76BF9452}"/>
              </a:ext>
            </a:extLst>
          </p:cNvPr>
          <p:cNvGrpSpPr/>
          <p:nvPr/>
        </p:nvGrpSpPr>
        <p:grpSpPr>
          <a:xfrm>
            <a:off x="5342070" y="1405070"/>
            <a:ext cx="3000375" cy="4229100"/>
            <a:chOff x="5978155" y="968051"/>
            <a:chExt cx="3000375" cy="42291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B8DD66D-9BE0-08FA-1965-742B6690F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78155" y="2006276"/>
              <a:ext cx="2952750" cy="7905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7EB3836-4C51-3AB5-BDDE-FB8EA61C5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78155" y="968051"/>
              <a:ext cx="2924175" cy="103822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B067584-35F4-70AE-C74C-681D0B1AA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78155" y="2777801"/>
              <a:ext cx="2886075" cy="105727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222ECA5-3F29-0B5B-5243-1C5273737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78155" y="3835076"/>
              <a:ext cx="2781300" cy="46672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8EB13B2-C4FF-52C1-5595-6C4A0E2B8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78155" y="4301801"/>
              <a:ext cx="3000375" cy="89535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28D07C3-FB4B-9177-AEBE-4DEF6B83D994}"/>
              </a:ext>
            </a:extLst>
          </p:cNvPr>
          <p:cNvSpPr txBox="1"/>
          <p:nvPr/>
        </p:nvSpPr>
        <p:spPr>
          <a:xfrm>
            <a:off x="8663990" y="1294579"/>
            <a:ext cx="3436570" cy="3657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이용시간 변경  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HALL </a:t>
            </a:r>
            <a:r>
              <a:rPr lang="ko-KR" altLang="en-US" sz="1200" b="1" dirty="0"/>
              <a:t>테이블 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HALLSTIME , HALLETIME </a:t>
            </a:r>
            <a:r>
              <a:rPr lang="ko-KR" altLang="en-US" sz="1200" b="1" dirty="0"/>
              <a:t>컬럼 변경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HioHallAdminService</a:t>
            </a:r>
            <a:r>
              <a:rPr lang="en-US" altLang="ko-KR" sz="1200" dirty="0"/>
              <a:t>().</a:t>
            </a:r>
            <a:r>
              <a:rPr lang="en-US" altLang="ko-KR" sz="1200" dirty="0" err="1"/>
              <a:t>hallTimeUpdate</a:t>
            </a:r>
            <a:r>
              <a:rPr lang="en-US" altLang="ko-KR" sz="1200" dirty="0"/>
              <a:t>(hallno2, sTime2, eTime2);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UPDATE HALL SET </a:t>
            </a:r>
            <a:r>
              <a:rPr lang="en-US" altLang="ko-KR" sz="1200" dirty="0" err="1"/>
              <a:t>hallstime</a:t>
            </a:r>
            <a:r>
              <a:rPr lang="en-US" altLang="ko-KR" sz="1200" dirty="0"/>
              <a:t>=?, </a:t>
            </a:r>
            <a:r>
              <a:rPr lang="en-US" altLang="ko-KR" sz="1200" dirty="0" err="1"/>
              <a:t>halletime</a:t>
            </a:r>
            <a:r>
              <a:rPr lang="en-US" altLang="ko-KR" sz="1200" dirty="0"/>
              <a:t>=? WHERE </a:t>
            </a:r>
            <a:r>
              <a:rPr lang="en-US" altLang="ko-KR" sz="1200" dirty="0" err="1"/>
              <a:t>hallno</a:t>
            </a:r>
            <a:r>
              <a:rPr lang="en-US" altLang="ko-KR" sz="1200" dirty="0"/>
              <a:t>=?</a:t>
            </a:r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타석 삭제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HALL </a:t>
            </a:r>
            <a:r>
              <a:rPr lang="ko-KR" altLang="en-US" sz="1200" b="1" dirty="0"/>
              <a:t>테이블에서 </a:t>
            </a:r>
            <a:r>
              <a:rPr lang="en-US" altLang="ko-KR" sz="1200" b="1" dirty="0"/>
              <a:t>HALL</a:t>
            </a:r>
            <a:r>
              <a:rPr lang="ko-KR" altLang="en-US" sz="1200" b="1" dirty="0"/>
              <a:t>정보 삭제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HioHallAdminService</a:t>
            </a:r>
            <a:r>
              <a:rPr lang="en-US" altLang="ko-KR" sz="1200" dirty="0"/>
              <a:t>().</a:t>
            </a:r>
            <a:r>
              <a:rPr lang="en-US" altLang="ko-KR" sz="1200" dirty="0" err="1"/>
              <a:t>hallDelete</a:t>
            </a:r>
            <a:r>
              <a:rPr lang="en-US" altLang="ko-KR" sz="1200" dirty="0"/>
              <a:t>(hallno3);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DELETE FROM HALL WHERE </a:t>
            </a:r>
            <a:r>
              <a:rPr lang="en-US" altLang="ko-KR" sz="1200" dirty="0" err="1"/>
              <a:t>hallno</a:t>
            </a:r>
            <a:r>
              <a:rPr lang="en-US" altLang="ko-KR" sz="1200" dirty="0"/>
              <a:t>=?</a:t>
            </a:r>
          </a:p>
        </p:txBody>
      </p:sp>
    </p:spTree>
    <p:extLst>
      <p:ext uri="{BB962C8B-B14F-4D97-AF65-F5344CB8AC3E}">
        <p14:creationId xmlns:p14="http://schemas.microsoft.com/office/powerpoint/2010/main" val="2332564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562387" y="1919783"/>
            <a:ext cx="11539070" cy="57311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AutoNum type="alphaLcPeriod"/>
              <a:defRPr/>
            </a:pPr>
            <a:r>
              <a:rPr lang="ko-KR" altLang="en-US" sz="1200" dirty="0">
                <a:latin typeface="+mn-ea"/>
              </a:rPr>
              <a:t>회원정보 테이블의 ‘memberGrade’ 컬럼 값이 ‘1’이면 관리자로 로그인 </a:t>
            </a:r>
            <a:endParaRPr lang="en-US" altLang="ko-KR" sz="1200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1200" dirty="0">
                <a:latin typeface="+mn-ea"/>
              </a:rPr>
              <a:t>b.  처음 진입하면 현재 회원 리스트 보여 주며, 리스트에서 삭제할 회원이름을 입력 받아 회원 삭제를 진행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1200" dirty="0">
                <a:latin typeface="+mn-ea"/>
              </a:rPr>
              <a:t>    리스트 외 이름 입력하면 ‘삭제할 이름을 입력해주세요~” 라는 메</a:t>
            </a:r>
            <a:r>
              <a:rPr lang="ko-KR" altLang="en-US" sz="1200" dirty="0">
                <a:latin typeface="+mn-ea"/>
              </a:rPr>
              <a:t>시지가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계속 나타남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1200" dirty="0">
                <a:latin typeface="+mn-ea"/>
              </a:rPr>
              <a:t>    삭제를 원치 않을 경우 ‘0’을 눌러 </a:t>
            </a:r>
            <a:r>
              <a:rPr lang="en-US" altLang="ko-KR" sz="1200" dirty="0" err="1">
                <a:latin typeface="+mn-ea"/>
              </a:rPr>
              <a:t>종료</a:t>
            </a:r>
            <a:r>
              <a:rPr lang="en-US" altLang="ko-KR" sz="1200" dirty="0">
                <a:latin typeface="+mn-ea"/>
              </a:rPr>
              <a:t>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4732" y="3867416"/>
            <a:ext cx="4530299" cy="161422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1485" t="6502" r="707"/>
          <a:stretch/>
        </p:blipFill>
        <p:spPr>
          <a:xfrm>
            <a:off x="5598634" y="3640357"/>
            <a:ext cx="5882194" cy="2475199"/>
          </a:xfrm>
          <a:prstGeom prst="rect">
            <a:avLst/>
          </a:prstGeom>
        </p:spPr>
      </p:pic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6FC4ED30-179B-1541-E9EB-C8685CBB7E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A437D4-A8F6-B54C-6203-0181D49A5C68}"/>
              </a:ext>
            </a:extLst>
          </p:cNvPr>
          <p:cNvSpPr txBox="1"/>
          <p:nvPr/>
        </p:nvSpPr>
        <p:spPr>
          <a:xfrm>
            <a:off x="180427" y="-185435"/>
            <a:ext cx="7144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51B56B"/>
                </a:solidFill>
              </a:rPr>
              <a:t> </a:t>
            </a:r>
            <a:endParaRPr lang="en-US" altLang="ko-KR" sz="4000" b="1" dirty="0">
              <a:solidFill>
                <a:srgbClr val="51B56B"/>
              </a:solidFill>
            </a:endParaRPr>
          </a:p>
          <a:p>
            <a:r>
              <a:rPr lang="ko-KR" altLang="en-US" sz="2400" b="1" dirty="0">
                <a:solidFill>
                  <a:srgbClr val="51B56B"/>
                </a:solidFill>
              </a:rPr>
              <a:t>관리자 </a:t>
            </a:r>
            <a:r>
              <a:rPr lang="ko-KR" altLang="en-US" sz="2000" b="1" dirty="0"/>
              <a:t>회원 삭제</a:t>
            </a:r>
            <a:endParaRPr lang="ko-KR" altLang="en-US" sz="2400" dirty="0"/>
          </a:p>
        </p:txBody>
      </p:sp>
      <p:pic>
        <p:nvPicPr>
          <p:cNvPr id="6" name="Object 1" descr="preencoded.png">
            <a:extLst>
              <a:ext uri="{FF2B5EF4-FFF2-40B4-BE49-F238E27FC236}">
                <a16:creationId xmlns:a16="http://schemas.microsoft.com/office/drawing/2014/main" id="{31ACAED6-ECDF-1042-C03D-DE9F7AC226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201" b="22070"/>
          <a:stretch/>
        </p:blipFill>
        <p:spPr>
          <a:xfrm>
            <a:off x="0" y="6535306"/>
            <a:ext cx="12192000" cy="3226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35479-04FF-AE9D-E83F-BE31F1EE722F}"/>
              </a:ext>
            </a:extLst>
          </p:cNvPr>
          <p:cNvSpPr txBox="1"/>
          <p:nvPr/>
        </p:nvSpPr>
        <p:spPr>
          <a:xfrm>
            <a:off x="2770910" y="146905"/>
            <a:ext cx="3325090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1. </a:t>
            </a:r>
            <a:r>
              <a:rPr lang="en-US" altLang="ko-KR" sz="1400" dirty="0" err="1"/>
              <a:t>HioMemberDeleteController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2. </a:t>
            </a:r>
            <a:r>
              <a:rPr lang="en-US" altLang="ko-KR" sz="1400" dirty="0" err="1"/>
              <a:t>HioMemberDeleteService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3. </a:t>
            </a:r>
            <a:r>
              <a:rPr lang="en-US" altLang="ko-KR" sz="1400" dirty="0" err="1"/>
              <a:t>HioMemberDeleteDao</a:t>
            </a:r>
            <a:endParaRPr lang="en-US" altLang="ko-KR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5907C-1B60-627A-B5EA-271035C1BEF3}"/>
              </a:ext>
            </a:extLst>
          </p:cNvPr>
          <p:cNvSpPr txBox="1"/>
          <p:nvPr/>
        </p:nvSpPr>
        <p:spPr>
          <a:xfrm>
            <a:off x="562387" y="1720325"/>
            <a:ext cx="5684687" cy="823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HioMemeberDeleteController.java</a:t>
            </a:r>
          </a:p>
          <a:p>
            <a:pPr>
              <a:lnSpc>
                <a:spcPct val="150000"/>
              </a:lnSpc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02430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F21F3C-E7C6-3D75-7DCF-89B2B82C5CE3}"/>
              </a:ext>
            </a:extLst>
          </p:cNvPr>
          <p:cNvSpPr/>
          <p:nvPr/>
        </p:nvSpPr>
        <p:spPr>
          <a:xfrm>
            <a:off x="5580310" y="426324"/>
            <a:ext cx="4983782" cy="1807416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701"/>
          <a:stretch/>
        </p:blipFill>
        <p:spPr>
          <a:xfrm>
            <a:off x="5972100" y="622423"/>
            <a:ext cx="4200202" cy="161131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83117" y="820866"/>
            <a:ext cx="8652588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/>
              <a:t>정상적인 회원명을 입력하면 아래와 같이 삭제 후 </a:t>
            </a:r>
            <a:endParaRPr lang="en-US" altLang="ko-KR" sz="1400" b="1" dirty="0"/>
          </a:p>
          <a:p>
            <a:pPr>
              <a:lnSpc>
                <a:spcPct val="150000"/>
              </a:lnSpc>
              <a:defRPr/>
            </a:pPr>
            <a:r>
              <a:rPr lang="ko-KR" altLang="en-US" sz="1400" b="1" dirty="0"/>
              <a:t>전체 리스트가 나옴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3117" y="2952272"/>
            <a:ext cx="35060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00" b="1" dirty="0"/>
              <a:t>소스 </a:t>
            </a:r>
            <a:r>
              <a:rPr lang="en-US" altLang="ko-KR" sz="1400" b="1" dirty="0"/>
              <a:t>-</a:t>
            </a:r>
            <a:r>
              <a:rPr lang="ko-KR" altLang="en-US" sz="1400" b="1" dirty="0"/>
              <a:t> 삭제회원명 입력 받아 넘기는 구문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80310" y="2566635"/>
            <a:ext cx="5579081" cy="4002904"/>
          </a:xfrm>
          <a:prstGeom prst="rect">
            <a:avLst/>
          </a:prstGeom>
        </p:spPr>
      </p:pic>
      <p:pic>
        <p:nvPicPr>
          <p:cNvPr id="11" name="Object 1" descr="preencoded.png">
            <a:extLst>
              <a:ext uri="{FF2B5EF4-FFF2-40B4-BE49-F238E27FC236}">
                <a16:creationId xmlns:a16="http://schemas.microsoft.com/office/drawing/2014/main" id="{54F609D1-7990-A52B-EDD4-5DFB27BD2B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201" b="22070"/>
          <a:stretch/>
        </p:blipFill>
        <p:spPr>
          <a:xfrm>
            <a:off x="0" y="6725540"/>
            <a:ext cx="12192000" cy="132460"/>
          </a:xfrm>
          <a:prstGeom prst="rect">
            <a:avLst/>
          </a:prstGeom>
        </p:spPr>
      </p:pic>
      <p:pic>
        <p:nvPicPr>
          <p:cNvPr id="12" name="Object 1" descr="preencoded.png">
            <a:extLst>
              <a:ext uri="{FF2B5EF4-FFF2-40B4-BE49-F238E27FC236}">
                <a16:creationId xmlns:a16="http://schemas.microsoft.com/office/drawing/2014/main" id="{54F609D1-7990-A52B-EDD4-5DFB27BD2B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201" b="22070"/>
          <a:stretch/>
        </p:blipFill>
        <p:spPr>
          <a:xfrm>
            <a:off x="0" y="0"/>
            <a:ext cx="12192000" cy="9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0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B6716D9-46DC-5FE7-0F2E-C220126FA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8851" y="4021115"/>
            <a:ext cx="910342" cy="9991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86477E-B9B4-8338-4525-E39999054AA3}"/>
              </a:ext>
            </a:extLst>
          </p:cNvPr>
          <p:cNvSpPr txBox="1"/>
          <p:nvPr/>
        </p:nvSpPr>
        <p:spPr>
          <a:xfrm>
            <a:off x="5898950" y="5435769"/>
            <a:ext cx="574637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Mini Project 01 </a:t>
            </a:r>
            <a:r>
              <a:rPr lang="ko-KR" altLang="en-US" sz="2800" dirty="0">
                <a:solidFill>
                  <a:schemeClr val="bg1"/>
                </a:solidFill>
              </a:rPr>
              <a:t>원</a:t>
            </a:r>
            <a:r>
              <a:rPr lang="en-US" altLang="ko-KR" sz="2800" dirty="0">
                <a:solidFill>
                  <a:schemeClr val="bg1"/>
                </a:solidFill>
              </a:rPr>
              <a:t>(One)</a:t>
            </a:r>
            <a:r>
              <a:rPr lang="ko-KR" altLang="en-US" sz="2800" dirty="0">
                <a:solidFill>
                  <a:schemeClr val="bg1"/>
                </a:solidFill>
              </a:rPr>
              <a:t>팀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</a:rPr>
              <a:t>전현석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정성균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이상민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정요셉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최예나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8" name="Object 1" descr="preencoded.png">
            <a:extLst>
              <a:ext uri="{FF2B5EF4-FFF2-40B4-BE49-F238E27FC236}">
                <a16:creationId xmlns:a16="http://schemas.microsoft.com/office/drawing/2014/main" id="{54F609D1-7990-A52B-EDD4-5DFB27BD2B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EA6D772-C4C3-768B-7562-2C23BCAEE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26" y="3913553"/>
            <a:ext cx="1670652" cy="11067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C9BA31-6212-5DE8-D451-1E5CD22BFB9C}"/>
              </a:ext>
            </a:extLst>
          </p:cNvPr>
          <p:cNvSpPr txBox="1"/>
          <p:nvPr/>
        </p:nvSpPr>
        <p:spPr>
          <a:xfrm>
            <a:off x="4479883" y="161347"/>
            <a:ext cx="3732260" cy="38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400" b="1" dirty="0"/>
              <a:t> </a:t>
            </a:r>
            <a:endParaRPr lang="en-US" altLang="ko-KR" sz="4400" b="1" dirty="0"/>
          </a:p>
          <a:p>
            <a:pPr>
              <a:lnSpc>
                <a:spcPct val="200000"/>
              </a:lnSpc>
            </a:pPr>
            <a:r>
              <a:rPr lang="en-US" altLang="ko-KR" sz="2800" b="1" dirty="0"/>
              <a:t>01. </a:t>
            </a:r>
            <a:r>
              <a:rPr lang="ko-KR" altLang="en-US" sz="2800" b="1" dirty="0"/>
              <a:t>플로우 차트</a:t>
            </a:r>
            <a:endParaRPr lang="en-US" altLang="ko-KR" sz="2800" b="1" dirty="0"/>
          </a:p>
          <a:p>
            <a:pPr>
              <a:lnSpc>
                <a:spcPct val="200000"/>
              </a:lnSpc>
            </a:pPr>
            <a:r>
              <a:rPr lang="en-US" altLang="ko-KR" sz="2800" b="1" dirty="0"/>
              <a:t>02. </a:t>
            </a:r>
            <a:r>
              <a:rPr lang="ko-KR" altLang="en-US" sz="2800" b="1" dirty="0"/>
              <a:t>설계</a:t>
            </a:r>
            <a:endParaRPr lang="en-US" altLang="ko-KR" sz="2800" b="1" dirty="0"/>
          </a:p>
          <a:p>
            <a:pPr>
              <a:lnSpc>
                <a:spcPct val="200000"/>
              </a:lnSpc>
            </a:pPr>
            <a:r>
              <a:rPr lang="en-US" altLang="ko-KR" sz="2800" b="1" dirty="0"/>
              <a:t>03. </a:t>
            </a:r>
            <a:r>
              <a:rPr lang="ko-KR" altLang="en-US" sz="2800" b="1" dirty="0"/>
              <a:t>코드리뷰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20357B-4C3E-971B-45CB-6E6251206D37}"/>
              </a:ext>
            </a:extLst>
          </p:cNvPr>
          <p:cNvSpPr txBox="1"/>
          <p:nvPr/>
        </p:nvSpPr>
        <p:spPr>
          <a:xfrm>
            <a:off x="161302" y="-215915"/>
            <a:ext cx="5684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rgbClr val="51B56B"/>
                </a:solidFill>
              </a:rPr>
              <a:t> </a:t>
            </a:r>
            <a:endParaRPr lang="en-US" altLang="ko-KR" sz="4400" b="1" dirty="0">
              <a:solidFill>
                <a:srgbClr val="51B56B"/>
              </a:solidFill>
            </a:endParaRPr>
          </a:p>
          <a:p>
            <a:r>
              <a:rPr lang="en-US" altLang="ko-KR" sz="2800" b="1" dirty="0"/>
              <a:t>Contents</a:t>
            </a:r>
            <a:endParaRPr lang="ko-KR" altLang="en-US" sz="2800" b="1" dirty="0"/>
          </a:p>
        </p:txBody>
      </p:sp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928D0375-3A9D-6112-B466-3327EBDC86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201"/>
          <a:stretch/>
        </p:blipFill>
        <p:spPr>
          <a:xfrm>
            <a:off x="-89048" y="5020271"/>
            <a:ext cx="12281048" cy="1828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2A20862-B647-EC65-8B22-326B0F984A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9577" y="5423337"/>
            <a:ext cx="754445" cy="20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17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1" descr="preencoded.png">
            <a:extLst>
              <a:ext uri="{FF2B5EF4-FFF2-40B4-BE49-F238E27FC236}">
                <a16:creationId xmlns:a16="http://schemas.microsoft.com/office/drawing/2014/main" id="{54F609D1-7990-A52B-EDD4-5DFB27BD2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6725540"/>
            <a:ext cx="12192000" cy="132460"/>
          </a:xfrm>
          <a:prstGeom prst="rect">
            <a:avLst/>
          </a:prstGeom>
        </p:spPr>
      </p:pic>
      <p:pic>
        <p:nvPicPr>
          <p:cNvPr id="10" name="Object 1" descr="preencoded.png">
            <a:extLst>
              <a:ext uri="{FF2B5EF4-FFF2-40B4-BE49-F238E27FC236}">
                <a16:creationId xmlns:a16="http://schemas.microsoft.com/office/drawing/2014/main" id="{54F609D1-7990-A52B-EDD4-5DFB27BD2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0"/>
            <a:ext cx="12192000" cy="934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EE90313-6711-FA2C-9130-C400BA2DBA60}"/>
              </a:ext>
            </a:extLst>
          </p:cNvPr>
          <p:cNvSpPr txBox="1"/>
          <p:nvPr/>
        </p:nvSpPr>
        <p:spPr>
          <a:xfrm>
            <a:off x="887389" y="482318"/>
            <a:ext cx="5684687" cy="823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HioMemeberDeleteService.java</a:t>
            </a:r>
          </a:p>
          <a:p>
            <a:pPr>
              <a:lnSpc>
                <a:spcPct val="150000"/>
              </a:lnSpc>
            </a:pPr>
            <a:endParaRPr lang="ko-KR" altLang="en-US" b="1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1089984" y="1035162"/>
            <a:ext cx="10972798" cy="55562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1400" b="1" dirty="0"/>
              <a:t>public int memberDelete(String delName)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1200" dirty="0"/>
              <a:t>삭제할 회원명(delName)을 매개변수로 받아 DAO클래스 파일로 전달해 member테이블에서 해당 회원을 </a:t>
            </a:r>
            <a:r>
              <a:rPr lang="en-US" altLang="ko-KR" sz="1200" dirty="0" err="1"/>
              <a:t>삭제하고</a:t>
            </a:r>
            <a:r>
              <a:rPr lang="en-US" altLang="ko-KR" sz="1200" dirty="0"/>
              <a:t> </a:t>
            </a:r>
            <a:r>
              <a:rPr lang="en-US" altLang="ko-KR" sz="1200" dirty="0" err="1"/>
              <a:t>반환값</a:t>
            </a:r>
            <a:r>
              <a:rPr lang="en-US" altLang="ko-KR" sz="1200" dirty="0"/>
              <a:t> </a:t>
            </a:r>
            <a:r>
              <a:rPr lang="ko-KR" altLang="en-US" sz="1200" dirty="0"/>
              <a:t>받음</a:t>
            </a:r>
            <a:endParaRPr lang="en-US" altLang="ko-KR" sz="1200" b="1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400" b="1" dirty="0"/>
              <a:t>List&lt;HioMember&gt; memberSelectToDelete()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200" dirty="0"/>
              <a:t>현재회원의 리스트를 단순 출력해주는 메소드. 삭제할 회원명을 입력 받을때 참고로 보여주기 위한 리스트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400" b="1" dirty="0"/>
              <a:t>List&lt;HioMember&gt; memberSelectToDeleteRes()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200" dirty="0"/>
              <a:t>삭제된 후 다시 전체 회원 리스트를 받는 메소드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E90313-6711-FA2C-9130-C400BA2DBA60}"/>
              </a:ext>
            </a:extLst>
          </p:cNvPr>
          <p:cNvSpPr txBox="1"/>
          <p:nvPr/>
        </p:nvSpPr>
        <p:spPr>
          <a:xfrm>
            <a:off x="903048" y="3459165"/>
            <a:ext cx="5684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HioMemberDeleteDao.java</a:t>
            </a:r>
          </a:p>
          <a:p>
            <a:pPr>
              <a:lnSpc>
                <a:spcPct val="150000"/>
              </a:lnSpc>
            </a:pPr>
            <a:endParaRPr lang="ko-KR" altLang="en-US" sz="1600" b="1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1089984" y="3459165"/>
            <a:ext cx="10972798" cy="55562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ko-KR" sz="1400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ko-KR" sz="1400" dirty="0">
              <a:latin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400" b="1" dirty="0">
                <a:latin typeface="+mn-ea"/>
              </a:rPr>
              <a:t>public int memberDelete(Connection conn, String delName)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200" dirty="0">
                <a:latin typeface="+mn-ea"/>
              </a:rPr>
              <a:t>실행 쿼리문 : delete from member where membername=?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400" b="1" dirty="0">
                <a:latin typeface="+mn-ea"/>
              </a:rPr>
              <a:t>public List&lt;HioMember&gt; selectToDelete(Connection conn)</a:t>
            </a:r>
            <a:endParaRPr lang="en-US" altLang="ko-KR" sz="1200" b="1" dirty="0">
              <a:latin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200" dirty="0">
                <a:latin typeface="+mn-ea"/>
              </a:rPr>
              <a:t>실행 쿼리문 : select * from member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400" b="1" dirty="0">
                <a:latin typeface="+mn-ea"/>
              </a:rPr>
              <a:t>public List&lt;HioMember&gt; selectToDeleteRes(Connection conn)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200" dirty="0">
                <a:latin typeface="+mn-ea"/>
              </a:rPr>
              <a:t>실행 쿼리문: select * from member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400" dirty="0">
                <a:latin typeface="+mn-ea"/>
              </a:rPr>
              <a:t>  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00133" y="3459165"/>
            <a:ext cx="1169769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DAO</a:t>
            </a:r>
            <a:r>
              <a:rPr lang="ko-KR" altLang="en-US" sz="1600" dirty="0"/>
              <a:t> 내 메소드별 실행 쿼리문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889101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94421" y="3262980"/>
            <a:ext cx="1933388" cy="3595020"/>
            <a:chOff x="1638917" y="1873600"/>
            <a:chExt cx="2316335" cy="482305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975C2CD-06E1-A0E4-DAFF-8E2AFF20A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8917" y="1873600"/>
              <a:ext cx="2316335" cy="4823053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1636" y="3695699"/>
              <a:ext cx="187757" cy="44767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A86477E-B9B4-8338-4525-E39999054AA3}"/>
              </a:ext>
            </a:extLst>
          </p:cNvPr>
          <p:cNvSpPr txBox="1"/>
          <p:nvPr/>
        </p:nvSpPr>
        <p:spPr>
          <a:xfrm>
            <a:off x="5898950" y="5435769"/>
            <a:ext cx="574637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Mini Project 01 </a:t>
            </a:r>
            <a:r>
              <a:rPr lang="ko-KR" altLang="en-US" sz="2800" dirty="0">
                <a:solidFill>
                  <a:schemeClr val="bg1"/>
                </a:solidFill>
              </a:rPr>
              <a:t>원</a:t>
            </a:r>
            <a:r>
              <a:rPr lang="en-US" altLang="ko-KR" sz="2800" dirty="0">
                <a:solidFill>
                  <a:schemeClr val="bg1"/>
                </a:solidFill>
              </a:rPr>
              <a:t>(One)</a:t>
            </a:r>
            <a:r>
              <a:rPr lang="ko-KR" altLang="en-US" sz="2800" dirty="0">
                <a:solidFill>
                  <a:schemeClr val="bg1"/>
                </a:solidFill>
              </a:rPr>
              <a:t>팀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</a:rPr>
              <a:t>전현석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정성균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이상민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정요셉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최예나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8" name="Object 1" descr="preencoded.png">
            <a:extLst>
              <a:ext uri="{FF2B5EF4-FFF2-40B4-BE49-F238E27FC236}">
                <a16:creationId xmlns:a16="http://schemas.microsoft.com/office/drawing/2014/main" id="{54F609D1-7990-A52B-EDD4-5DFB27BD2B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pic>
        <p:nvPicPr>
          <p:cNvPr id="13" name="Object 1" descr="preencoded.png">
            <a:extLst>
              <a:ext uri="{FF2B5EF4-FFF2-40B4-BE49-F238E27FC236}">
                <a16:creationId xmlns:a16="http://schemas.microsoft.com/office/drawing/2014/main" id="{54F609D1-7990-A52B-EDD4-5DFB27BD2B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201" b="22070"/>
          <a:stretch/>
        </p:blipFill>
        <p:spPr>
          <a:xfrm>
            <a:off x="0" y="6535306"/>
            <a:ext cx="12192000" cy="3226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E90313-6711-FA2C-9130-C400BA2DBA60}"/>
              </a:ext>
            </a:extLst>
          </p:cNvPr>
          <p:cNvSpPr txBox="1"/>
          <p:nvPr/>
        </p:nvSpPr>
        <p:spPr>
          <a:xfrm>
            <a:off x="3172299" y="1735183"/>
            <a:ext cx="70372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0" b="1" dirty="0">
              <a:solidFill>
                <a:srgbClr val="51B56B"/>
              </a:solidFill>
            </a:endParaRPr>
          </a:p>
          <a:p>
            <a:r>
              <a:rPr lang="en-US" altLang="ko-KR" sz="8000" b="1" dirty="0">
                <a:solidFill>
                  <a:srgbClr val="51B56B"/>
                </a:solidFill>
              </a:rPr>
              <a:t>THANK YOU</a:t>
            </a:r>
            <a:r>
              <a:rPr lang="ko-KR" altLang="en-US" sz="8000" b="1" dirty="0">
                <a:solidFill>
                  <a:srgbClr val="51B56B"/>
                </a:solidFill>
              </a:rPr>
              <a:t> </a:t>
            </a:r>
            <a:endParaRPr lang="en-US" altLang="ko-KR" sz="8000" b="1" dirty="0">
              <a:solidFill>
                <a:srgbClr val="51B56B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E90313-6711-FA2C-9130-C400BA2DBA60}"/>
              </a:ext>
            </a:extLst>
          </p:cNvPr>
          <p:cNvSpPr txBox="1"/>
          <p:nvPr/>
        </p:nvSpPr>
        <p:spPr>
          <a:xfrm>
            <a:off x="4097119" y="4342792"/>
            <a:ext cx="703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이상</a:t>
            </a:r>
            <a:r>
              <a:rPr lang="en-US" altLang="ko-KR" dirty="0"/>
              <a:t> </a:t>
            </a:r>
            <a:r>
              <a:rPr lang="ko-KR" altLang="en-US" b="1" dirty="0"/>
              <a:t>원</a:t>
            </a:r>
            <a:r>
              <a:rPr lang="en-US" altLang="ko-KR" b="1" dirty="0"/>
              <a:t>(One)</a:t>
            </a:r>
            <a:r>
              <a:rPr lang="ko-KR" altLang="en-US" b="1" dirty="0"/>
              <a:t>팀 </a:t>
            </a:r>
            <a:r>
              <a:rPr lang="ko-KR" altLang="en-US" dirty="0"/>
              <a:t>프레젠테이션이었습니다</a:t>
            </a:r>
            <a:r>
              <a:rPr lang="en-US" altLang="ko-KR" dirty="0"/>
              <a:t>. </a:t>
            </a:r>
            <a:endParaRPr lang="ko-KR" altLang="en-US" sz="1100" dirty="0"/>
          </a:p>
        </p:txBody>
      </p:sp>
      <p:sp>
        <p:nvSpPr>
          <p:cNvPr id="3" name="직사각형 2"/>
          <p:cNvSpPr/>
          <p:nvPr/>
        </p:nvSpPr>
        <p:spPr>
          <a:xfrm>
            <a:off x="5690085" y="1944343"/>
            <a:ext cx="1493231" cy="2671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E90313-6711-FA2C-9130-C400BA2DBA60}"/>
              </a:ext>
            </a:extLst>
          </p:cNvPr>
          <p:cNvSpPr txBox="1"/>
          <p:nvPr/>
        </p:nvSpPr>
        <p:spPr>
          <a:xfrm>
            <a:off x="5780598" y="1944343"/>
            <a:ext cx="1820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2022.10.27 Thu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E90313-6711-FA2C-9130-C400BA2DBA60}"/>
              </a:ext>
            </a:extLst>
          </p:cNvPr>
          <p:cNvSpPr txBox="1"/>
          <p:nvPr/>
        </p:nvSpPr>
        <p:spPr>
          <a:xfrm>
            <a:off x="3016626" y="2465559"/>
            <a:ext cx="7037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홀인원 스크린 골프 예약 서비스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483891A-065B-1A52-2A24-3D05EC69F2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539" t="956" r="14728" b="-956"/>
          <a:stretch/>
        </p:blipFill>
        <p:spPr>
          <a:xfrm>
            <a:off x="7786935" y="3208513"/>
            <a:ext cx="764931" cy="91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7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9B1DCC4-2DBD-683F-3C13-41E72D7EA726}"/>
              </a:ext>
            </a:extLst>
          </p:cNvPr>
          <p:cNvSpPr/>
          <p:nvPr/>
        </p:nvSpPr>
        <p:spPr>
          <a:xfrm>
            <a:off x="612588" y="1548257"/>
            <a:ext cx="1493231" cy="2671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54F609D1-7990-A52B-EDD4-5DFB27BD2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pic>
        <p:nvPicPr>
          <p:cNvPr id="3" name="Object 1" descr="preencoded.png">
            <a:extLst>
              <a:ext uri="{FF2B5EF4-FFF2-40B4-BE49-F238E27FC236}">
                <a16:creationId xmlns:a16="http://schemas.microsoft.com/office/drawing/2014/main" id="{54F609D1-7990-A52B-EDD4-5DFB27BD2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6535306"/>
            <a:ext cx="12192000" cy="322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E90313-6711-FA2C-9130-C400BA2DBA60}"/>
              </a:ext>
            </a:extLst>
          </p:cNvPr>
          <p:cNvSpPr txBox="1"/>
          <p:nvPr/>
        </p:nvSpPr>
        <p:spPr>
          <a:xfrm>
            <a:off x="161302" y="-215915"/>
            <a:ext cx="5684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rgbClr val="51B56B"/>
                </a:solidFill>
              </a:rPr>
              <a:t> </a:t>
            </a:r>
            <a:endParaRPr lang="en-US" altLang="ko-KR" sz="4400" b="1" dirty="0">
              <a:solidFill>
                <a:srgbClr val="51B56B"/>
              </a:solidFill>
            </a:endParaRPr>
          </a:p>
          <a:p>
            <a:r>
              <a:rPr lang="en-US" altLang="ko-KR" sz="2800" b="1" dirty="0"/>
              <a:t>01. </a:t>
            </a:r>
            <a:r>
              <a:rPr lang="ko-KR" altLang="en-US" sz="2800" b="1" dirty="0"/>
              <a:t>플로우 차트 </a:t>
            </a:r>
            <a:r>
              <a:rPr lang="en-US" altLang="ko-KR" sz="2800" b="1" dirty="0"/>
              <a:t> </a:t>
            </a:r>
            <a:endParaRPr lang="ko-KR" altLang="en-US" sz="28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400" y="322694"/>
            <a:ext cx="8531550" cy="61171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C7DB38E-AD15-FA23-C07B-9BCE9F8A1C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924"/>
          <a:stretch/>
        </p:blipFill>
        <p:spPr>
          <a:xfrm>
            <a:off x="4087243" y="822299"/>
            <a:ext cx="928449" cy="14093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9F6FBE-D6EE-8530-1E3C-42D7A13FAC0A}"/>
              </a:ext>
            </a:extLst>
          </p:cNvPr>
          <p:cNvSpPr txBox="1"/>
          <p:nvPr/>
        </p:nvSpPr>
        <p:spPr>
          <a:xfrm>
            <a:off x="569849" y="1863587"/>
            <a:ext cx="4055686" cy="2734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회원 가입 후 로그인을 통해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스크린 골프 타석을 예약하는 시스템으로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예약일은 로그인한 시점의 날짜이며</a:t>
            </a:r>
            <a:r>
              <a:rPr lang="en-US" altLang="ko-KR" sz="12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예약 시간은 타석</a:t>
            </a:r>
            <a:r>
              <a:rPr lang="en-US" altLang="ko-KR" sz="1200" dirty="0"/>
              <a:t>(hall)</a:t>
            </a:r>
            <a:r>
              <a:rPr lang="ko-KR" altLang="en-US" sz="1200" dirty="0"/>
              <a:t>테이블에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등록된 시간으로 예약 가능</a:t>
            </a:r>
            <a:endParaRPr lang="en-US" altLang="ko-KR" sz="1200" dirty="0"/>
          </a:p>
          <a:p>
            <a:pPr>
              <a:lnSpc>
                <a:spcPct val="200000"/>
              </a:lnSpc>
            </a:pPr>
            <a:r>
              <a:rPr lang="ko-KR" altLang="en-US" sz="1200" b="1" dirty="0">
                <a:solidFill>
                  <a:srgbClr val="00572D"/>
                </a:solidFill>
              </a:rPr>
              <a:t>회원 가입 → 로그인 → </a:t>
            </a:r>
            <a:endParaRPr lang="en-US" altLang="ko-KR" sz="1200" b="1" dirty="0">
              <a:solidFill>
                <a:srgbClr val="00572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00572D"/>
                </a:solidFill>
              </a:rPr>
              <a:t>예약가능여부확인 </a:t>
            </a:r>
            <a:r>
              <a:rPr lang="en-US" altLang="ko-KR" sz="1200" dirty="0">
                <a:solidFill>
                  <a:srgbClr val="00572D"/>
                </a:solidFill>
              </a:rPr>
              <a:t>or </a:t>
            </a:r>
            <a:r>
              <a:rPr lang="ko-KR" altLang="en-US" sz="1200" b="1" dirty="0">
                <a:solidFill>
                  <a:srgbClr val="00572D"/>
                </a:solidFill>
              </a:rPr>
              <a:t>예약 </a:t>
            </a:r>
            <a:r>
              <a:rPr lang="en-US" altLang="ko-KR" sz="1200" dirty="0">
                <a:solidFill>
                  <a:srgbClr val="00572D"/>
                </a:solidFill>
              </a:rPr>
              <a:t>or </a:t>
            </a:r>
            <a:r>
              <a:rPr lang="ko-KR" altLang="en-US" sz="1200" b="1" dirty="0">
                <a:solidFill>
                  <a:srgbClr val="00572D"/>
                </a:solidFill>
              </a:rPr>
              <a:t>예약 변경 </a:t>
            </a:r>
            <a:r>
              <a:rPr lang="en-US" altLang="ko-KR" sz="1200" dirty="0">
                <a:solidFill>
                  <a:srgbClr val="00572D"/>
                </a:solidFill>
              </a:rPr>
              <a:t>or </a:t>
            </a:r>
            <a:r>
              <a:rPr lang="ko-KR" altLang="en-US" sz="1200" b="1" dirty="0">
                <a:solidFill>
                  <a:srgbClr val="00572D"/>
                </a:solidFill>
              </a:rPr>
              <a:t>예약취소 </a:t>
            </a:r>
            <a:endParaRPr lang="en-US" altLang="ko-KR" sz="1200" b="1" dirty="0">
              <a:solidFill>
                <a:srgbClr val="00572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19893-297A-DADE-FF51-F657F1488091}"/>
              </a:ext>
            </a:extLst>
          </p:cNvPr>
          <p:cNvSpPr txBox="1"/>
          <p:nvPr/>
        </p:nvSpPr>
        <p:spPr>
          <a:xfrm>
            <a:off x="666109" y="1464207"/>
            <a:ext cx="4055686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회원 주요 흐름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41E5DA-7E9B-30BE-F1AF-13254F5E95DE}"/>
              </a:ext>
            </a:extLst>
          </p:cNvPr>
          <p:cNvSpPr txBox="1"/>
          <p:nvPr/>
        </p:nvSpPr>
        <p:spPr>
          <a:xfrm>
            <a:off x="569849" y="4720247"/>
            <a:ext cx="4055686" cy="1256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회원리스트 검색</a:t>
            </a:r>
            <a:r>
              <a:rPr lang="en-US" altLang="ko-KR" sz="1200" dirty="0"/>
              <a:t>, </a:t>
            </a:r>
            <a:r>
              <a:rPr lang="ko-KR" altLang="en-US" sz="1200" dirty="0"/>
              <a:t>예약 조회</a:t>
            </a:r>
            <a:r>
              <a:rPr lang="en-US" altLang="ko-KR" sz="1200" dirty="0"/>
              <a:t>, </a:t>
            </a:r>
            <a:r>
              <a:rPr lang="ko-KR" altLang="en-US" sz="1200" dirty="0"/>
              <a:t>회원삭제 메뉴관리</a:t>
            </a:r>
            <a:endParaRPr lang="en-US" altLang="ko-KR" sz="1200" dirty="0"/>
          </a:p>
          <a:p>
            <a:pPr>
              <a:lnSpc>
                <a:spcPct val="200000"/>
              </a:lnSpc>
            </a:pPr>
            <a:r>
              <a:rPr lang="ko-KR" altLang="en-US" sz="1200" b="1" dirty="0">
                <a:solidFill>
                  <a:srgbClr val="00572D"/>
                </a:solidFill>
              </a:rPr>
              <a:t>로그인 → </a:t>
            </a:r>
            <a:endParaRPr lang="en-US" altLang="ko-KR" sz="1200" b="1" dirty="0">
              <a:solidFill>
                <a:srgbClr val="00572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00572D"/>
                </a:solidFill>
              </a:rPr>
              <a:t>전체회원 조회 </a:t>
            </a:r>
            <a:r>
              <a:rPr lang="en-US" altLang="ko-KR" sz="1200" dirty="0">
                <a:solidFill>
                  <a:srgbClr val="00572D"/>
                </a:solidFill>
              </a:rPr>
              <a:t>or </a:t>
            </a:r>
            <a:r>
              <a:rPr lang="ko-KR" altLang="en-US" sz="1200" b="1" dirty="0">
                <a:solidFill>
                  <a:srgbClr val="00572D"/>
                </a:solidFill>
              </a:rPr>
              <a:t>예약정보 조회 </a:t>
            </a:r>
            <a:r>
              <a:rPr lang="en-US" altLang="ko-KR" sz="1200" dirty="0">
                <a:solidFill>
                  <a:srgbClr val="00572D"/>
                </a:solidFill>
              </a:rPr>
              <a:t>or</a:t>
            </a:r>
            <a:r>
              <a:rPr lang="en-US" altLang="ko-KR" sz="1200" b="1" dirty="0">
                <a:solidFill>
                  <a:srgbClr val="00572D"/>
                </a:solidFill>
              </a:rPr>
              <a:t> </a:t>
            </a:r>
            <a:r>
              <a:rPr lang="ko-KR" altLang="en-US" sz="1200" b="1" dirty="0">
                <a:solidFill>
                  <a:srgbClr val="00572D"/>
                </a:solidFill>
              </a:rPr>
              <a:t>회원 삭제</a:t>
            </a:r>
            <a:endParaRPr lang="en-US" altLang="ko-KR" sz="1200" b="1" dirty="0">
              <a:solidFill>
                <a:srgbClr val="00572D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8F6653-ED4F-A2CD-A6AE-00C21D2B2823}"/>
              </a:ext>
            </a:extLst>
          </p:cNvPr>
          <p:cNvSpPr/>
          <p:nvPr/>
        </p:nvSpPr>
        <p:spPr>
          <a:xfrm>
            <a:off x="612588" y="4375751"/>
            <a:ext cx="1493231" cy="2671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499386-C30E-70B4-CCAC-9BFBD64A0D4D}"/>
              </a:ext>
            </a:extLst>
          </p:cNvPr>
          <p:cNvSpPr txBox="1"/>
          <p:nvPr/>
        </p:nvSpPr>
        <p:spPr>
          <a:xfrm>
            <a:off x="585424" y="4305535"/>
            <a:ext cx="4055686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관리자 주요 흐름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57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437" y="799084"/>
            <a:ext cx="6705125" cy="5533022"/>
          </a:xfrm>
          <a:prstGeom prst="rect">
            <a:avLst/>
          </a:prstGeom>
        </p:spPr>
      </p:pic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54F609D1-7990-A52B-EDD4-5DFB27BD2B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pic>
        <p:nvPicPr>
          <p:cNvPr id="3" name="Object 1" descr="preencoded.png">
            <a:extLst>
              <a:ext uri="{FF2B5EF4-FFF2-40B4-BE49-F238E27FC236}">
                <a16:creationId xmlns:a16="http://schemas.microsoft.com/office/drawing/2014/main" id="{54F609D1-7990-A52B-EDD4-5DFB27BD2B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201" b="22070"/>
          <a:stretch/>
        </p:blipFill>
        <p:spPr>
          <a:xfrm>
            <a:off x="0" y="6535306"/>
            <a:ext cx="12192000" cy="322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E90313-6711-FA2C-9130-C400BA2DBA60}"/>
              </a:ext>
            </a:extLst>
          </p:cNvPr>
          <p:cNvSpPr txBox="1"/>
          <p:nvPr/>
        </p:nvSpPr>
        <p:spPr>
          <a:xfrm>
            <a:off x="170267" y="-215915"/>
            <a:ext cx="5684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rgbClr val="51B56B"/>
                </a:solidFill>
              </a:rPr>
              <a:t> </a:t>
            </a:r>
            <a:endParaRPr lang="en-US" altLang="ko-KR" sz="4400" b="1" dirty="0">
              <a:solidFill>
                <a:srgbClr val="51B56B"/>
              </a:solidFill>
            </a:endParaRPr>
          </a:p>
          <a:p>
            <a:r>
              <a:rPr lang="en-US" altLang="ko-KR" sz="2800" b="1" dirty="0"/>
              <a:t>02. </a:t>
            </a:r>
            <a:r>
              <a:rPr lang="ko-KR" altLang="en-US" sz="2800" b="1" dirty="0"/>
              <a:t>설계 </a:t>
            </a:r>
            <a:r>
              <a:rPr lang="en-US" altLang="ko-KR" sz="2000" dirty="0"/>
              <a:t>ER </a:t>
            </a:r>
            <a:r>
              <a:rPr lang="ko-KR" altLang="en-US" sz="2000" dirty="0"/>
              <a:t>다이어그램 </a:t>
            </a:r>
            <a:r>
              <a:rPr lang="en-US" altLang="ko-KR" sz="2000" dirty="0"/>
              <a:t>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3617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54F609D1-7990-A52B-EDD4-5DFB27BD2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pic>
        <p:nvPicPr>
          <p:cNvPr id="3" name="Object 1" descr="preencoded.png">
            <a:extLst>
              <a:ext uri="{FF2B5EF4-FFF2-40B4-BE49-F238E27FC236}">
                <a16:creationId xmlns:a16="http://schemas.microsoft.com/office/drawing/2014/main" id="{54F609D1-7990-A52B-EDD4-5DFB27BD2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6535306"/>
            <a:ext cx="12192000" cy="3226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-386" t="2646" r="386" b="10855"/>
          <a:stretch/>
        </p:blipFill>
        <p:spPr>
          <a:xfrm>
            <a:off x="837089" y="1563813"/>
            <a:ext cx="10238929" cy="40931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5E7E07-D0F5-9A96-BA6C-E3DBB5F88942}"/>
              </a:ext>
            </a:extLst>
          </p:cNvPr>
          <p:cNvSpPr txBox="1"/>
          <p:nvPr/>
        </p:nvSpPr>
        <p:spPr>
          <a:xfrm>
            <a:off x="170267" y="-215915"/>
            <a:ext cx="5684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rgbClr val="51B56B"/>
                </a:solidFill>
              </a:rPr>
              <a:t> </a:t>
            </a:r>
            <a:endParaRPr lang="en-US" altLang="ko-KR" sz="4400" b="1" dirty="0">
              <a:solidFill>
                <a:srgbClr val="51B56B"/>
              </a:solidFill>
            </a:endParaRPr>
          </a:p>
          <a:p>
            <a:r>
              <a:rPr lang="en-US" altLang="ko-KR" sz="2800" b="1" dirty="0"/>
              <a:t>02. </a:t>
            </a:r>
            <a:r>
              <a:rPr lang="ko-KR" altLang="en-US" sz="2800" b="1" dirty="0"/>
              <a:t>설계 </a:t>
            </a:r>
            <a:r>
              <a:rPr lang="en-US" altLang="ko-KR" sz="2000" dirty="0"/>
              <a:t>ERD </a:t>
            </a:r>
            <a:r>
              <a:rPr lang="ko-KR" altLang="en-US" sz="2000" dirty="0"/>
              <a:t>테이블 구성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70480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C12F482-64DF-BB2A-D456-0027E6A1BEE4}"/>
              </a:ext>
            </a:extLst>
          </p:cNvPr>
          <p:cNvSpPr/>
          <p:nvPr/>
        </p:nvSpPr>
        <p:spPr>
          <a:xfrm>
            <a:off x="4745317" y="3277429"/>
            <a:ext cx="3618754" cy="335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Object 1" descr="preencoded.png">
            <a:extLst>
              <a:ext uri="{FF2B5EF4-FFF2-40B4-BE49-F238E27FC236}">
                <a16:creationId xmlns:a16="http://schemas.microsoft.com/office/drawing/2014/main" id="{25DDF063-BC73-EA9D-20AB-1511C34837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/>
          <a:stretch/>
        </p:blipFill>
        <p:spPr>
          <a:xfrm>
            <a:off x="-89048" y="5020271"/>
            <a:ext cx="12281048" cy="1828800"/>
          </a:xfrm>
          <a:prstGeom prst="rect">
            <a:avLst/>
          </a:prstGeom>
        </p:spPr>
      </p:pic>
      <p:pic>
        <p:nvPicPr>
          <p:cNvPr id="8" name="Object 1" descr="preencoded.png">
            <a:extLst>
              <a:ext uri="{FF2B5EF4-FFF2-40B4-BE49-F238E27FC236}">
                <a16:creationId xmlns:a16="http://schemas.microsoft.com/office/drawing/2014/main" id="{54F609D1-7990-A52B-EDD4-5DFB27BD2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E90313-6711-FA2C-9130-C400BA2DBA60}"/>
              </a:ext>
            </a:extLst>
          </p:cNvPr>
          <p:cNvSpPr txBox="1"/>
          <p:nvPr/>
        </p:nvSpPr>
        <p:spPr>
          <a:xfrm>
            <a:off x="4592211" y="2196912"/>
            <a:ext cx="70372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/>
              <a:t>코드 리뷰  </a:t>
            </a:r>
            <a:endParaRPr lang="en-US" altLang="ko-KR" sz="6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16FE5-3328-C90D-ABE4-8939DDA03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9577" y="5423337"/>
            <a:ext cx="754445" cy="2057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444DB6B-FB05-A340-1DC5-5B0B3B87B3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404"/>
          <a:stretch/>
        </p:blipFill>
        <p:spPr>
          <a:xfrm>
            <a:off x="2730308" y="1718190"/>
            <a:ext cx="1966954" cy="20654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3AD6BA-D1F2-5FE7-1EBC-3E97D5B88CA9}"/>
              </a:ext>
            </a:extLst>
          </p:cNvPr>
          <p:cNvSpPr txBox="1"/>
          <p:nvPr/>
        </p:nvSpPr>
        <p:spPr>
          <a:xfrm>
            <a:off x="5071501" y="3274141"/>
            <a:ext cx="324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 lang="ko-KR" altLang="en-US"/>
            </a:pPr>
            <a:r>
              <a:rPr lang="ko-KR" altLang="en-US" dirty="0">
                <a:solidFill>
                  <a:schemeClr val="bg1"/>
                </a:solidFill>
                <a:latin typeface="에스코어 드림 4 Regular"/>
                <a:cs typeface="에스코어 드림 4 Regular"/>
              </a:rPr>
              <a:t>클래스 및 메서드 기능 설명</a:t>
            </a:r>
          </a:p>
        </p:txBody>
      </p:sp>
    </p:spTree>
    <p:extLst>
      <p:ext uri="{BB962C8B-B14F-4D97-AF65-F5344CB8AC3E}">
        <p14:creationId xmlns:p14="http://schemas.microsoft.com/office/powerpoint/2010/main" val="181223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A730FBBD-2821-775A-5935-AE19A64FBAA9}"/>
              </a:ext>
            </a:extLst>
          </p:cNvPr>
          <p:cNvGrpSpPr/>
          <p:nvPr/>
        </p:nvGrpSpPr>
        <p:grpSpPr>
          <a:xfrm>
            <a:off x="301233" y="1270000"/>
            <a:ext cx="7947226" cy="4960526"/>
            <a:chOff x="301233" y="1572940"/>
            <a:chExt cx="7640100" cy="465758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84FAD9B-9D3C-16D0-A7EC-A218D7FB5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233" y="1572940"/>
              <a:ext cx="3693256" cy="3960821"/>
            </a:xfrm>
            <a:prstGeom prst="rect">
              <a:avLst/>
            </a:prstGeom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A458D21-4A48-A9A5-A942-0C730092E29D}"/>
                </a:ext>
              </a:extLst>
            </p:cNvPr>
            <p:cNvGrpSpPr/>
            <p:nvPr/>
          </p:nvGrpSpPr>
          <p:grpSpPr>
            <a:xfrm>
              <a:off x="3867488" y="1572940"/>
              <a:ext cx="4073845" cy="4657586"/>
              <a:chOff x="4018979" y="1472896"/>
              <a:chExt cx="4444906" cy="4757631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E1D7A609-2C81-0D59-5070-F2DCB26F3C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80800" y="1472896"/>
                <a:ext cx="4029652" cy="3379708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A1C539BB-BDD7-B372-89D9-9DDE949778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8979" y="4876749"/>
                <a:ext cx="4444906" cy="1353778"/>
              </a:xfrm>
              <a:prstGeom prst="rect">
                <a:avLst/>
              </a:prstGeom>
            </p:spPr>
          </p:pic>
        </p:grp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712799-3D9A-CFE7-7C55-7B198F3F5120}"/>
              </a:ext>
            </a:extLst>
          </p:cNvPr>
          <p:cNvSpPr/>
          <p:nvPr/>
        </p:nvSpPr>
        <p:spPr>
          <a:xfrm>
            <a:off x="8219687" y="1808480"/>
            <a:ext cx="3540610" cy="397256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01E6FFEE-5A37-A832-3510-6B1C8394D8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pic>
        <p:nvPicPr>
          <p:cNvPr id="3" name="Object 1" descr="preencoded.png">
            <a:extLst>
              <a:ext uri="{FF2B5EF4-FFF2-40B4-BE49-F238E27FC236}">
                <a16:creationId xmlns:a16="http://schemas.microsoft.com/office/drawing/2014/main" id="{893D368F-9D69-C5A4-30CF-654F931DAE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3201" b="22070"/>
          <a:stretch/>
        </p:blipFill>
        <p:spPr>
          <a:xfrm>
            <a:off x="0" y="6535306"/>
            <a:ext cx="12192000" cy="322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06AE73-2D27-BB90-D558-09333B63F8FC}"/>
              </a:ext>
            </a:extLst>
          </p:cNvPr>
          <p:cNvSpPr txBox="1"/>
          <p:nvPr/>
        </p:nvSpPr>
        <p:spPr>
          <a:xfrm>
            <a:off x="180427" y="-185435"/>
            <a:ext cx="56846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51B56B"/>
                </a:solidFill>
              </a:rPr>
              <a:t> </a:t>
            </a:r>
            <a:endParaRPr lang="en-US" altLang="ko-KR" sz="4000" b="1" dirty="0">
              <a:solidFill>
                <a:srgbClr val="51B56B"/>
              </a:solidFill>
            </a:endParaRPr>
          </a:p>
          <a:p>
            <a:r>
              <a:rPr lang="ko-KR" altLang="en-US" sz="2400" b="1" dirty="0"/>
              <a:t>메인화면 </a:t>
            </a:r>
            <a:endParaRPr lang="ko-KR" altLang="en-US" sz="24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424CBD2-5F7F-CC46-4189-245D23992B35}"/>
              </a:ext>
            </a:extLst>
          </p:cNvPr>
          <p:cNvGrpSpPr/>
          <p:nvPr/>
        </p:nvGrpSpPr>
        <p:grpSpPr>
          <a:xfrm>
            <a:off x="8438444" y="2236044"/>
            <a:ext cx="3131867" cy="3190540"/>
            <a:chOff x="8318453" y="2136293"/>
            <a:chExt cx="3433762" cy="339104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12AFA8E-D525-BD9A-B350-039226A0C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2265" y="2136293"/>
              <a:ext cx="3362325" cy="9525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D5A4D28-4D59-0263-5448-F3DDF7BA6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18453" y="3365092"/>
              <a:ext cx="3371850" cy="100012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9898312-5C36-B112-F9F5-D6932E160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42265" y="4641516"/>
              <a:ext cx="3409950" cy="885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228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66579A-F9AC-E734-E4A7-562BA442EDD7}"/>
              </a:ext>
            </a:extLst>
          </p:cNvPr>
          <p:cNvSpPr/>
          <p:nvPr/>
        </p:nvSpPr>
        <p:spPr>
          <a:xfrm>
            <a:off x="6990080" y="706124"/>
            <a:ext cx="3931920" cy="5582915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01E6FFEE-5A37-A832-3510-6B1C8394D8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pic>
        <p:nvPicPr>
          <p:cNvPr id="3" name="Object 1" descr="preencoded.png">
            <a:extLst>
              <a:ext uri="{FF2B5EF4-FFF2-40B4-BE49-F238E27FC236}">
                <a16:creationId xmlns:a16="http://schemas.microsoft.com/office/drawing/2014/main" id="{893D368F-9D69-C5A4-30CF-654F931DAE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6535306"/>
            <a:ext cx="12192000" cy="3226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E578BA-3342-EFB2-622F-061C3C6C3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49" y="2238444"/>
            <a:ext cx="5534025" cy="4171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192F86-043F-2DC4-39D0-1693E6A3062F}"/>
              </a:ext>
            </a:extLst>
          </p:cNvPr>
          <p:cNvSpPr txBox="1"/>
          <p:nvPr/>
        </p:nvSpPr>
        <p:spPr>
          <a:xfrm>
            <a:off x="180427" y="-185435"/>
            <a:ext cx="56846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51B56B"/>
                </a:solidFill>
              </a:rPr>
              <a:t> </a:t>
            </a:r>
            <a:endParaRPr lang="en-US" altLang="ko-KR" sz="4000" b="1" dirty="0">
              <a:solidFill>
                <a:srgbClr val="51B56B"/>
              </a:solidFill>
            </a:endParaRPr>
          </a:p>
          <a:p>
            <a:r>
              <a:rPr lang="ko-KR" altLang="en-US" sz="2400" b="1" dirty="0">
                <a:solidFill>
                  <a:srgbClr val="51B56B"/>
                </a:solidFill>
              </a:rPr>
              <a:t>회원</a:t>
            </a:r>
            <a:r>
              <a:rPr lang="ko-KR" altLang="en-US" sz="2400" b="1" dirty="0"/>
              <a:t> </a:t>
            </a:r>
            <a:r>
              <a:rPr lang="ko-KR" altLang="en-US" sz="2000" b="1" dirty="0"/>
              <a:t>로그인 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3D5BAC-A527-F870-7874-9249F2C6C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112" y="891783"/>
            <a:ext cx="3711029" cy="26933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57B053B-1E72-E470-8E5C-B89567780D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0112" y="3654891"/>
            <a:ext cx="3663608" cy="24969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1ED3B4-E716-9065-C20D-7EBFD0CCD354}"/>
              </a:ext>
            </a:extLst>
          </p:cNvPr>
          <p:cNvSpPr txBox="1"/>
          <p:nvPr/>
        </p:nvSpPr>
        <p:spPr>
          <a:xfrm>
            <a:off x="585873" y="928727"/>
            <a:ext cx="5139420" cy="11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MEMBER </a:t>
            </a:r>
            <a:r>
              <a:rPr lang="ko-KR" altLang="en-US" sz="1200" dirty="0"/>
              <a:t>테이블에서 </a:t>
            </a:r>
            <a:r>
              <a:rPr lang="en-US" altLang="ko-KR" sz="1200" dirty="0"/>
              <a:t>ID PWD</a:t>
            </a:r>
            <a:r>
              <a:rPr lang="ko-KR" altLang="en-US" sz="1200" dirty="0"/>
              <a:t>로 조회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HioMemberLoginService().memberLogin(hioMember)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SELECT * FROM MEMBER WHERE MEMBERID=? AND MEMBERPWD=?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조회 후 </a:t>
            </a:r>
            <a:r>
              <a:rPr lang="en-US" altLang="ko-KR" sz="1200" dirty="0"/>
              <a:t>MemberGrade</a:t>
            </a:r>
            <a:r>
              <a:rPr lang="ko-KR" altLang="en-US" sz="1200" dirty="0"/>
              <a:t>로 관리자 또는 일반회원 구분</a:t>
            </a:r>
          </a:p>
        </p:txBody>
      </p:sp>
    </p:spTree>
    <p:extLst>
      <p:ext uri="{BB962C8B-B14F-4D97-AF65-F5344CB8AC3E}">
        <p14:creationId xmlns:p14="http://schemas.microsoft.com/office/powerpoint/2010/main" val="3147538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8A3B21C-D448-C0C6-B9A8-AE53A1D3CF8A}"/>
              </a:ext>
            </a:extLst>
          </p:cNvPr>
          <p:cNvSpPr/>
          <p:nvPr/>
        </p:nvSpPr>
        <p:spPr>
          <a:xfrm>
            <a:off x="6918247" y="2669233"/>
            <a:ext cx="3729433" cy="3497886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4824818-63E6-561E-0733-9603B9F1CA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80"/>
          <a:stretch/>
        </p:blipFill>
        <p:spPr>
          <a:xfrm>
            <a:off x="608316" y="520093"/>
            <a:ext cx="5978860" cy="5817813"/>
          </a:xfrm>
          <a:prstGeom prst="rect">
            <a:avLst/>
          </a:prstGeom>
        </p:spPr>
      </p:pic>
      <p:pic>
        <p:nvPicPr>
          <p:cNvPr id="3" name="Object 1" descr="preencoded.png">
            <a:extLst>
              <a:ext uri="{FF2B5EF4-FFF2-40B4-BE49-F238E27FC236}">
                <a16:creationId xmlns:a16="http://schemas.microsoft.com/office/drawing/2014/main" id="{0100EC99-4264-F634-7D29-8D566A719C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F4B994E6-3272-43AF-814F-B6F1B4F301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201" b="22070"/>
          <a:stretch/>
        </p:blipFill>
        <p:spPr>
          <a:xfrm>
            <a:off x="0" y="6535306"/>
            <a:ext cx="12192000" cy="3226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B805164-09BE-6FD8-9911-03989C4D4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801" y="2892753"/>
            <a:ext cx="3332323" cy="30508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1F50F2-2C2F-C454-5B72-C44598E99F12}"/>
              </a:ext>
            </a:extLst>
          </p:cNvPr>
          <p:cNvSpPr txBox="1"/>
          <p:nvPr/>
        </p:nvSpPr>
        <p:spPr>
          <a:xfrm>
            <a:off x="6785732" y="459050"/>
            <a:ext cx="5118581" cy="1995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Member </a:t>
            </a:r>
            <a:r>
              <a:rPr lang="ko-KR" altLang="en-US" sz="1200" b="1" dirty="0"/>
              <a:t>테이블에서 중복되는 </a:t>
            </a:r>
            <a:r>
              <a:rPr lang="en-US" altLang="ko-KR" sz="1200" b="1" dirty="0"/>
              <a:t>ID </a:t>
            </a:r>
            <a:r>
              <a:rPr lang="ko-KR" altLang="en-US" sz="1200" b="1" dirty="0"/>
              <a:t>값 확인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HioMemberInsertService().selectMemberName(memberId)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SELECT memberid FROM MEMBER WHERE memberid=?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MEMBER </a:t>
            </a:r>
            <a:r>
              <a:rPr lang="ko-KR" altLang="en-US" sz="1200" b="1" dirty="0"/>
              <a:t>테이블 인서트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HioMemberInsertService().memberInsert(hioMember)</a:t>
            </a:r>
            <a:br>
              <a:rPr lang="en-US" altLang="ko-KR" sz="1200" dirty="0"/>
            </a:br>
            <a:r>
              <a:rPr lang="en-US" altLang="ko-KR" sz="1200" dirty="0"/>
              <a:t>INSERT INTO MEMBER VALUES(MEMBERNO_SEQ.nextval, ?, ?, ?, ?, ?, ?)</a:t>
            </a:r>
          </a:p>
        </p:txBody>
      </p:sp>
    </p:spTree>
    <p:extLst>
      <p:ext uri="{BB962C8B-B14F-4D97-AF65-F5344CB8AC3E}">
        <p14:creationId xmlns:p14="http://schemas.microsoft.com/office/powerpoint/2010/main" val="3991966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1061</Words>
  <Application>Microsoft Office PowerPoint</Application>
  <PresentationFormat>와이드스크린</PresentationFormat>
  <Paragraphs>192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에스코어 드림 4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예나</dc:creator>
  <cp:lastModifiedBy>최 예나</cp:lastModifiedBy>
  <cp:revision>59</cp:revision>
  <dcterms:created xsi:type="dcterms:W3CDTF">2022-10-23T22:51:27Z</dcterms:created>
  <dcterms:modified xsi:type="dcterms:W3CDTF">2022-10-26T22:22:01Z</dcterms:modified>
</cp:coreProperties>
</file>