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5" r:id="rId2"/>
    <p:sldId id="273" r:id="rId3"/>
    <p:sldId id="274" r:id="rId4"/>
    <p:sldId id="266" r:id="rId5"/>
    <p:sldId id="267" r:id="rId6"/>
    <p:sldId id="268" r:id="rId7"/>
    <p:sldId id="269" r:id="rId8"/>
    <p:sldId id="270" r:id="rId9"/>
  </p:sldIdLst>
  <p:sldSz cx="18288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nard, Sean" initials="KS" lastIdx="1" clrIdx="0">
    <p:extLst>
      <p:ext uri="{19B8F6BF-5375-455C-9EA6-DF929625EA0E}">
        <p15:presenceInfo xmlns:p15="http://schemas.microsoft.com/office/powerpoint/2012/main" userId="S::skinard@islander.tamucc.edu::be6a384c-68c0-40e9-a687-8bf49440744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D8FF"/>
    <a:srgbClr val="F3F5F4"/>
    <a:srgbClr val="DEC4C5"/>
    <a:srgbClr val="BFBFFF"/>
    <a:srgbClr val="FFF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63" autoAdjust="0"/>
    <p:restoredTop sz="94660"/>
  </p:normalViewPr>
  <p:slideViewPr>
    <p:cSldViewPr snapToGrid="0">
      <p:cViewPr>
        <p:scale>
          <a:sx n="33" d="100"/>
          <a:sy n="33" d="100"/>
        </p:scale>
        <p:origin x="624" y="606"/>
      </p:cViewPr>
      <p:guideLst/>
    </p:cSldViewPr>
  </p:slideViewPr>
  <p:notesTextViewPr>
    <p:cViewPr>
      <p:scale>
        <a:sx n="1" d="1"/>
        <a:sy n="1" d="1"/>
      </p:scale>
      <p:origin x="0" y="0"/>
    </p:cViewPr>
  </p:notesTextViewPr>
  <p:gridSpacing cx="1828800" cy="18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992968"/>
            <a:ext cx="15544800" cy="6366933"/>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9605435"/>
            <a:ext cx="13716000" cy="4415365"/>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6F5902-825A-4FD1-91D2-6A5E467D0D55}"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B5127-25C0-4DCE-8B9A-A57782DE1697}" type="slidenum">
              <a:rPr lang="en-US" smtClean="0"/>
              <a:t>‹#›</a:t>
            </a:fld>
            <a:endParaRPr lang="en-US"/>
          </a:p>
        </p:txBody>
      </p:sp>
    </p:spTree>
    <p:extLst>
      <p:ext uri="{BB962C8B-B14F-4D97-AF65-F5344CB8AC3E}">
        <p14:creationId xmlns:p14="http://schemas.microsoft.com/office/powerpoint/2010/main" val="380678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F5902-825A-4FD1-91D2-6A5E467D0D55}"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B5127-25C0-4DCE-8B9A-A57782DE1697}" type="slidenum">
              <a:rPr lang="en-US" smtClean="0"/>
              <a:t>‹#›</a:t>
            </a:fld>
            <a:endParaRPr lang="en-US"/>
          </a:p>
        </p:txBody>
      </p:sp>
    </p:spTree>
    <p:extLst>
      <p:ext uri="{BB962C8B-B14F-4D97-AF65-F5344CB8AC3E}">
        <p14:creationId xmlns:p14="http://schemas.microsoft.com/office/powerpoint/2010/main" val="300768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73667"/>
            <a:ext cx="3943350"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973667"/>
            <a:ext cx="11601450"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F5902-825A-4FD1-91D2-6A5E467D0D55}"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B5127-25C0-4DCE-8B9A-A57782DE1697}" type="slidenum">
              <a:rPr lang="en-US" smtClean="0"/>
              <a:t>‹#›</a:t>
            </a:fld>
            <a:endParaRPr lang="en-US"/>
          </a:p>
        </p:txBody>
      </p:sp>
    </p:spTree>
    <p:extLst>
      <p:ext uri="{BB962C8B-B14F-4D97-AF65-F5344CB8AC3E}">
        <p14:creationId xmlns:p14="http://schemas.microsoft.com/office/powerpoint/2010/main" val="185543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F5902-825A-4FD1-91D2-6A5E467D0D55}"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B5127-25C0-4DCE-8B9A-A57782DE1697}" type="slidenum">
              <a:rPr lang="en-US" smtClean="0"/>
              <a:t>‹#›</a:t>
            </a:fld>
            <a:endParaRPr lang="en-US"/>
          </a:p>
        </p:txBody>
      </p:sp>
    </p:spTree>
    <p:extLst>
      <p:ext uri="{BB962C8B-B14F-4D97-AF65-F5344CB8AC3E}">
        <p14:creationId xmlns:p14="http://schemas.microsoft.com/office/powerpoint/2010/main" val="2498610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4559305"/>
            <a:ext cx="15773400" cy="7607299"/>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12238572"/>
            <a:ext cx="15773400" cy="4000499"/>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6F5902-825A-4FD1-91D2-6A5E467D0D55}" type="datetimeFigureOut">
              <a:rPr lang="en-US" smtClean="0"/>
              <a:t>9/19/2019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B5127-25C0-4DCE-8B9A-A57782DE1697}" type="slidenum">
              <a:rPr lang="en-US" smtClean="0"/>
              <a:t>‹#›</a:t>
            </a:fld>
            <a:endParaRPr lang="en-US"/>
          </a:p>
        </p:txBody>
      </p:sp>
    </p:spTree>
    <p:extLst>
      <p:ext uri="{BB962C8B-B14F-4D97-AF65-F5344CB8AC3E}">
        <p14:creationId xmlns:p14="http://schemas.microsoft.com/office/powerpoint/2010/main" val="249999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6F5902-825A-4FD1-91D2-6A5E467D0D55}"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B5127-25C0-4DCE-8B9A-A57782DE1697}" type="slidenum">
              <a:rPr lang="en-US" smtClean="0"/>
              <a:t>‹#›</a:t>
            </a:fld>
            <a:endParaRPr lang="en-US"/>
          </a:p>
        </p:txBody>
      </p:sp>
    </p:spTree>
    <p:extLst>
      <p:ext uri="{BB962C8B-B14F-4D97-AF65-F5344CB8AC3E}">
        <p14:creationId xmlns:p14="http://schemas.microsoft.com/office/powerpoint/2010/main" val="1706957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73671"/>
            <a:ext cx="157734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4483101"/>
            <a:ext cx="7736680"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6680200"/>
            <a:ext cx="773668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4483101"/>
            <a:ext cx="7774782"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6680200"/>
            <a:ext cx="7774782"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6F5902-825A-4FD1-91D2-6A5E467D0D55}" type="datetimeFigureOut">
              <a:rPr lang="en-US" smtClean="0"/>
              <a:t>9/19/2019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2B5127-25C0-4DCE-8B9A-A57782DE1697}" type="slidenum">
              <a:rPr lang="en-US" smtClean="0"/>
              <a:t>‹#›</a:t>
            </a:fld>
            <a:endParaRPr lang="en-US"/>
          </a:p>
        </p:txBody>
      </p:sp>
    </p:spTree>
    <p:extLst>
      <p:ext uri="{BB962C8B-B14F-4D97-AF65-F5344CB8AC3E}">
        <p14:creationId xmlns:p14="http://schemas.microsoft.com/office/powerpoint/2010/main" val="1566619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6F5902-825A-4FD1-91D2-6A5E467D0D55}" type="datetimeFigureOut">
              <a:rPr lang="en-US" smtClean="0"/>
              <a:t>9/19/2019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2B5127-25C0-4DCE-8B9A-A57782DE1697}" type="slidenum">
              <a:rPr lang="en-US" smtClean="0"/>
              <a:t>‹#›</a:t>
            </a:fld>
            <a:endParaRPr lang="en-US"/>
          </a:p>
        </p:txBody>
      </p:sp>
    </p:spTree>
    <p:extLst>
      <p:ext uri="{BB962C8B-B14F-4D97-AF65-F5344CB8AC3E}">
        <p14:creationId xmlns:p14="http://schemas.microsoft.com/office/powerpoint/2010/main" val="2925144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6F5902-825A-4FD1-91D2-6A5E467D0D55}" type="datetimeFigureOut">
              <a:rPr lang="en-US" smtClean="0"/>
              <a:t>9/19/2019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2B5127-25C0-4DCE-8B9A-A57782DE1697}" type="slidenum">
              <a:rPr lang="en-US" smtClean="0"/>
              <a:t>‹#›</a:t>
            </a:fld>
            <a:endParaRPr lang="en-US"/>
          </a:p>
        </p:txBody>
      </p:sp>
    </p:spTree>
    <p:extLst>
      <p:ext uri="{BB962C8B-B14F-4D97-AF65-F5344CB8AC3E}">
        <p14:creationId xmlns:p14="http://schemas.microsoft.com/office/powerpoint/2010/main" val="79112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2633138"/>
            <a:ext cx="9258300" cy="12996333"/>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26F5902-825A-4FD1-91D2-6A5E467D0D55}"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B5127-25C0-4DCE-8B9A-A57782DE1697}" type="slidenum">
              <a:rPr lang="en-US" smtClean="0"/>
              <a:t>‹#›</a:t>
            </a:fld>
            <a:endParaRPr lang="en-US"/>
          </a:p>
        </p:txBody>
      </p:sp>
    </p:spTree>
    <p:extLst>
      <p:ext uri="{BB962C8B-B14F-4D97-AF65-F5344CB8AC3E}">
        <p14:creationId xmlns:p14="http://schemas.microsoft.com/office/powerpoint/2010/main" val="63183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2633138"/>
            <a:ext cx="9258300" cy="12996333"/>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26F5902-825A-4FD1-91D2-6A5E467D0D55}" type="datetimeFigureOut">
              <a:rPr lang="en-US" smtClean="0"/>
              <a:t>9/19/2019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B5127-25C0-4DCE-8B9A-A57782DE1697}" type="slidenum">
              <a:rPr lang="en-US" smtClean="0"/>
              <a:t>‹#›</a:t>
            </a:fld>
            <a:endParaRPr lang="en-US"/>
          </a:p>
        </p:txBody>
      </p:sp>
    </p:spTree>
    <p:extLst>
      <p:ext uri="{BB962C8B-B14F-4D97-AF65-F5344CB8AC3E}">
        <p14:creationId xmlns:p14="http://schemas.microsoft.com/office/powerpoint/2010/main" val="95636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973671"/>
            <a:ext cx="157734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4868333"/>
            <a:ext cx="157734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6950271"/>
            <a:ext cx="4114800" cy="973667"/>
          </a:xfrm>
          <a:prstGeom prst="rect">
            <a:avLst/>
          </a:prstGeom>
        </p:spPr>
        <p:txBody>
          <a:bodyPr vert="horz" lIns="91440" tIns="45720" rIns="91440" bIns="45720" rtlCol="0" anchor="ctr"/>
          <a:lstStyle>
            <a:lvl1pPr algn="l">
              <a:defRPr sz="2400">
                <a:solidFill>
                  <a:schemeClr val="tx1">
                    <a:tint val="75000"/>
                  </a:schemeClr>
                </a:solidFill>
              </a:defRPr>
            </a:lvl1pPr>
          </a:lstStyle>
          <a:p>
            <a:fld id="{226F5902-825A-4FD1-91D2-6A5E467D0D55}" type="datetimeFigureOut">
              <a:rPr lang="en-US" smtClean="0"/>
              <a:t>9/19/2019</a:t>
            </a:fld>
            <a:endParaRPr lang="en-US"/>
          </a:p>
        </p:txBody>
      </p:sp>
      <p:sp>
        <p:nvSpPr>
          <p:cNvPr id="5" name="Footer Placeholder 4"/>
          <p:cNvSpPr>
            <a:spLocks noGrp="1"/>
          </p:cNvSpPr>
          <p:nvPr>
            <p:ph type="ftr" sz="quarter" idx="3"/>
          </p:nvPr>
        </p:nvSpPr>
        <p:spPr>
          <a:xfrm>
            <a:off x="6057900" y="16950271"/>
            <a:ext cx="6172200" cy="973667"/>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16950271"/>
            <a:ext cx="4114800" cy="973667"/>
          </a:xfrm>
          <a:prstGeom prst="rect">
            <a:avLst/>
          </a:prstGeom>
        </p:spPr>
        <p:txBody>
          <a:bodyPr vert="horz" lIns="91440" tIns="45720" rIns="91440" bIns="45720" rtlCol="0" anchor="ctr"/>
          <a:lstStyle>
            <a:lvl1pPr algn="r">
              <a:defRPr sz="2400">
                <a:solidFill>
                  <a:schemeClr val="tx1">
                    <a:tint val="75000"/>
                  </a:schemeClr>
                </a:solidFill>
              </a:defRPr>
            </a:lvl1pPr>
          </a:lstStyle>
          <a:p>
            <a:fld id="{982B5127-25C0-4DCE-8B9A-A57782DE1697}" type="slidenum">
              <a:rPr lang="en-US" smtClean="0"/>
              <a:t>‹#›</a:t>
            </a:fld>
            <a:endParaRPr lang="en-US"/>
          </a:p>
        </p:txBody>
      </p:sp>
    </p:spTree>
    <p:extLst>
      <p:ext uri="{BB962C8B-B14F-4D97-AF65-F5344CB8AC3E}">
        <p14:creationId xmlns:p14="http://schemas.microsoft.com/office/powerpoint/2010/main" val="8169798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umbrella, map, accessory&#10;&#10;Description automatically generated">
            <a:extLst>
              <a:ext uri="{FF2B5EF4-FFF2-40B4-BE49-F238E27FC236}">
                <a16:creationId xmlns:a16="http://schemas.microsoft.com/office/drawing/2014/main" id="{1B09DC14-468A-4173-8273-AE2422530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838" y="0"/>
            <a:ext cx="14744699" cy="14744699"/>
          </a:xfrm>
          <a:prstGeom prst="rect">
            <a:avLst/>
          </a:prstGeom>
        </p:spPr>
      </p:pic>
      <p:sp>
        <p:nvSpPr>
          <p:cNvPr id="112" name="Rectangle 111">
            <a:extLst>
              <a:ext uri="{FF2B5EF4-FFF2-40B4-BE49-F238E27FC236}">
                <a16:creationId xmlns:a16="http://schemas.microsoft.com/office/drawing/2014/main" id="{1DE5BD01-BA86-4725-B9AE-F94CDAB713ED}"/>
              </a:ext>
            </a:extLst>
          </p:cNvPr>
          <p:cNvSpPr/>
          <p:nvPr/>
        </p:nvSpPr>
        <p:spPr>
          <a:xfrm rot="16200000">
            <a:off x="-3562351" y="6888161"/>
            <a:ext cx="9639301" cy="1076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2B6F8AB7-63B2-4B5E-9740-5B400E42B93F}"/>
              </a:ext>
            </a:extLst>
          </p:cNvPr>
          <p:cNvSpPr/>
          <p:nvPr/>
        </p:nvSpPr>
        <p:spPr>
          <a:xfrm>
            <a:off x="457200" y="190500"/>
            <a:ext cx="14730185" cy="32285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870EC797-02C4-48A5-95BE-950E20DD2723}"/>
              </a:ext>
            </a:extLst>
          </p:cNvPr>
          <p:cNvSpPr/>
          <p:nvPr/>
        </p:nvSpPr>
        <p:spPr>
          <a:xfrm>
            <a:off x="1000124" y="11214100"/>
            <a:ext cx="14582775" cy="2892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invertebrate, animal, mollusk&#10;&#10;Description automatically generated">
            <a:extLst>
              <a:ext uri="{FF2B5EF4-FFF2-40B4-BE49-F238E27FC236}">
                <a16:creationId xmlns:a16="http://schemas.microsoft.com/office/drawing/2014/main" id="{DCB6F7EE-42D9-4446-BD17-D38010FEA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9963" y="5348057"/>
            <a:ext cx="1283613" cy="962710"/>
          </a:xfrm>
          <a:prstGeom prst="rect">
            <a:avLst/>
          </a:prstGeom>
        </p:spPr>
      </p:pic>
      <p:sp>
        <p:nvSpPr>
          <p:cNvPr id="4" name="TextBox 3">
            <a:extLst>
              <a:ext uri="{FF2B5EF4-FFF2-40B4-BE49-F238E27FC236}">
                <a16:creationId xmlns:a16="http://schemas.microsoft.com/office/drawing/2014/main" id="{3B27AC48-AF3E-4CA7-9AAD-9F64DF43D97F}"/>
              </a:ext>
            </a:extLst>
          </p:cNvPr>
          <p:cNvSpPr txBox="1"/>
          <p:nvPr/>
        </p:nvSpPr>
        <p:spPr>
          <a:xfrm>
            <a:off x="13147738" y="6209570"/>
            <a:ext cx="1351068" cy="461665"/>
          </a:xfrm>
          <a:prstGeom prst="rect">
            <a:avLst/>
          </a:prstGeom>
          <a:noFill/>
        </p:spPr>
        <p:txBody>
          <a:bodyPr wrap="square" rtlCol="0">
            <a:spAutoFit/>
          </a:bodyPr>
          <a:lstStyle/>
          <a:p>
            <a:pPr algn="ctr"/>
            <a:r>
              <a:rPr lang="en-US" sz="2400" i="1" dirty="0"/>
              <a:t>Amnicola</a:t>
            </a:r>
          </a:p>
        </p:txBody>
      </p:sp>
      <p:pic>
        <p:nvPicPr>
          <p:cNvPr id="5" name="Picture 4" descr="A picture containing animal, invertebrate, mollusk, sitting&#10;&#10;Description automatically generated">
            <a:extLst>
              <a:ext uri="{FF2B5EF4-FFF2-40B4-BE49-F238E27FC236}">
                <a16:creationId xmlns:a16="http://schemas.microsoft.com/office/drawing/2014/main" id="{8F02E302-3730-4E33-8901-F359A5A00382}"/>
              </a:ext>
            </a:extLst>
          </p:cNvPr>
          <p:cNvPicPr>
            <a:picLocks noChangeAspect="1"/>
          </p:cNvPicPr>
          <p:nvPr/>
        </p:nvPicPr>
        <p:blipFill rotWithShape="1">
          <a:blip r:embed="rId4">
            <a:clrChange>
              <a:clrFrom>
                <a:srgbClr val="010101"/>
              </a:clrFrom>
              <a:clrTo>
                <a:srgbClr val="010101">
                  <a:alpha val="0"/>
                </a:srgbClr>
              </a:clrTo>
            </a:clrChange>
            <a:extLst>
              <a:ext uri="{28A0092B-C50C-407E-A947-70E740481C1C}">
                <a14:useLocalDpi xmlns:a14="http://schemas.microsoft.com/office/drawing/2010/main" val="0"/>
              </a:ext>
            </a:extLst>
          </a:blip>
          <a:srcRect b="6341"/>
          <a:stretch/>
        </p:blipFill>
        <p:spPr>
          <a:xfrm>
            <a:off x="11583068" y="4529113"/>
            <a:ext cx="1212184" cy="1135314"/>
          </a:xfrm>
          <a:prstGeom prst="rect">
            <a:avLst/>
          </a:prstGeom>
        </p:spPr>
      </p:pic>
      <p:sp>
        <p:nvSpPr>
          <p:cNvPr id="6" name="TextBox 5">
            <a:extLst>
              <a:ext uri="{FF2B5EF4-FFF2-40B4-BE49-F238E27FC236}">
                <a16:creationId xmlns:a16="http://schemas.microsoft.com/office/drawing/2014/main" id="{3D7B6C94-E191-49DA-ABC9-CE4A429E82ED}"/>
              </a:ext>
            </a:extLst>
          </p:cNvPr>
          <p:cNvSpPr txBox="1"/>
          <p:nvPr/>
        </p:nvSpPr>
        <p:spPr>
          <a:xfrm>
            <a:off x="11539162" y="5660065"/>
            <a:ext cx="1287779" cy="461665"/>
          </a:xfrm>
          <a:prstGeom prst="rect">
            <a:avLst/>
          </a:prstGeom>
          <a:noFill/>
        </p:spPr>
        <p:txBody>
          <a:bodyPr wrap="square" rtlCol="0">
            <a:spAutoFit/>
          </a:bodyPr>
          <a:lstStyle/>
          <a:p>
            <a:pPr algn="ctr"/>
            <a:r>
              <a:rPr lang="en-US" sz="2400" i="1" dirty="0" err="1"/>
              <a:t>Bythinia</a:t>
            </a:r>
            <a:endParaRPr lang="en-US" sz="2400" i="1" dirty="0"/>
          </a:p>
        </p:txBody>
      </p:sp>
      <p:pic>
        <p:nvPicPr>
          <p:cNvPr id="7" name="Picture 6" descr="A picture containing sky, animal, banana&#10;&#10;Description automatically generated">
            <a:extLst>
              <a:ext uri="{FF2B5EF4-FFF2-40B4-BE49-F238E27FC236}">
                <a16:creationId xmlns:a16="http://schemas.microsoft.com/office/drawing/2014/main" id="{EBF0E03B-9E1D-47FB-99DD-AB3FE9D3DA33}"/>
              </a:ext>
            </a:extLst>
          </p:cNvPr>
          <p:cNvPicPr>
            <a:picLocks noChangeAspect="1"/>
          </p:cNvPicPr>
          <p:nvPr/>
        </p:nvPicPr>
        <p:blipFill rotWithShape="1">
          <a:blip r:embed="rId5">
            <a:clrChange>
              <a:clrFrom>
                <a:srgbClr val="DDDDDD"/>
              </a:clrFrom>
              <a:clrTo>
                <a:srgbClr val="DDDDDD">
                  <a:alpha val="0"/>
                </a:srgbClr>
              </a:clrTo>
            </a:clrChange>
            <a:extLst>
              <a:ext uri="{28A0092B-C50C-407E-A947-70E740481C1C}">
                <a14:useLocalDpi xmlns:a14="http://schemas.microsoft.com/office/drawing/2010/main" val="0"/>
              </a:ext>
            </a:extLst>
          </a:blip>
          <a:srcRect l="14932" r="16756"/>
          <a:stretch/>
        </p:blipFill>
        <p:spPr>
          <a:xfrm rot="16200000" flipH="1">
            <a:off x="12478541" y="7011727"/>
            <a:ext cx="1022941" cy="1497443"/>
          </a:xfrm>
          <a:prstGeom prst="rect">
            <a:avLst/>
          </a:prstGeom>
        </p:spPr>
      </p:pic>
      <p:sp>
        <p:nvSpPr>
          <p:cNvPr id="8" name="TextBox 7">
            <a:extLst>
              <a:ext uri="{FF2B5EF4-FFF2-40B4-BE49-F238E27FC236}">
                <a16:creationId xmlns:a16="http://schemas.microsoft.com/office/drawing/2014/main" id="{10E69AD8-03F5-45C3-99F9-20C5C69E2BF9}"/>
              </a:ext>
            </a:extLst>
          </p:cNvPr>
          <p:cNvSpPr txBox="1"/>
          <p:nvPr/>
        </p:nvSpPr>
        <p:spPr>
          <a:xfrm>
            <a:off x="12162188" y="8250322"/>
            <a:ext cx="1839562" cy="461665"/>
          </a:xfrm>
          <a:prstGeom prst="rect">
            <a:avLst/>
          </a:prstGeom>
          <a:noFill/>
        </p:spPr>
        <p:txBody>
          <a:bodyPr wrap="square" rtlCol="0">
            <a:spAutoFit/>
          </a:bodyPr>
          <a:lstStyle/>
          <a:p>
            <a:pPr algn="ctr"/>
            <a:r>
              <a:rPr lang="en-US" sz="2400" i="1" dirty="0" err="1"/>
              <a:t>Melanoides</a:t>
            </a:r>
            <a:endParaRPr lang="en-US" sz="2400" i="1" dirty="0"/>
          </a:p>
        </p:txBody>
      </p:sp>
      <p:pic>
        <p:nvPicPr>
          <p:cNvPr id="10" name="Picture 9" descr="A picture containing animal&#10;&#10;Description automatically generated">
            <a:extLst>
              <a:ext uri="{FF2B5EF4-FFF2-40B4-BE49-F238E27FC236}">
                <a16:creationId xmlns:a16="http://schemas.microsoft.com/office/drawing/2014/main" id="{F52CBEFE-2D63-451C-AF11-06458FDCBB24}"/>
              </a:ext>
            </a:extLst>
          </p:cNvPr>
          <p:cNvPicPr>
            <a:picLocks noChangeAspect="1"/>
          </p:cNvPicPr>
          <p:nvPr/>
        </p:nvPicPr>
        <p:blipFill rotWithShape="1">
          <a:blip r:embed="rId6">
            <a:extLst>
              <a:ext uri="{28A0092B-C50C-407E-A947-70E740481C1C}">
                <a14:useLocalDpi xmlns:a14="http://schemas.microsoft.com/office/drawing/2010/main" val="0"/>
              </a:ext>
            </a:extLst>
          </a:blip>
          <a:srcRect l="4379" t="45420" r="19973" b="18765"/>
          <a:stretch/>
        </p:blipFill>
        <p:spPr>
          <a:xfrm>
            <a:off x="5196838" y="9779000"/>
            <a:ext cx="1852184" cy="584900"/>
          </a:xfrm>
          <a:prstGeom prst="rect">
            <a:avLst/>
          </a:prstGeom>
        </p:spPr>
      </p:pic>
      <p:sp>
        <p:nvSpPr>
          <p:cNvPr id="11" name="TextBox 10">
            <a:extLst>
              <a:ext uri="{FF2B5EF4-FFF2-40B4-BE49-F238E27FC236}">
                <a16:creationId xmlns:a16="http://schemas.microsoft.com/office/drawing/2014/main" id="{4B709D1F-2F65-4576-B1A4-E12C2F9FDDF3}"/>
              </a:ext>
            </a:extLst>
          </p:cNvPr>
          <p:cNvSpPr txBox="1"/>
          <p:nvPr/>
        </p:nvSpPr>
        <p:spPr>
          <a:xfrm>
            <a:off x="5248431" y="10261335"/>
            <a:ext cx="1613024" cy="461665"/>
          </a:xfrm>
          <a:prstGeom prst="rect">
            <a:avLst/>
          </a:prstGeom>
          <a:noFill/>
        </p:spPr>
        <p:txBody>
          <a:bodyPr wrap="square" rtlCol="0">
            <a:spAutoFit/>
          </a:bodyPr>
          <a:lstStyle/>
          <a:p>
            <a:pPr algn="ctr"/>
            <a:r>
              <a:rPr lang="en-US" sz="2400" i="1" dirty="0" err="1"/>
              <a:t>Orconectes</a:t>
            </a:r>
            <a:endParaRPr lang="en-US" sz="2400" i="1" dirty="0"/>
          </a:p>
        </p:txBody>
      </p:sp>
      <p:sp>
        <p:nvSpPr>
          <p:cNvPr id="13" name="TextBox 12">
            <a:extLst>
              <a:ext uri="{FF2B5EF4-FFF2-40B4-BE49-F238E27FC236}">
                <a16:creationId xmlns:a16="http://schemas.microsoft.com/office/drawing/2014/main" id="{941F2FE1-0569-40A7-B011-E0FE9AA24C8E}"/>
              </a:ext>
            </a:extLst>
          </p:cNvPr>
          <p:cNvSpPr txBox="1"/>
          <p:nvPr/>
        </p:nvSpPr>
        <p:spPr>
          <a:xfrm>
            <a:off x="7096849" y="10409055"/>
            <a:ext cx="1662009" cy="461665"/>
          </a:xfrm>
          <a:prstGeom prst="rect">
            <a:avLst/>
          </a:prstGeom>
          <a:noFill/>
        </p:spPr>
        <p:txBody>
          <a:bodyPr wrap="square" rtlCol="0">
            <a:spAutoFit/>
          </a:bodyPr>
          <a:lstStyle/>
          <a:p>
            <a:pPr algn="ctr"/>
            <a:r>
              <a:rPr lang="en-US" sz="2400" i="1" dirty="0" err="1"/>
              <a:t>Caecidotea</a:t>
            </a:r>
            <a:endParaRPr lang="en-US" sz="2400" i="1" dirty="0"/>
          </a:p>
        </p:txBody>
      </p:sp>
      <p:pic>
        <p:nvPicPr>
          <p:cNvPr id="14" name="Picture 13" descr="A insect on the ground&#10;&#10;Description automatically generated">
            <a:extLst>
              <a:ext uri="{FF2B5EF4-FFF2-40B4-BE49-F238E27FC236}">
                <a16:creationId xmlns:a16="http://schemas.microsoft.com/office/drawing/2014/main" id="{735B539F-C753-4FBD-8CC3-45D85D31A1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012869">
            <a:off x="6735081" y="2922921"/>
            <a:ext cx="2105458" cy="1362355"/>
          </a:xfrm>
          <a:prstGeom prst="ellipse">
            <a:avLst/>
          </a:prstGeom>
          <a:ln>
            <a:noFill/>
          </a:ln>
          <a:effectLst>
            <a:softEdge rad="112500"/>
          </a:effectLst>
        </p:spPr>
      </p:pic>
      <p:sp>
        <p:nvSpPr>
          <p:cNvPr id="15" name="TextBox 14">
            <a:extLst>
              <a:ext uri="{FF2B5EF4-FFF2-40B4-BE49-F238E27FC236}">
                <a16:creationId xmlns:a16="http://schemas.microsoft.com/office/drawing/2014/main" id="{917CE99B-7A97-42D1-B1CF-17ECABAE977D}"/>
              </a:ext>
            </a:extLst>
          </p:cNvPr>
          <p:cNvSpPr txBox="1"/>
          <p:nvPr/>
        </p:nvSpPr>
        <p:spPr>
          <a:xfrm rot="21550351">
            <a:off x="6537491" y="3646160"/>
            <a:ext cx="1580858" cy="474091"/>
          </a:xfrm>
          <a:prstGeom prst="rect">
            <a:avLst/>
          </a:prstGeom>
          <a:noFill/>
        </p:spPr>
        <p:txBody>
          <a:bodyPr wrap="square" rtlCol="0">
            <a:spAutoFit/>
          </a:bodyPr>
          <a:lstStyle/>
          <a:p>
            <a:pPr algn="ctr"/>
            <a:r>
              <a:rPr lang="en-US" sz="2400" i="1" dirty="0" err="1"/>
              <a:t>Fallceon</a:t>
            </a:r>
            <a:endParaRPr lang="en-US" sz="2400" i="1" dirty="0"/>
          </a:p>
        </p:txBody>
      </p:sp>
      <p:pic>
        <p:nvPicPr>
          <p:cNvPr id="16" name="Picture 15" descr="A close up of an animal&#10;&#10;Description automatically generated">
            <a:extLst>
              <a:ext uri="{FF2B5EF4-FFF2-40B4-BE49-F238E27FC236}">
                <a16:creationId xmlns:a16="http://schemas.microsoft.com/office/drawing/2014/main" id="{8ACC5BB6-1EFA-4CD2-AC1A-26AB1D660796}"/>
              </a:ext>
            </a:extLst>
          </p:cNvPr>
          <p:cNvPicPr>
            <a:picLocks noChangeAspect="1"/>
          </p:cNvPicPr>
          <p:nvPr/>
        </p:nvPicPr>
        <p:blipFill>
          <a:blip r:embed="rId8">
            <a:clrChange>
              <a:clrFrom>
                <a:srgbClr val="F3F3F3"/>
              </a:clrFrom>
              <a:clrTo>
                <a:srgbClr val="F3F3F3">
                  <a:alpha val="0"/>
                </a:srgbClr>
              </a:clrTo>
            </a:clrChange>
            <a:extLst>
              <a:ext uri="{28A0092B-C50C-407E-A947-70E740481C1C}">
                <a14:useLocalDpi xmlns:a14="http://schemas.microsoft.com/office/drawing/2010/main" val="0"/>
              </a:ext>
            </a:extLst>
          </a:blip>
          <a:stretch>
            <a:fillRect/>
          </a:stretch>
        </p:blipFill>
        <p:spPr>
          <a:xfrm rot="1650167" flipH="1">
            <a:off x="3506253" y="8842053"/>
            <a:ext cx="1108605" cy="1229859"/>
          </a:xfrm>
          <a:prstGeom prst="rect">
            <a:avLst/>
          </a:prstGeom>
        </p:spPr>
      </p:pic>
      <p:sp>
        <p:nvSpPr>
          <p:cNvPr id="17" name="TextBox 16">
            <a:extLst>
              <a:ext uri="{FF2B5EF4-FFF2-40B4-BE49-F238E27FC236}">
                <a16:creationId xmlns:a16="http://schemas.microsoft.com/office/drawing/2014/main" id="{AE8DE51E-A713-45D9-9614-5223033A2E7D}"/>
              </a:ext>
            </a:extLst>
          </p:cNvPr>
          <p:cNvSpPr txBox="1"/>
          <p:nvPr/>
        </p:nvSpPr>
        <p:spPr>
          <a:xfrm>
            <a:off x="3338192" y="9896250"/>
            <a:ext cx="1439671" cy="461665"/>
          </a:xfrm>
          <a:prstGeom prst="rect">
            <a:avLst/>
          </a:prstGeom>
          <a:noFill/>
        </p:spPr>
        <p:txBody>
          <a:bodyPr wrap="square" rtlCol="0">
            <a:spAutoFit/>
          </a:bodyPr>
          <a:lstStyle/>
          <a:p>
            <a:pPr algn="ctr"/>
            <a:r>
              <a:rPr lang="en-US" sz="2400" i="1" dirty="0" err="1"/>
              <a:t>Smicridea</a:t>
            </a:r>
            <a:endParaRPr lang="en-US" sz="2400" i="1" dirty="0"/>
          </a:p>
        </p:txBody>
      </p:sp>
      <p:pic>
        <p:nvPicPr>
          <p:cNvPr id="18" name="Picture 17">
            <a:extLst>
              <a:ext uri="{FF2B5EF4-FFF2-40B4-BE49-F238E27FC236}">
                <a16:creationId xmlns:a16="http://schemas.microsoft.com/office/drawing/2014/main" id="{29FD8081-9036-44B9-A96C-8DA9DDBA88B7}"/>
              </a:ext>
            </a:extLst>
          </p:cNvPr>
          <p:cNvPicPr>
            <a:picLocks noChangeAspect="1"/>
          </p:cNvPicPr>
          <p:nvPr/>
        </p:nvPicPr>
        <p:blipFill>
          <a:blip r:embed="rId9"/>
          <a:stretch>
            <a:fillRect/>
          </a:stretch>
        </p:blipFill>
        <p:spPr>
          <a:xfrm rot="10011668">
            <a:off x="3304451" y="6537083"/>
            <a:ext cx="2148473" cy="1071715"/>
          </a:xfrm>
          <a:prstGeom prst="rect">
            <a:avLst/>
          </a:prstGeom>
        </p:spPr>
      </p:pic>
      <p:sp>
        <p:nvSpPr>
          <p:cNvPr id="19" name="TextBox 18">
            <a:extLst>
              <a:ext uri="{FF2B5EF4-FFF2-40B4-BE49-F238E27FC236}">
                <a16:creationId xmlns:a16="http://schemas.microsoft.com/office/drawing/2014/main" id="{70420FD8-706E-43C9-856D-F67006A16B50}"/>
              </a:ext>
            </a:extLst>
          </p:cNvPr>
          <p:cNvSpPr txBox="1"/>
          <p:nvPr/>
        </p:nvSpPr>
        <p:spPr>
          <a:xfrm>
            <a:off x="3305085" y="7293515"/>
            <a:ext cx="2144064" cy="461665"/>
          </a:xfrm>
          <a:prstGeom prst="rect">
            <a:avLst/>
          </a:prstGeom>
          <a:noFill/>
        </p:spPr>
        <p:txBody>
          <a:bodyPr wrap="square" rtlCol="0">
            <a:spAutoFit/>
          </a:bodyPr>
          <a:lstStyle/>
          <a:p>
            <a:pPr algn="ctr"/>
            <a:r>
              <a:rPr lang="en-US" sz="2400" i="1" dirty="0" err="1"/>
              <a:t>Pseudocloeon</a:t>
            </a:r>
            <a:endParaRPr lang="en-US" sz="2400" i="1" dirty="0"/>
          </a:p>
        </p:txBody>
      </p:sp>
      <p:sp>
        <p:nvSpPr>
          <p:cNvPr id="20" name="TextBox 19">
            <a:extLst>
              <a:ext uri="{FF2B5EF4-FFF2-40B4-BE49-F238E27FC236}">
                <a16:creationId xmlns:a16="http://schemas.microsoft.com/office/drawing/2014/main" id="{2AB5F0A6-5BE3-455F-B19C-FE6CACAFD9A8}"/>
              </a:ext>
            </a:extLst>
          </p:cNvPr>
          <p:cNvSpPr txBox="1"/>
          <p:nvPr/>
        </p:nvSpPr>
        <p:spPr>
          <a:xfrm>
            <a:off x="3418579" y="5860945"/>
            <a:ext cx="1816660" cy="461665"/>
          </a:xfrm>
          <a:prstGeom prst="rect">
            <a:avLst/>
          </a:prstGeom>
          <a:noFill/>
        </p:spPr>
        <p:txBody>
          <a:bodyPr wrap="square" rtlCol="0">
            <a:spAutoFit/>
          </a:bodyPr>
          <a:lstStyle/>
          <a:p>
            <a:pPr algn="ctr"/>
            <a:r>
              <a:rPr lang="en-US" sz="2400" i="1" dirty="0" err="1"/>
              <a:t>Chromagrion</a:t>
            </a:r>
            <a:endParaRPr lang="en-US" sz="2400" dirty="0"/>
          </a:p>
        </p:txBody>
      </p:sp>
      <p:pic>
        <p:nvPicPr>
          <p:cNvPr id="21" name="Picture 20">
            <a:extLst>
              <a:ext uri="{FF2B5EF4-FFF2-40B4-BE49-F238E27FC236}">
                <a16:creationId xmlns:a16="http://schemas.microsoft.com/office/drawing/2014/main" id="{D8645686-A183-4BB9-A0D8-E69A06C7A081}"/>
              </a:ext>
            </a:extLst>
          </p:cNvPr>
          <p:cNvPicPr>
            <a:picLocks noChangeAspect="1"/>
          </p:cNvPicPr>
          <p:nvPr/>
        </p:nvPicPr>
        <p:blipFill>
          <a:blip r:embed="rId10"/>
          <a:stretch>
            <a:fillRect/>
          </a:stretch>
        </p:blipFill>
        <p:spPr>
          <a:xfrm flipH="1">
            <a:off x="3657599" y="5020230"/>
            <a:ext cx="1470037" cy="906005"/>
          </a:xfrm>
          <a:prstGeom prst="rect">
            <a:avLst/>
          </a:prstGeom>
        </p:spPr>
      </p:pic>
      <p:pic>
        <p:nvPicPr>
          <p:cNvPr id="22" name="Picture 21" descr="A insect on the ground&#10;&#10;Description automatically generated">
            <a:extLst>
              <a:ext uri="{FF2B5EF4-FFF2-40B4-BE49-F238E27FC236}">
                <a16:creationId xmlns:a16="http://schemas.microsoft.com/office/drawing/2014/main" id="{DD6AC7A7-1BF3-4315-9539-EA80EAA65AA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4629150" y="3349030"/>
            <a:ext cx="1603588" cy="1199559"/>
          </a:xfrm>
          <a:prstGeom prst="rect">
            <a:avLst/>
          </a:prstGeom>
        </p:spPr>
      </p:pic>
      <p:sp>
        <p:nvSpPr>
          <p:cNvPr id="23" name="TextBox 22">
            <a:extLst>
              <a:ext uri="{FF2B5EF4-FFF2-40B4-BE49-F238E27FC236}">
                <a16:creationId xmlns:a16="http://schemas.microsoft.com/office/drawing/2014/main" id="{3BC527E5-8BA8-49D0-BE39-CD1D05E43EBB}"/>
              </a:ext>
            </a:extLst>
          </p:cNvPr>
          <p:cNvSpPr txBox="1"/>
          <p:nvPr/>
        </p:nvSpPr>
        <p:spPr>
          <a:xfrm>
            <a:off x="4520341" y="4471237"/>
            <a:ext cx="1495977" cy="461665"/>
          </a:xfrm>
          <a:prstGeom prst="rect">
            <a:avLst/>
          </a:prstGeom>
          <a:noFill/>
        </p:spPr>
        <p:txBody>
          <a:bodyPr wrap="square" rtlCol="0">
            <a:spAutoFit/>
          </a:bodyPr>
          <a:lstStyle/>
          <a:p>
            <a:pPr algn="ctr"/>
            <a:r>
              <a:rPr lang="en-US" sz="2400" i="1" dirty="0" err="1"/>
              <a:t>Hydraena</a:t>
            </a:r>
            <a:endParaRPr lang="en-US" sz="2400" i="1" dirty="0"/>
          </a:p>
        </p:txBody>
      </p:sp>
      <p:sp>
        <p:nvSpPr>
          <p:cNvPr id="24" name="TextBox 23">
            <a:extLst>
              <a:ext uri="{FF2B5EF4-FFF2-40B4-BE49-F238E27FC236}">
                <a16:creationId xmlns:a16="http://schemas.microsoft.com/office/drawing/2014/main" id="{103D2173-36E2-4B0A-9C97-3CE998DCA152}"/>
              </a:ext>
            </a:extLst>
          </p:cNvPr>
          <p:cNvSpPr txBox="1"/>
          <p:nvPr/>
        </p:nvSpPr>
        <p:spPr>
          <a:xfrm>
            <a:off x="8546854" y="4688471"/>
            <a:ext cx="1477712" cy="461665"/>
          </a:xfrm>
          <a:prstGeom prst="rect">
            <a:avLst/>
          </a:prstGeom>
          <a:noFill/>
        </p:spPr>
        <p:txBody>
          <a:bodyPr wrap="none" rtlCol="0">
            <a:spAutoFit/>
          </a:bodyPr>
          <a:lstStyle/>
          <a:p>
            <a:r>
              <a:rPr lang="en-US" sz="2400" i="1" dirty="0" err="1"/>
              <a:t>Peltodytes</a:t>
            </a:r>
            <a:endParaRPr lang="en-US" sz="2400" i="1" dirty="0"/>
          </a:p>
        </p:txBody>
      </p:sp>
      <p:pic>
        <p:nvPicPr>
          <p:cNvPr id="25" name="Picture 24">
            <a:extLst>
              <a:ext uri="{FF2B5EF4-FFF2-40B4-BE49-F238E27FC236}">
                <a16:creationId xmlns:a16="http://schemas.microsoft.com/office/drawing/2014/main" id="{3D4E7ED8-0E7A-49E3-B712-B4043B053990}"/>
              </a:ext>
            </a:extLst>
          </p:cNvPr>
          <p:cNvPicPr>
            <a:picLocks noChangeAspect="1"/>
          </p:cNvPicPr>
          <p:nvPr/>
        </p:nvPicPr>
        <p:blipFill>
          <a:blip r:embed="rId12"/>
          <a:stretch>
            <a:fillRect/>
          </a:stretch>
        </p:blipFill>
        <p:spPr>
          <a:xfrm>
            <a:off x="8762283" y="3656308"/>
            <a:ext cx="1334217" cy="1177116"/>
          </a:xfrm>
          <a:prstGeom prst="rect">
            <a:avLst/>
          </a:prstGeom>
        </p:spPr>
      </p:pic>
      <p:sp>
        <p:nvSpPr>
          <p:cNvPr id="27" name="TextBox 26">
            <a:extLst>
              <a:ext uri="{FF2B5EF4-FFF2-40B4-BE49-F238E27FC236}">
                <a16:creationId xmlns:a16="http://schemas.microsoft.com/office/drawing/2014/main" id="{6B99D274-2608-4D58-924A-22FE2C73ACCB}"/>
              </a:ext>
            </a:extLst>
          </p:cNvPr>
          <p:cNvSpPr txBox="1"/>
          <p:nvPr/>
        </p:nvSpPr>
        <p:spPr>
          <a:xfrm>
            <a:off x="8647249" y="10051840"/>
            <a:ext cx="2007086" cy="461665"/>
          </a:xfrm>
          <a:prstGeom prst="rect">
            <a:avLst/>
          </a:prstGeom>
          <a:noFill/>
        </p:spPr>
        <p:txBody>
          <a:bodyPr wrap="square" rtlCol="0">
            <a:spAutoFit/>
          </a:bodyPr>
          <a:lstStyle/>
          <a:p>
            <a:pPr algn="ctr"/>
            <a:r>
              <a:rPr lang="en-US" sz="2400" i="1" dirty="0" err="1"/>
              <a:t>Palaemonetes</a:t>
            </a:r>
            <a:endParaRPr lang="en-US" sz="2400" dirty="0"/>
          </a:p>
        </p:txBody>
      </p:sp>
      <p:cxnSp>
        <p:nvCxnSpPr>
          <p:cNvPr id="28" name="Straight Arrow Connector 27">
            <a:extLst>
              <a:ext uri="{FF2B5EF4-FFF2-40B4-BE49-F238E27FC236}">
                <a16:creationId xmlns:a16="http://schemas.microsoft.com/office/drawing/2014/main" id="{08D605EA-3812-4E0D-96F6-E5A46C73FA7F}"/>
              </a:ext>
            </a:extLst>
          </p:cNvPr>
          <p:cNvCxnSpPr>
            <a:cxnSpLocks/>
          </p:cNvCxnSpPr>
          <p:nvPr/>
        </p:nvCxnSpPr>
        <p:spPr>
          <a:xfrm flipV="1">
            <a:off x="8237343" y="3570514"/>
            <a:ext cx="4404600" cy="3724776"/>
          </a:xfrm>
          <a:prstGeom prst="straightConnector1">
            <a:avLst/>
          </a:prstGeom>
          <a:ln w="38100">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845953A2-093D-4C36-AFD0-6FA7A3EE3E9C}"/>
              </a:ext>
            </a:extLst>
          </p:cNvPr>
          <p:cNvCxnSpPr>
            <a:cxnSpLocks/>
          </p:cNvCxnSpPr>
          <p:nvPr/>
        </p:nvCxnSpPr>
        <p:spPr>
          <a:xfrm flipH="1" flipV="1">
            <a:off x="7719060" y="5280660"/>
            <a:ext cx="518287" cy="2022251"/>
          </a:xfrm>
          <a:prstGeom prst="straightConnector1">
            <a:avLst/>
          </a:prstGeom>
          <a:ln w="38100">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7CE67B5F-E8AB-4AC3-985A-86384C1B853B}"/>
              </a:ext>
            </a:extLst>
          </p:cNvPr>
          <p:cNvCxnSpPr>
            <a:cxnSpLocks/>
          </p:cNvCxnSpPr>
          <p:nvPr/>
        </p:nvCxnSpPr>
        <p:spPr>
          <a:xfrm flipH="1">
            <a:off x="3054350" y="7295289"/>
            <a:ext cx="5175374" cy="1512161"/>
          </a:xfrm>
          <a:prstGeom prst="straightConnector1">
            <a:avLst/>
          </a:prstGeom>
          <a:ln w="38100">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2B503AE4-548F-4C1B-8449-AE6F475BA2FE}"/>
              </a:ext>
            </a:extLst>
          </p:cNvPr>
          <p:cNvSpPr txBox="1"/>
          <p:nvPr/>
        </p:nvSpPr>
        <p:spPr>
          <a:xfrm>
            <a:off x="12579971" y="3904977"/>
            <a:ext cx="2038351" cy="523220"/>
          </a:xfrm>
          <a:prstGeom prst="rect">
            <a:avLst/>
          </a:prstGeom>
          <a:noFill/>
          <a:ln>
            <a:solidFill>
              <a:schemeClr val="accent6">
                <a:lumMod val="50000"/>
              </a:schemeClr>
            </a:solidFill>
          </a:ln>
        </p:spPr>
        <p:txBody>
          <a:bodyPr wrap="square" rtlCol="0">
            <a:spAutoFit/>
          </a:bodyPr>
          <a:lstStyle/>
          <a:p>
            <a:pPr algn="ctr"/>
            <a:r>
              <a:rPr lang="en-US" sz="2800" dirty="0">
                <a:solidFill>
                  <a:schemeClr val="accent6">
                    <a:lumMod val="50000"/>
                  </a:schemeClr>
                </a:solidFill>
              </a:rPr>
              <a:t>Conductivity</a:t>
            </a:r>
          </a:p>
        </p:txBody>
      </p:sp>
      <p:sp>
        <p:nvSpPr>
          <p:cNvPr id="48" name="TextBox 47">
            <a:extLst>
              <a:ext uri="{FF2B5EF4-FFF2-40B4-BE49-F238E27FC236}">
                <a16:creationId xmlns:a16="http://schemas.microsoft.com/office/drawing/2014/main" id="{1F2CE6AB-BCA0-4B3A-8715-21A0D9116EAD}"/>
              </a:ext>
            </a:extLst>
          </p:cNvPr>
          <p:cNvSpPr txBox="1"/>
          <p:nvPr/>
        </p:nvSpPr>
        <p:spPr>
          <a:xfrm>
            <a:off x="6873362" y="4243478"/>
            <a:ext cx="1394337" cy="954107"/>
          </a:xfrm>
          <a:prstGeom prst="rect">
            <a:avLst/>
          </a:prstGeom>
          <a:solidFill>
            <a:schemeClr val="bg1"/>
          </a:solidFill>
          <a:ln>
            <a:solidFill>
              <a:schemeClr val="accent6">
                <a:lumMod val="50000"/>
              </a:schemeClr>
            </a:solidFill>
          </a:ln>
        </p:spPr>
        <p:txBody>
          <a:bodyPr wrap="square" rtlCol="0">
            <a:spAutoFit/>
          </a:bodyPr>
          <a:lstStyle/>
          <a:p>
            <a:pPr algn="ctr"/>
            <a:r>
              <a:rPr lang="en-US" sz="2800" dirty="0" err="1">
                <a:solidFill>
                  <a:schemeClr val="accent6">
                    <a:lumMod val="50000"/>
                  </a:schemeClr>
                </a:solidFill>
              </a:rPr>
              <a:t>RiparianFarm</a:t>
            </a:r>
            <a:endParaRPr lang="en-US" sz="2800" dirty="0">
              <a:solidFill>
                <a:schemeClr val="accent6">
                  <a:lumMod val="50000"/>
                </a:schemeClr>
              </a:solidFill>
            </a:endParaRPr>
          </a:p>
        </p:txBody>
      </p:sp>
      <p:sp>
        <p:nvSpPr>
          <p:cNvPr id="49" name="TextBox 48">
            <a:extLst>
              <a:ext uri="{FF2B5EF4-FFF2-40B4-BE49-F238E27FC236}">
                <a16:creationId xmlns:a16="http://schemas.microsoft.com/office/drawing/2014/main" id="{7BF55400-DB45-4C99-BEBA-148307B7B0E3}"/>
              </a:ext>
            </a:extLst>
          </p:cNvPr>
          <p:cNvSpPr txBox="1"/>
          <p:nvPr/>
        </p:nvSpPr>
        <p:spPr>
          <a:xfrm>
            <a:off x="2537220" y="7844246"/>
            <a:ext cx="1749030" cy="523220"/>
          </a:xfrm>
          <a:prstGeom prst="rect">
            <a:avLst/>
          </a:prstGeom>
          <a:noFill/>
          <a:ln>
            <a:solidFill>
              <a:schemeClr val="accent6">
                <a:lumMod val="50000"/>
              </a:schemeClr>
            </a:solidFill>
          </a:ln>
        </p:spPr>
        <p:txBody>
          <a:bodyPr wrap="square" rtlCol="0">
            <a:spAutoFit/>
          </a:bodyPr>
          <a:lstStyle/>
          <a:p>
            <a:pPr algn="ctr"/>
            <a:r>
              <a:rPr lang="en-US" sz="2800" dirty="0">
                <a:solidFill>
                  <a:schemeClr val="accent6">
                    <a:lumMod val="50000"/>
                  </a:schemeClr>
                </a:solidFill>
              </a:rPr>
              <a:t>Phosphate</a:t>
            </a:r>
          </a:p>
        </p:txBody>
      </p:sp>
      <p:sp>
        <p:nvSpPr>
          <p:cNvPr id="51" name="TextBox 50">
            <a:extLst>
              <a:ext uri="{FF2B5EF4-FFF2-40B4-BE49-F238E27FC236}">
                <a16:creationId xmlns:a16="http://schemas.microsoft.com/office/drawing/2014/main" id="{681A857D-DB26-4793-A659-F16AE2FB419A}"/>
              </a:ext>
            </a:extLst>
          </p:cNvPr>
          <p:cNvSpPr txBox="1"/>
          <p:nvPr/>
        </p:nvSpPr>
        <p:spPr>
          <a:xfrm>
            <a:off x="5483619" y="9121049"/>
            <a:ext cx="2105025" cy="523220"/>
          </a:xfrm>
          <a:prstGeom prst="rect">
            <a:avLst/>
          </a:prstGeom>
          <a:solidFill>
            <a:schemeClr val="bg1"/>
          </a:solidFill>
          <a:ln>
            <a:solidFill>
              <a:schemeClr val="accent6">
                <a:lumMod val="50000"/>
              </a:schemeClr>
            </a:solidFill>
          </a:ln>
        </p:spPr>
        <p:txBody>
          <a:bodyPr wrap="square" rtlCol="0">
            <a:spAutoFit/>
          </a:bodyPr>
          <a:lstStyle/>
          <a:p>
            <a:pPr algn="ctr"/>
            <a:r>
              <a:rPr lang="en-US" sz="2800" dirty="0">
                <a:solidFill>
                  <a:schemeClr val="accent6">
                    <a:lumMod val="50000"/>
                  </a:schemeClr>
                </a:solidFill>
              </a:rPr>
              <a:t>Precipitation</a:t>
            </a:r>
          </a:p>
        </p:txBody>
      </p:sp>
      <p:sp>
        <p:nvSpPr>
          <p:cNvPr id="52" name="TextBox 51">
            <a:extLst>
              <a:ext uri="{FF2B5EF4-FFF2-40B4-BE49-F238E27FC236}">
                <a16:creationId xmlns:a16="http://schemas.microsoft.com/office/drawing/2014/main" id="{AD8601FD-D874-4BB5-B01B-5A95F2BEE6E9}"/>
              </a:ext>
            </a:extLst>
          </p:cNvPr>
          <p:cNvSpPr txBox="1"/>
          <p:nvPr/>
        </p:nvSpPr>
        <p:spPr>
          <a:xfrm>
            <a:off x="8377406" y="7313795"/>
            <a:ext cx="1604927" cy="461665"/>
          </a:xfrm>
          <a:prstGeom prst="rect">
            <a:avLst/>
          </a:prstGeom>
          <a:solidFill>
            <a:schemeClr val="bg1"/>
          </a:solidFill>
          <a:ln w="38100">
            <a:solidFill>
              <a:srgbClr val="DEC4C5"/>
            </a:solidFill>
          </a:ln>
        </p:spPr>
        <p:txBody>
          <a:bodyPr wrap="none" rtlCol="0">
            <a:spAutoFit/>
          </a:bodyPr>
          <a:lstStyle/>
          <a:p>
            <a:r>
              <a:rPr lang="en-US" sz="2400" b="1" dirty="0"/>
              <a:t>Sub-Humid</a:t>
            </a:r>
          </a:p>
        </p:txBody>
      </p:sp>
      <p:sp>
        <p:nvSpPr>
          <p:cNvPr id="53" name="TextBox 52">
            <a:extLst>
              <a:ext uri="{FF2B5EF4-FFF2-40B4-BE49-F238E27FC236}">
                <a16:creationId xmlns:a16="http://schemas.microsoft.com/office/drawing/2014/main" id="{C05E300A-6ACE-4A7F-8B4D-5B643ADC8BF1}"/>
              </a:ext>
            </a:extLst>
          </p:cNvPr>
          <p:cNvSpPr txBox="1"/>
          <p:nvPr/>
        </p:nvSpPr>
        <p:spPr>
          <a:xfrm>
            <a:off x="9845164" y="6537280"/>
            <a:ext cx="1441420" cy="461665"/>
          </a:xfrm>
          <a:prstGeom prst="rect">
            <a:avLst/>
          </a:prstGeom>
          <a:solidFill>
            <a:schemeClr val="bg1"/>
          </a:solidFill>
          <a:ln w="57150">
            <a:solidFill>
              <a:srgbClr val="F3F5F4"/>
            </a:solidFill>
          </a:ln>
        </p:spPr>
        <p:txBody>
          <a:bodyPr wrap="none" rtlCol="0">
            <a:spAutoFit/>
          </a:bodyPr>
          <a:lstStyle/>
          <a:p>
            <a:r>
              <a:rPr lang="en-US" sz="2400" b="1" dirty="0"/>
              <a:t>Semi-Arid</a:t>
            </a:r>
          </a:p>
        </p:txBody>
      </p:sp>
      <p:sp>
        <p:nvSpPr>
          <p:cNvPr id="54" name="TextBox 53">
            <a:extLst>
              <a:ext uri="{FF2B5EF4-FFF2-40B4-BE49-F238E27FC236}">
                <a16:creationId xmlns:a16="http://schemas.microsoft.com/office/drawing/2014/main" id="{C9F4A999-6F55-4A6D-8115-8B7CD66332D1}"/>
              </a:ext>
            </a:extLst>
          </p:cNvPr>
          <p:cNvSpPr txBox="1"/>
          <p:nvPr/>
        </p:nvSpPr>
        <p:spPr>
          <a:xfrm>
            <a:off x="5855550" y="6520951"/>
            <a:ext cx="936475" cy="461665"/>
          </a:xfrm>
          <a:prstGeom prst="rect">
            <a:avLst/>
          </a:prstGeom>
          <a:solidFill>
            <a:schemeClr val="bg1"/>
          </a:solidFill>
          <a:ln w="38100">
            <a:solidFill>
              <a:srgbClr val="F2D8FF"/>
            </a:solidFill>
          </a:ln>
        </p:spPr>
        <p:txBody>
          <a:bodyPr wrap="none" rtlCol="0">
            <a:spAutoFit/>
          </a:bodyPr>
          <a:lstStyle/>
          <a:p>
            <a:r>
              <a:rPr lang="en-US" sz="2400" b="1" dirty="0"/>
              <a:t>Mesic</a:t>
            </a:r>
          </a:p>
        </p:txBody>
      </p:sp>
      <p:sp>
        <p:nvSpPr>
          <p:cNvPr id="55" name="Rectangle 54">
            <a:extLst>
              <a:ext uri="{FF2B5EF4-FFF2-40B4-BE49-F238E27FC236}">
                <a16:creationId xmlns:a16="http://schemas.microsoft.com/office/drawing/2014/main" id="{9087856A-3A0E-4EB0-B5EA-5238480D03E2}"/>
              </a:ext>
            </a:extLst>
          </p:cNvPr>
          <p:cNvSpPr/>
          <p:nvPr/>
        </p:nvSpPr>
        <p:spPr>
          <a:xfrm>
            <a:off x="2457449" y="3067050"/>
            <a:ext cx="12340713" cy="81153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25D82269-F106-404D-A995-F953B225994C}"/>
              </a:ext>
            </a:extLst>
          </p:cNvPr>
          <p:cNvCxnSpPr>
            <a:cxnSpLocks/>
          </p:cNvCxnSpPr>
          <p:nvPr/>
        </p:nvCxnSpPr>
        <p:spPr>
          <a:xfrm>
            <a:off x="5149973" y="11175139"/>
            <a:ext cx="0" cy="139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9B68899-44BB-4E18-9829-CBC03961A856}"/>
              </a:ext>
            </a:extLst>
          </p:cNvPr>
          <p:cNvCxnSpPr>
            <a:cxnSpLocks/>
          </p:cNvCxnSpPr>
          <p:nvPr/>
        </p:nvCxnSpPr>
        <p:spPr>
          <a:xfrm>
            <a:off x="8265283" y="11187839"/>
            <a:ext cx="0" cy="139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82888B2-FD5A-4F27-9819-AE620D9C3660}"/>
              </a:ext>
            </a:extLst>
          </p:cNvPr>
          <p:cNvCxnSpPr>
            <a:cxnSpLocks/>
          </p:cNvCxnSpPr>
          <p:nvPr/>
        </p:nvCxnSpPr>
        <p:spPr>
          <a:xfrm>
            <a:off x="11271373" y="11196729"/>
            <a:ext cx="0" cy="139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FA90BBE-9AC6-4B90-994D-D7FE42F3C964}"/>
              </a:ext>
            </a:extLst>
          </p:cNvPr>
          <p:cNvCxnSpPr>
            <a:cxnSpLocks/>
          </p:cNvCxnSpPr>
          <p:nvPr/>
        </p:nvCxnSpPr>
        <p:spPr>
          <a:xfrm>
            <a:off x="14299053" y="11181489"/>
            <a:ext cx="0" cy="139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6B84227-6C2D-4B5C-862F-66FFF6A0650A}"/>
              </a:ext>
            </a:extLst>
          </p:cNvPr>
          <p:cNvCxnSpPr>
            <a:cxnSpLocks/>
          </p:cNvCxnSpPr>
          <p:nvPr/>
        </p:nvCxnSpPr>
        <p:spPr>
          <a:xfrm flipH="1">
            <a:off x="2312670" y="10362656"/>
            <a:ext cx="15792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101D0B4-D596-4870-86B6-DED47ED7E097}"/>
              </a:ext>
            </a:extLst>
          </p:cNvPr>
          <p:cNvCxnSpPr>
            <a:cxnSpLocks/>
          </p:cNvCxnSpPr>
          <p:nvPr/>
        </p:nvCxnSpPr>
        <p:spPr>
          <a:xfrm flipH="1">
            <a:off x="2320290" y="7312751"/>
            <a:ext cx="15125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152EA7C-6729-4D0B-947A-0CF68109C184}"/>
              </a:ext>
            </a:extLst>
          </p:cNvPr>
          <p:cNvCxnSpPr>
            <a:cxnSpLocks/>
          </p:cNvCxnSpPr>
          <p:nvPr/>
        </p:nvCxnSpPr>
        <p:spPr>
          <a:xfrm flipH="1">
            <a:off x="2345177" y="4268561"/>
            <a:ext cx="930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BA4D92C3-C40C-4327-B92F-065D344A616D}"/>
              </a:ext>
            </a:extLst>
          </p:cNvPr>
          <p:cNvSpPr txBox="1"/>
          <p:nvPr/>
        </p:nvSpPr>
        <p:spPr>
          <a:xfrm rot="16200000">
            <a:off x="1960195" y="4073300"/>
            <a:ext cx="314510" cy="400110"/>
          </a:xfrm>
          <a:prstGeom prst="rect">
            <a:avLst/>
          </a:prstGeom>
          <a:solidFill>
            <a:schemeClr val="bg1"/>
          </a:solidFill>
        </p:spPr>
        <p:txBody>
          <a:bodyPr wrap="none" rtlCol="0">
            <a:spAutoFit/>
          </a:bodyPr>
          <a:lstStyle/>
          <a:p>
            <a:r>
              <a:rPr lang="en-US" sz="2000" dirty="0"/>
              <a:t>1</a:t>
            </a:r>
          </a:p>
        </p:txBody>
      </p:sp>
      <p:sp>
        <p:nvSpPr>
          <p:cNvPr id="81" name="TextBox 80">
            <a:extLst>
              <a:ext uri="{FF2B5EF4-FFF2-40B4-BE49-F238E27FC236}">
                <a16:creationId xmlns:a16="http://schemas.microsoft.com/office/drawing/2014/main" id="{D6CF0C53-2AAC-4F00-A10E-35F66F587A7B}"/>
              </a:ext>
            </a:extLst>
          </p:cNvPr>
          <p:cNvSpPr txBox="1"/>
          <p:nvPr/>
        </p:nvSpPr>
        <p:spPr>
          <a:xfrm rot="16200000">
            <a:off x="1960195" y="7098439"/>
            <a:ext cx="314510" cy="400110"/>
          </a:xfrm>
          <a:prstGeom prst="rect">
            <a:avLst/>
          </a:prstGeom>
          <a:solidFill>
            <a:schemeClr val="bg1"/>
          </a:solidFill>
        </p:spPr>
        <p:txBody>
          <a:bodyPr wrap="none" rtlCol="0">
            <a:spAutoFit/>
          </a:bodyPr>
          <a:lstStyle/>
          <a:p>
            <a:r>
              <a:rPr lang="en-US" sz="2000" dirty="0"/>
              <a:t>0</a:t>
            </a:r>
          </a:p>
        </p:txBody>
      </p:sp>
      <p:sp>
        <p:nvSpPr>
          <p:cNvPr id="83" name="TextBox 82">
            <a:extLst>
              <a:ext uri="{FF2B5EF4-FFF2-40B4-BE49-F238E27FC236}">
                <a16:creationId xmlns:a16="http://schemas.microsoft.com/office/drawing/2014/main" id="{8812DF85-3C21-4F76-B460-1780E99CB285}"/>
              </a:ext>
            </a:extLst>
          </p:cNvPr>
          <p:cNvSpPr txBox="1"/>
          <p:nvPr/>
        </p:nvSpPr>
        <p:spPr>
          <a:xfrm rot="16200000">
            <a:off x="1867581" y="10189621"/>
            <a:ext cx="393056" cy="400110"/>
          </a:xfrm>
          <a:prstGeom prst="rect">
            <a:avLst/>
          </a:prstGeom>
          <a:solidFill>
            <a:schemeClr val="bg1"/>
          </a:solidFill>
        </p:spPr>
        <p:txBody>
          <a:bodyPr wrap="none" rtlCol="0">
            <a:spAutoFit/>
          </a:bodyPr>
          <a:lstStyle/>
          <a:p>
            <a:r>
              <a:rPr lang="en-US" sz="2000" dirty="0"/>
              <a:t>-1</a:t>
            </a:r>
          </a:p>
        </p:txBody>
      </p:sp>
      <p:sp>
        <p:nvSpPr>
          <p:cNvPr id="84" name="TextBox 83">
            <a:extLst>
              <a:ext uri="{FF2B5EF4-FFF2-40B4-BE49-F238E27FC236}">
                <a16:creationId xmlns:a16="http://schemas.microsoft.com/office/drawing/2014/main" id="{7D735C00-5C8D-4F32-9069-92704E76BE6D}"/>
              </a:ext>
            </a:extLst>
          </p:cNvPr>
          <p:cNvSpPr txBox="1"/>
          <p:nvPr/>
        </p:nvSpPr>
        <p:spPr>
          <a:xfrm>
            <a:off x="4818599" y="11411361"/>
            <a:ext cx="587020" cy="400110"/>
          </a:xfrm>
          <a:prstGeom prst="rect">
            <a:avLst/>
          </a:prstGeom>
          <a:solidFill>
            <a:schemeClr val="bg1"/>
          </a:solidFill>
        </p:spPr>
        <p:txBody>
          <a:bodyPr wrap="none" rtlCol="0">
            <a:spAutoFit/>
          </a:bodyPr>
          <a:lstStyle/>
          <a:p>
            <a:r>
              <a:rPr lang="en-US" sz="2000" dirty="0"/>
              <a:t>-1.0</a:t>
            </a:r>
          </a:p>
        </p:txBody>
      </p:sp>
      <p:sp>
        <p:nvSpPr>
          <p:cNvPr id="87" name="TextBox 86">
            <a:extLst>
              <a:ext uri="{FF2B5EF4-FFF2-40B4-BE49-F238E27FC236}">
                <a16:creationId xmlns:a16="http://schemas.microsoft.com/office/drawing/2014/main" id="{AF75D803-FF5A-4B67-92C1-8972354EB26E}"/>
              </a:ext>
            </a:extLst>
          </p:cNvPr>
          <p:cNvSpPr txBox="1"/>
          <p:nvPr/>
        </p:nvSpPr>
        <p:spPr>
          <a:xfrm>
            <a:off x="8111613" y="11358020"/>
            <a:ext cx="314510" cy="400110"/>
          </a:xfrm>
          <a:prstGeom prst="rect">
            <a:avLst/>
          </a:prstGeom>
          <a:solidFill>
            <a:schemeClr val="bg1"/>
          </a:solidFill>
        </p:spPr>
        <p:txBody>
          <a:bodyPr wrap="none" rtlCol="0">
            <a:spAutoFit/>
          </a:bodyPr>
          <a:lstStyle/>
          <a:p>
            <a:r>
              <a:rPr lang="en-US" sz="2000" dirty="0"/>
              <a:t>0</a:t>
            </a:r>
          </a:p>
        </p:txBody>
      </p:sp>
      <p:sp>
        <p:nvSpPr>
          <p:cNvPr id="89" name="TextBox 88">
            <a:extLst>
              <a:ext uri="{FF2B5EF4-FFF2-40B4-BE49-F238E27FC236}">
                <a16:creationId xmlns:a16="http://schemas.microsoft.com/office/drawing/2014/main" id="{74E97DFD-CF52-4FEC-97D4-F3E3D9073F7E}"/>
              </a:ext>
            </a:extLst>
          </p:cNvPr>
          <p:cNvSpPr txBox="1"/>
          <p:nvPr/>
        </p:nvSpPr>
        <p:spPr>
          <a:xfrm>
            <a:off x="11111449" y="11366911"/>
            <a:ext cx="314510" cy="400110"/>
          </a:xfrm>
          <a:prstGeom prst="rect">
            <a:avLst/>
          </a:prstGeom>
          <a:solidFill>
            <a:schemeClr val="bg1"/>
          </a:solidFill>
        </p:spPr>
        <p:txBody>
          <a:bodyPr wrap="none" rtlCol="0">
            <a:spAutoFit/>
          </a:bodyPr>
          <a:lstStyle/>
          <a:p>
            <a:r>
              <a:rPr lang="en-US" sz="2000" dirty="0"/>
              <a:t>1</a:t>
            </a:r>
          </a:p>
        </p:txBody>
      </p:sp>
      <p:sp>
        <p:nvSpPr>
          <p:cNvPr id="92" name="TextBox 91">
            <a:extLst>
              <a:ext uri="{FF2B5EF4-FFF2-40B4-BE49-F238E27FC236}">
                <a16:creationId xmlns:a16="http://schemas.microsoft.com/office/drawing/2014/main" id="{EF8273B8-058C-407B-9944-D3C1F2CF8FF1}"/>
              </a:ext>
            </a:extLst>
          </p:cNvPr>
          <p:cNvSpPr txBox="1"/>
          <p:nvPr/>
        </p:nvSpPr>
        <p:spPr>
          <a:xfrm>
            <a:off x="7792939" y="11760611"/>
            <a:ext cx="990977" cy="400110"/>
          </a:xfrm>
          <a:prstGeom prst="rect">
            <a:avLst/>
          </a:prstGeom>
          <a:solidFill>
            <a:schemeClr val="bg1"/>
          </a:solidFill>
        </p:spPr>
        <p:txBody>
          <a:bodyPr wrap="none" rtlCol="0">
            <a:spAutoFit/>
          </a:bodyPr>
          <a:lstStyle/>
          <a:p>
            <a:r>
              <a:rPr lang="en-US" sz="2000" b="1" dirty="0"/>
              <a:t>NMDS1</a:t>
            </a:r>
          </a:p>
        </p:txBody>
      </p:sp>
      <p:sp>
        <p:nvSpPr>
          <p:cNvPr id="93" name="TextBox 92">
            <a:extLst>
              <a:ext uri="{FF2B5EF4-FFF2-40B4-BE49-F238E27FC236}">
                <a16:creationId xmlns:a16="http://schemas.microsoft.com/office/drawing/2014/main" id="{D8B38F5E-59DB-4B4E-8CE2-374292FCA56B}"/>
              </a:ext>
            </a:extLst>
          </p:cNvPr>
          <p:cNvSpPr txBox="1"/>
          <p:nvPr/>
        </p:nvSpPr>
        <p:spPr>
          <a:xfrm rot="16200000">
            <a:off x="1246091" y="7112411"/>
            <a:ext cx="990977" cy="400110"/>
          </a:xfrm>
          <a:prstGeom prst="rect">
            <a:avLst/>
          </a:prstGeom>
          <a:solidFill>
            <a:schemeClr val="bg1"/>
          </a:solidFill>
        </p:spPr>
        <p:txBody>
          <a:bodyPr wrap="none" rtlCol="0">
            <a:spAutoFit/>
          </a:bodyPr>
          <a:lstStyle/>
          <a:p>
            <a:r>
              <a:rPr lang="en-US" sz="2000" b="1" dirty="0"/>
              <a:t>NMDS2</a:t>
            </a:r>
          </a:p>
        </p:txBody>
      </p:sp>
      <p:sp>
        <p:nvSpPr>
          <p:cNvPr id="96" name="Rectangle 95">
            <a:extLst>
              <a:ext uri="{FF2B5EF4-FFF2-40B4-BE49-F238E27FC236}">
                <a16:creationId xmlns:a16="http://schemas.microsoft.com/office/drawing/2014/main" id="{688A8AA2-D3F8-4726-A3DC-82EC1B922B6C}"/>
              </a:ext>
            </a:extLst>
          </p:cNvPr>
          <p:cNvSpPr/>
          <p:nvPr/>
        </p:nvSpPr>
        <p:spPr>
          <a:xfrm>
            <a:off x="16687923" y="12088269"/>
            <a:ext cx="548640" cy="1851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F9A71EE3-C775-4F0D-A4B4-55B7361E96A1}"/>
              </a:ext>
            </a:extLst>
          </p:cNvPr>
          <p:cNvSpPr txBox="1"/>
          <p:nvPr/>
        </p:nvSpPr>
        <p:spPr>
          <a:xfrm>
            <a:off x="350520" y="13765590"/>
            <a:ext cx="17419320" cy="4524315"/>
          </a:xfrm>
          <a:prstGeom prst="rect">
            <a:avLst/>
          </a:prstGeom>
          <a:noFill/>
        </p:spPr>
        <p:txBody>
          <a:bodyPr wrap="square" rtlCol="0">
            <a:spAutoFit/>
          </a:bodyPr>
          <a:lstStyle/>
          <a:p>
            <a:r>
              <a:rPr lang="en-US" sz="3200" dirty="0"/>
              <a:t>NMDS ordination of Benthic Invertebrate communities in eleven coastal prairie streams in South Texas. </a:t>
            </a:r>
          </a:p>
          <a:p>
            <a:r>
              <a:rPr lang="en-US" sz="3200" dirty="0"/>
              <a:t>Sites are grouped according to Annual Precipitation [Semi-Arid &lt; 80 cm/</a:t>
            </a:r>
            <a:r>
              <a:rPr lang="en-US" sz="3200" dirty="0" err="1"/>
              <a:t>yr</a:t>
            </a:r>
            <a:r>
              <a:rPr lang="en-US" sz="3200" dirty="0"/>
              <a:t>, Mesic &lt;100 cm/</a:t>
            </a:r>
            <a:r>
              <a:rPr lang="en-US" sz="3200" dirty="0" err="1"/>
              <a:t>yr</a:t>
            </a:r>
            <a:r>
              <a:rPr lang="en-US" sz="3200" dirty="0"/>
              <a:t>, Sub-Humid &lt;125 cm/</a:t>
            </a:r>
            <a:r>
              <a:rPr lang="en-US" sz="3200" dirty="0" err="1"/>
              <a:t>yr</a:t>
            </a:r>
            <a:r>
              <a:rPr lang="en-US" sz="3200" dirty="0"/>
              <a:t>].</a:t>
            </a:r>
          </a:p>
          <a:p>
            <a:r>
              <a:rPr lang="en-US" sz="3200" dirty="0"/>
              <a:t>Distances between sites are proportional to compositional differences in community. </a:t>
            </a:r>
          </a:p>
          <a:p>
            <a:r>
              <a:rPr lang="en-US" sz="3200" dirty="0"/>
              <a:t>The explanatory power of environmental factors is indicated by the length and direction of the arrows Farm represents the proportion of farmed land within 100m riparian zone. Disturbance represents the Hydrologic Disturbance Index.</a:t>
            </a:r>
          </a:p>
          <a:p>
            <a:r>
              <a:rPr lang="en-US" sz="3200" dirty="0"/>
              <a:t>Labeled Illustrations indicate the location of various </a:t>
            </a:r>
            <a:r>
              <a:rPr lang="en-US" sz="3200" dirty="0" err="1"/>
              <a:t>genuses</a:t>
            </a:r>
            <a:r>
              <a:rPr lang="en-US" sz="3200" dirty="0"/>
              <a:t> within the ordination space.</a:t>
            </a:r>
          </a:p>
          <a:p>
            <a:endParaRPr lang="en-US" sz="3200" dirty="0"/>
          </a:p>
        </p:txBody>
      </p:sp>
      <p:sp>
        <p:nvSpPr>
          <p:cNvPr id="103" name="TextBox 102">
            <a:extLst>
              <a:ext uri="{FF2B5EF4-FFF2-40B4-BE49-F238E27FC236}">
                <a16:creationId xmlns:a16="http://schemas.microsoft.com/office/drawing/2014/main" id="{AA8C5CC4-6C0B-4BD5-AFF5-A315B6E331D7}"/>
              </a:ext>
            </a:extLst>
          </p:cNvPr>
          <p:cNvSpPr txBox="1"/>
          <p:nvPr/>
        </p:nvSpPr>
        <p:spPr>
          <a:xfrm>
            <a:off x="14144209" y="11366911"/>
            <a:ext cx="314510" cy="400110"/>
          </a:xfrm>
          <a:prstGeom prst="rect">
            <a:avLst/>
          </a:prstGeom>
          <a:solidFill>
            <a:schemeClr val="bg1"/>
          </a:solidFill>
        </p:spPr>
        <p:txBody>
          <a:bodyPr wrap="none" rtlCol="0">
            <a:spAutoFit/>
          </a:bodyPr>
          <a:lstStyle/>
          <a:p>
            <a:r>
              <a:rPr lang="en-US" sz="2000" dirty="0"/>
              <a:t>2</a:t>
            </a:r>
          </a:p>
        </p:txBody>
      </p:sp>
      <p:cxnSp>
        <p:nvCxnSpPr>
          <p:cNvPr id="37" name="Straight Arrow Connector 36">
            <a:extLst>
              <a:ext uri="{FF2B5EF4-FFF2-40B4-BE49-F238E27FC236}">
                <a16:creationId xmlns:a16="http://schemas.microsoft.com/office/drawing/2014/main" id="{940C72DE-3807-4E2F-98D0-183B10E4129D}"/>
              </a:ext>
            </a:extLst>
          </p:cNvPr>
          <p:cNvCxnSpPr>
            <a:cxnSpLocks/>
          </p:cNvCxnSpPr>
          <p:nvPr/>
        </p:nvCxnSpPr>
        <p:spPr>
          <a:xfrm flipH="1">
            <a:off x="6376988" y="7287669"/>
            <a:ext cx="1860356" cy="1808706"/>
          </a:xfrm>
          <a:prstGeom prst="straightConnector1">
            <a:avLst/>
          </a:prstGeom>
          <a:ln w="38100">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117" name="Oval 116">
            <a:extLst>
              <a:ext uri="{FF2B5EF4-FFF2-40B4-BE49-F238E27FC236}">
                <a16:creationId xmlns:a16="http://schemas.microsoft.com/office/drawing/2014/main" id="{B0E50E05-DB6E-451F-8E60-DD956ADCAED2}"/>
              </a:ext>
            </a:extLst>
          </p:cNvPr>
          <p:cNvSpPr/>
          <p:nvPr/>
        </p:nvSpPr>
        <p:spPr>
          <a:xfrm>
            <a:off x="7662862" y="5240656"/>
            <a:ext cx="66675"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Picture 117" descr="A close up of a lobster&#10;&#10;Description automatically generated">
            <a:extLst>
              <a:ext uri="{FF2B5EF4-FFF2-40B4-BE49-F238E27FC236}">
                <a16:creationId xmlns:a16="http://schemas.microsoft.com/office/drawing/2014/main" id="{76D52D64-0EE2-4064-A6DE-64C7459B6B0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934450" y="9410700"/>
            <a:ext cx="1578857" cy="719137"/>
          </a:xfrm>
          <a:prstGeom prst="rect">
            <a:avLst/>
          </a:prstGeom>
        </p:spPr>
      </p:pic>
      <p:pic>
        <p:nvPicPr>
          <p:cNvPr id="119" name="Picture 118">
            <a:extLst>
              <a:ext uri="{FF2B5EF4-FFF2-40B4-BE49-F238E27FC236}">
                <a16:creationId xmlns:a16="http://schemas.microsoft.com/office/drawing/2014/main" id="{802D294F-1F42-4EE2-BF09-054DA3FF266C}"/>
              </a:ext>
            </a:extLst>
          </p:cNvPr>
          <p:cNvPicPr>
            <a:picLocks noChangeAspect="1"/>
          </p:cNvPicPr>
          <p:nvPr/>
        </p:nvPicPr>
        <p:blipFill>
          <a:blip r:embed="rId14"/>
          <a:stretch>
            <a:fillRect/>
          </a:stretch>
        </p:blipFill>
        <p:spPr>
          <a:xfrm>
            <a:off x="7215187" y="9715500"/>
            <a:ext cx="1398513" cy="766762"/>
          </a:xfrm>
          <a:prstGeom prst="rect">
            <a:avLst/>
          </a:prstGeom>
        </p:spPr>
      </p:pic>
      <p:sp>
        <p:nvSpPr>
          <p:cNvPr id="41" name="Oval 40">
            <a:extLst>
              <a:ext uri="{FF2B5EF4-FFF2-40B4-BE49-F238E27FC236}">
                <a16:creationId xmlns:a16="http://schemas.microsoft.com/office/drawing/2014/main" id="{0DFDADC4-111D-48AC-8CAF-736893EA7E8E}"/>
              </a:ext>
            </a:extLst>
          </p:cNvPr>
          <p:cNvSpPr/>
          <p:nvPr/>
        </p:nvSpPr>
        <p:spPr>
          <a:xfrm>
            <a:off x="2870200" y="8797925"/>
            <a:ext cx="203200" cy="184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DA1E68D3-F756-4B3B-9EEC-13E8C5D011B2}"/>
              </a:ext>
            </a:extLst>
          </p:cNvPr>
          <p:cNvSpPr/>
          <p:nvPr/>
        </p:nvSpPr>
        <p:spPr>
          <a:xfrm rot="16200000">
            <a:off x="10572749" y="7065961"/>
            <a:ext cx="9639301" cy="1076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056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4A582A-2361-4879-A0F0-EE067B870B77}"/>
              </a:ext>
            </a:extLst>
          </p:cNvPr>
          <p:cNvPicPr>
            <a:picLocks noChangeAspect="1"/>
          </p:cNvPicPr>
          <p:nvPr/>
        </p:nvPicPr>
        <p:blipFill rotWithShape="1">
          <a:blip r:embed="rId2"/>
          <a:srcRect l="734"/>
          <a:stretch/>
        </p:blipFill>
        <p:spPr>
          <a:xfrm>
            <a:off x="0" y="-1"/>
            <a:ext cx="18288000" cy="17727562"/>
          </a:xfrm>
          <a:prstGeom prst="rect">
            <a:avLst/>
          </a:prstGeom>
        </p:spPr>
      </p:pic>
      <p:sp>
        <p:nvSpPr>
          <p:cNvPr id="3" name="TextBox 2">
            <a:extLst>
              <a:ext uri="{FF2B5EF4-FFF2-40B4-BE49-F238E27FC236}">
                <a16:creationId xmlns:a16="http://schemas.microsoft.com/office/drawing/2014/main" id="{0DA20A6F-A00A-4C84-9544-6EF466ACC98A}"/>
              </a:ext>
            </a:extLst>
          </p:cNvPr>
          <p:cNvSpPr txBox="1"/>
          <p:nvPr/>
        </p:nvSpPr>
        <p:spPr>
          <a:xfrm>
            <a:off x="1740310" y="16990142"/>
            <a:ext cx="16547690" cy="769441"/>
          </a:xfrm>
          <a:prstGeom prst="rect">
            <a:avLst/>
          </a:prstGeom>
          <a:solidFill>
            <a:schemeClr val="bg1"/>
          </a:solidFill>
        </p:spPr>
        <p:txBody>
          <a:bodyPr wrap="square" rtlCol="0">
            <a:spAutoFit/>
          </a:bodyPr>
          <a:lstStyle/>
          <a:p>
            <a:pPr algn="ctr"/>
            <a:r>
              <a:rPr lang="en-US" sz="4400" dirty="0">
                <a:latin typeface="Arial" panose="020B0604020202020204" pitchFamily="34" charset="0"/>
                <a:cs typeface="Arial" panose="020B0604020202020204" pitchFamily="34" charset="0"/>
              </a:rPr>
              <a:t>Log(Conductivity)</a:t>
            </a:r>
          </a:p>
        </p:txBody>
      </p:sp>
      <p:sp>
        <p:nvSpPr>
          <p:cNvPr id="4" name="TextBox 3">
            <a:extLst>
              <a:ext uri="{FF2B5EF4-FFF2-40B4-BE49-F238E27FC236}">
                <a16:creationId xmlns:a16="http://schemas.microsoft.com/office/drawing/2014/main" id="{4FB8087F-FFCD-47EE-AF6E-79C6DC5A4AB9}"/>
              </a:ext>
            </a:extLst>
          </p:cNvPr>
          <p:cNvSpPr txBox="1"/>
          <p:nvPr/>
        </p:nvSpPr>
        <p:spPr>
          <a:xfrm rot="16200000">
            <a:off x="-6945229" y="8066106"/>
            <a:ext cx="14659899" cy="769441"/>
          </a:xfrm>
          <a:prstGeom prst="rect">
            <a:avLst/>
          </a:prstGeom>
          <a:solidFill>
            <a:schemeClr val="bg1"/>
          </a:solidFill>
        </p:spPr>
        <p:txBody>
          <a:bodyPr wrap="square" rtlCol="0">
            <a:spAutoFit/>
          </a:bodyPr>
          <a:lstStyle/>
          <a:p>
            <a:pPr algn="ctr"/>
            <a:r>
              <a:rPr lang="en-US" sz="4400" dirty="0">
                <a:latin typeface="Arial" panose="020B0604020202020204" pitchFamily="34" charset="0"/>
                <a:cs typeface="Arial" panose="020B0604020202020204" pitchFamily="34" charset="0"/>
              </a:rPr>
              <a:t>Shannon Index</a:t>
            </a:r>
          </a:p>
        </p:txBody>
      </p:sp>
      <p:sp>
        <p:nvSpPr>
          <p:cNvPr id="5" name="TextBox 4">
            <a:extLst>
              <a:ext uri="{FF2B5EF4-FFF2-40B4-BE49-F238E27FC236}">
                <a16:creationId xmlns:a16="http://schemas.microsoft.com/office/drawing/2014/main" id="{C80E3023-9EDB-4087-A034-4D64FA729B1A}"/>
              </a:ext>
            </a:extLst>
          </p:cNvPr>
          <p:cNvSpPr txBox="1"/>
          <p:nvPr/>
        </p:nvSpPr>
        <p:spPr>
          <a:xfrm>
            <a:off x="3190568" y="16169148"/>
            <a:ext cx="1233949" cy="646331"/>
          </a:xfrm>
          <a:prstGeom prst="rect">
            <a:avLst/>
          </a:prstGeom>
          <a:solidFill>
            <a:schemeClr val="bg1"/>
          </a:solidFill>
        </p:spPr>
        <p:txBody>
          <a:bodyPr wrap="square" rtlCol="0">
            <a:spAutoFit/>
          </a:bodyPr>
          <a:lstStyle/>
          <a:p>
            <a:pPr algn="ctr"/>
            <a:r>
              <a:rPr lang="en-US" sz="3600" dirty="0">
                <a:latin typeface="Arial" panose="020B0604020202020204" pitchFamily="34" charset="0"/>
                <a:cs typeface="Arial" panose="020B0604020202020204" pitchFamily="34" charset="0"/>
              </a:rPr>
              <a:t>2.5</a:t>
            </a:r>
          </a:p>
        </p:txBody>
      </p:sp>
      <p:sp>
        <p:nvSpPr>
          <p:cNvPr id="6" name="TextBox 5">
            <a:extLst>
              <a:ext uri="{FF2B5EF4-FFF2-40B4-BE49-F238E27FC236}">
                <a16:creationId xmlns:a16="http://schemas.microsoft.com/office/drawing/2014/main" id="{1F9177B3-3F9C-4BE6-AE2D-6DD981363767}"/>
              </a:ext>
            </a:extLst>
          </p:cNvPr>
          <p:cNvSpPr txBox="1"/>
          <p:nvPr/>
        </p:nvSpPr>
        <p:spPr>
          <a:xfrm>
            <a:off x="7767484" y="16144567"/>
            <a:ext cx="1233949" cy="646331"/>
          </a:xfrm>
          <a:prstGeom prst="rect">
            <a:avLst/>
          </a:prstGeom>
          <a:solidFill>
            <a:schemeClr val="bg1"/>
          </a:solidFill>
        </p:spPr>
        <p:txBody>
          <a:bodyPr wrap="square" rtlCol="0">
            <a:spAutoFit/>
          </a:bodyPr>
          <a:lstStyle/>
          <a:p>
            <a:pPr algn="ctr"/>
            <a:r>
              <a:rPr lang="en-US" sz="3600" dirty="0">
                <a:latin typeface="Arial" panose="020B0604020202020204" pitchFamily="34" charset="0"/>
                <a:cs typeface="Arial" panose="020B0604020202020204" pitchFamily="34" charset="0"/>
              </a:rPr>
              <a:t>3.0</a:t>
            </a:r>
          </a:p>
        </p:txBody>
      </p:sp>
      <p:sp>
        <p:nvSpPr>
          <p:cNvPr id="7" name="TextBox 6">
            <a:extLst>
              <a:ext uri="{FF2B5EF4-FFF2-40B4-BE49-F238E27FC236}">
                <a16:creationId xmlns:a16="http://schemas.microsoft.com/office/drawing/2014/main" id="{E16E8345-1935-4F70-B666-A9336CEC57A3}"/>
              </a:ext>
            </a:extLst>
          </p:cNvPr>
          <p:cNvSpPr txBox="1"/>
          <p:nvPr/>
        </p:nvSpPr>
        <p:spPr>
          <a:xfrm>
            <a:off x="12403394" y="16090489"/>
            <a:ext cx="1233949" cy="646331"/>
          </a:xfrm>
          <a:prstGeom prst="rect">
            <a:avLst/>
          </a:prstGeom>
          <a:solidFill>
            <a:schemeClr val="bg1"/>
          </a:solidFill>
        </p:spPr>
        <p:txBody>
          <a:bodyPr wrap="square" rtlCol="0">
            <a:spAutoFit/>
          </a:bodyPr>
          <a:lstStyle/>
          <a:p>
            <a:pPr algn="ctr"/>
            <a:r>
              <a:rPr lang="en-US" sz="3600" dirty="0">
                <a:latin typeface="Arial" panose="020B0604020202020204" pitchFamily="34" charset="0"/>
                <a:cs typeface="Arial" panose="020B0604020202020204" pitchFamily="34" charset="0"/>
              </a:rPr>
              <a:t>3.5</a:t>
            </a:r>
          </a:p>
        </p:txBody>
      </p:sp>
      <p:sp>
        <p:nvSpPr>
          <p:cNvPr id="8" name="TextBox 7">
            <a:extLst>
              <a:ext uri="{FF2B5EF4-FFF2-40B4-BE49-F238E27FC236}">
                <a16:creationId xmlns:a16="http://schemas.microsoft.com/office/drawing/2014/main" id="{D27E70D0-B3A4-4FDB-AE4A-2FCBBB16928C}"/>
              </a:ext>
            </a:extLst>
          </p:cNvPr>
          <p:cNvSpPr txBox="1"/>
          <p:nvPr/>
        </p:nvSpPr>
        <p:spPr>
          <a:xfrm>
            <a:off x="16818077" y="16065909"/>
            <a:ext cx="1233949" cy="646331"/>
          </a:xfrm>
          <a:prstGeom prst="rect">
            <a:avLst/>
          </a:prstGeom>
          <a:solidFill>
            <a:schemeClr val="bg1"/>
          </a:solidFill>
        </p:spPr>
        <p:txBody>
          <a:bodyPr wrap="square" rtlCol="0">
            <a:spAutoFit/>
          </a:bodyPr>
          <a:lstStyle/>
          <a:p>
            <a:pPr algn="ctr"/>
            <a:r>
              <a:rPr lang="en-US" sz="3600" dirty="0">
                <a:latin typeface="Arial" panose="020B0604020202020204" pitchFamily="34" charset="0"/>
                <a:cs typeface="Arial" panose="020B0604020202020204" pitchFamily="34" charset="0"/>
              </a:rPr>
              <a:t>4.0</a:t>
            </a:r>
          </a:p>
        </p:txBody>
      </p:sp>
      <p:sp>
        <p:nvSpPr>
          <p:cNvPr id="9" name="TextBox 8">
            <a:extLst>
              <a:ext uri="{FF2B5EF4-FFF2-40B4-BE49-F238E27FC236}">
                <a16:creationId xmlns:a16="http://schemas.microsoft.com/office/drawing/2014/main" id="{CD11C3C0-BFE0-4E44-9484-42E9427BFC51}"/>
              </a:ext>
            </a:extLst>
          </p:cNvPr>
          <p:cNvSpPr txBox="1"/>
          <p:nvPr/>
        </p:nvSpPr>
        <p:spPr>
          <a:xfrm rot="16200000">
            <a:off x="393291" y="13342374"/>
            <a:ext cx="1233949" cy="646331"/>
          </a:xfrm>
          <a:prstGeom prst="rect">
            <a:avLst/>
          </a:prstGeom>
          <a:solidFill>
            <a:schemeClr val="bg1"/>
          </a:solidFill>
        </p:spPr>
        <p:txBody>
          <a:bodyPr wrap="square" rtlCol="0">
            <a:spAutoFit/>
          </a:bodyPr>
          <a:lstStyle/>
          <a:p>
            <a:pPr algn="ctr"/>
            <a:r>
              <a:rPr lang="en-US" sz="3600" dirty="0">
                <a:latin typeface="Arial" panose="020B0604020202020204" pitchFamily="34" charset="0"/>
                <a:cs typeface="Arial" panose="020B0604020202020204" pitchFamily="34" charset="0"/>
              </a:rPr>
              <a:t>2.0</a:t>
            </a:r>
          </a:p>
        </p:txBody>
      </p:sp>
      <p:sp>
        <p:nvSpPr>
          <p:cNvPr id="10" name="TextBox 9">
            <a:extLst>
              <a:ext uri="{FF2B5EF4-FFF2-40B4-BE49-F238E27FC236}">
                <a16:creationId xmlns:a16="http://schemas.microsoft.com/office/drawing/2014/main" id="{A3FB05F3-5DF5-48AA-A6F4-DEDB9EC11584}"/>
              </a:ext>
            </a:extLst>
          </p:cNvPr>
          <p:cNvSpPr txBox="1"/>
          <p:nvPr/>
        </p:nvSpPr>
        <p:spPr>
          <a:xfrm rot="16200000">
            <a:off x="339214" y="8598309"/>
            <a:ext cx="1233949" cy="646331"/>
          </a:xfrm>
          <a:prstGeom prst="rect">
            <a:avLst/>
          </a:prstGeom>
          <a:solidFill>
            <a:schemeClr val="bg1"/>
          </a:solidFill>
        </p:spPr>
        <p:txBody>
          <a:bodyPr wrap="square" rtlCol="0">
            <a:spAutoFit/>
          </a:bodyPr>
          <a:lstStyle/>
          <a:p>
            <a:pPr algn="ctr"/>
            <a:r>
              <a:rPr lang="en-US" sz="3600" dirty="0">
                <a:latin typeface="Arial" panose="020B0604020202020204" pitchFamily="34" charset="0"/>
                <a:cs typeface="Arial" panose="020B0604020202020204" pitchFamily="34" charset="0"/>
              </a:rPr>
              <a:t>2.5</a:t>
            </a:r>
          </a:p>
        </p:txBody>
      </p:sp>
      <p:sp>
        <p:nvSpPr>
          <p:cNvPr id="11" name="TextBox 10">
            <a:extLst>
              <a:ext uri="{FF2B5EF4-FFF2-40B4-BE49-F238E27FC236}">
                <a16:creationId xmlns:a16="http://schemas.microsoft.com/office/drawing/2014/main" id="{608483D2-68D3-45AD-B1E2-52C1054ECA5B}"/>
              </a:ext>
            </a:extLst>
          </p:cNvPr>
          <p:cNvSpPr txBox="1"/>
          <p:nvPr/>
        </p:nvSpPr>
        <p:spPr>
          <a:xfrm rot="16200000">
            <a:off x="314633" y="3972232"/>
            <a:ext cx="1233949" cy="646331"/>
          </a:xfrm>
          <a:prstGeom prst="rect">
            <a:avLst/>
          </a:prstGeom>
          <a:solidFill>
            <a:schemeClr val="bg1"/>
          </a:solidFill>
        </p:spPr>
        <p:txBody>
          <a:bodyPr wrap="square" rtlCol="0">
            <a:spAutoFit/>
          </a:bodyPr>
          <a:lstStyle/>
          <a:p>
            <a:pPr algn="ctr"/>
            <a:r>
              <a:rPr lang="en-US" sz="3600" dirty="0">
                <a:latin typeface="Arial" panose="020B0604020202020204" pitchFamily="34" charset="0"/>
                <a:cs typeface="Arial" panose="020B0604020202020204" pitchFamily="34" charset="0"/>
              </a:rPr>
              <a:t>3.0</a:t>
            </a:r>
          </a:p>
        </p:txBody>
      </p:sp>
      <p:sp>
        <p:nvSpPr>
          <p:cNvPr id="12" name="TextBox 11">
            <a:extLst>
              <a:ext uri="{FF2B5EF4-FFF2-40B4-BE49-F238E27FC236}">
                <a16:creationId xmlns:a16="http://schemas.microsoft.com/office/drawing/2014/main" id="{D513C075-DE17-4151-9A54-42EFCA8FEBBC}"/>
              </a:ext>
            </a:extLst>
          </p:cNvPr>
          <p:cNvSpPr txBox="1"/>
          <p:nvPr/>
        </p:nvSpPr>
        <p:spPr>
          <a:xfrm>
            <a:off x="2418735" y="13012994"/>
            <a:ext cx="5958348" cy="1754326"/>
          </a:xfrm>
          <a:prstGeom prst="rect">
            <a:avLst/>
          </a:prstGeom>
          <a:solidFill>
            <a:schemeClr val="bg1"/>
          </a:solidFill>
        </p:spPr>
        <p:txBody>
          <a:bodyPr wrap="square" rtlCol="0">
            <a:spAutoFit/>
          </a:bodyPr>
          <a:lstStyle/>
          <a:p>
            <a:r>
              <a:rPr lang="en-US" sz="3600" dirty="0">
                <a:latin typeface="Arial" panose="020B0604020202020204" pitchFamily="34" charset="0"/>
                <a:cs typeface="Arial" panose="020B0604020202020204" pitchFamily="34" charset="0"/>
              </a:rPr>
              <a:t>S = -0.3857(C) + 3.8930</a:t>
            </a:r>
          </a:p>
          <a:p>
            <a:r>
              <a:rPr lang="en-US" sz="3600" dirty="0">
                <a:latin typeface="Arial" panose="020B0604020202020204" pitchFamily="34" charset="0"/>
                <a:cs typeface="Arial" panose="020B0604020202020204" pitchFamily="34" charset="0"/>
              </a:rPr>
              <a:t>R</a:t>
            </a:r>
            <a:r>
              <a:rPr lang="en-US" sz="3600" baseline="30000" dirty="0">
                <a:latin typeface="Arial" panose="020B0604020202020204" pitchFamily="34" charset="0"/>
                <a:cs typeface="Arial" panose="020B0604020202020204" pitchFamily="34" charset="0"/>
              </a:rPr>
              <a:t>2</a:t>
            </a:r>
            <a:r>
              <a:rPr lang="en-US" sz="3600" dirty="0">
                <a:latin typeface="Arial" panose="020B0604020202020204" pitchFamily="34" charset="0"/>
                <a:cs typeface="Arial" panose="020B0604020202020204" pitchFamily="34" charset="0"/>
              </a:rPr>
              <a:t> = 0.1629</a:t>
            </a:r>
          </a:p>
          <a:p>
            <a:r>
              <a:rPr lang="en-US" sz="3600" i="1" dirty="0">
                <a:latin typeface="Arial" panose="020B0604020202020204" pitchFamily="34" charset="0"/>
                <a:cs typeface="Arial" panose="020B0604020202020204" pitchFamily="34" charset="0"/>
              </a:rPr>
              <a:t>p</a:t>
            </a:r>
            <a:r>
              <a:rPr lang="en-US" sz="3600" dirty="0">
                <a:latin typeface="Arial" panose="020B0604020202020204" pitchFamily="34" charset="0"/>
                <a:cs typeface="Arial" panose="020B0604020202020204" pitchFamily="34" charset="0"/>
              </a:rPr>
              <a:t> = 0.2183</a:t>
            </a:r>
            <a:endParaRPr lang="en-US" sz="3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139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493A0F-C61D-4E6D-BA56-73BA83152863}"/>
              </a:ext>
            </a:extLst>
          </p:cNvPr>
          <p:cNvPicPr>
            <a:picLocks noChangeAspect="1"/>
          </p:cNvPicPr>
          <p:nvPr/>
        </p:nvPicPr>
        <p:blipFill>
          <a:blip r:embed="rId2"/>
          <a:stretch>
            <a:fillRect/>
          </a:stretch>
        </p:blipFill>
        <p:spPr>
          <a:xfrm>
            <a:off x="0" y="0"/>
            <a:ext cx="18288000" cy="17770805"/>
          </a:xfrm>
          <a:prstGeom prst="rect">
            <a:avLst/>
          </a:prstGeom>
        </p:spPr>
      </p:pic>
      <p:sp>
        <p:nvSpPr>
          <p:cNvPr id="3" name="TextBox 2">
            <a:extLst>
              <a:ext uri="{FF2B5EF4-FFF2-40B4-BE49-F238E27FC236}">
                <a16:creationId xmlns:a16="http://schemas.microsoft.com/office/drawing/2014/main" id="{4B3155DA-039D-45F6-B975-5B490695B337}"/>
              </a:ext>
            </a:extLst>
          </p:cNvPr>
          <p:cNvSpPr txBox="1"/>
          <p:nvPr/>
        </p:nvSpPr>
        <p:spPr>
          <a:xfrm rot="16200000">
            <a:off x="-6945229" y="8066106"/>
            <a:ext cx="14659899" cy="769441"/>
          </a:xfrm>
          <a:prstGeom prst="rect">
            <a:avLst/>
          </a:prstGeom>
          <a:solidFill>
            <a:schemeClr val="bg1"/>
          </a:solidFill>
        </p:spPr>
        <p:txBody>
          <a:bodyPr wrap="square" rtlCol="0">
            <a:spAutoFit/>
          </a:bodyPr>
          <a:lstStyle/>
          <a:p>
            <a:pPr algn="ctr"/>
            <a:r>
              <a:rPr lang="en-US" sz="4400" dirty="0">
                <a:latin typeface="Arial" panose="020B0604020202020204" pitchFamily="34" charset="0"/>
                <a:cs typeface="Arial" panose="020B0604020202020204" pitchFamily="34" charset="0"/>
              </a:rPr>
              <a:t>Shannon Index</a:t>
            </a:r>
          </a:p>
        </p:txBody>
      </p:sp>
      <p:sp>
        <p:nvSpPr>
          <p:cNvPr id="4" name="TextBox 3">
            <a:extLst>
              <a:ext uri="{FF2B5EF4-FFF2-40B4-BE49-F238E27FC236}">
                <a16:creationId xmlns:a16="http://schemas.microsoft.com/office/drawing/2014/main" id="{861166B1-D949-40D9-9973-63FC9F7CDE21}"/>
              </a:ext>
            </a:extLst>
          </p:cNvPr>
          <p:cNvSpPr txBox="1"/>
          <p:nvPr/>
        </p:nvSpPr>
        <p:spPr>
          <a:xfrm>
            <a:off x="5579806" y="15992168"/>
            <a:ext cx="1233949" cy="646331"/>
          </a:xfrm>
          <a:prstGeom prst="rect">
            <a:avLst/>
          </a:prstGeom>
          <a:solidFill>
            <a:schemeClr val="bg1"/>
          </a:solidFill>
        </p:spPr>
        <p:txBody>
          <a:bodyPr wrap="square" rtlCol="0">
            <a:spAutoFit/>
          </a:bodyPr>
          <a:lstStyle/>
          <a:p>
            <a:pPr algn="ctr"/>
            <a:r>
              <a:rPr lang="en-US" sz="3600" dirty="0">
                <a:latin typeface="Arial" panose="020B0604020202020204" pitchFamily="34" charset="0"/>
                <a:cs typeface="Arial" panose="020B0604020202020204" pitchFamily="34" charset="0"/>
              </a:rPr>
              <a:t>-0.5</a:t>
            </a:r>
          </a:p>
        </p:txBody>
      </p:sp>
      <p:sp>
        <p:nvSpPr>
          <p:cNvPr id="5" name="TextBox 4">
            <a:extLst>
              <a:ext uri="{FF2B5EF4-FFF2-40B4-BE49-F238E27FC236}">
                <a16:creationId xmlns:a16="http://schemas.microsoft.com/office/drawing/2014/main" id="{405319FB-0F33-45D2-A190-B2AA919227D0}"/>
              </a:ext>
            </a:extLst>
          </p:cNvPr>
          <p:cNvSpPr txBox="1"/>
          <p:nvPr/>
        </p:nvSpPr>
        <p:spPr>
          <a:xfrm rot="16200000">
            <a:off x="629265" y="13165394"/>
            <a:ext cx="1233949" cy="646331"/>
          </a:xfrm>
          <a:prstGeom prst="rect">
            <a:avLst/>
          </a:prstGeom>
          <a:solidFill>
            <a:schemeClr val="bg1"/>
          </a:solidFill>
        </p:spPr>
        <p:txBody>
          <a:bodyPr wrap="square" rtlCol="0">
            <a:spAutoFit/>
          </a:bodyPr>
          <a:lstStyle/>
          <a:p>
            <a:pPr algn="ctr"/>
            <a:r>
              <a:rPr lang="en-US" sz="3600" dirty="0">
                <a:latin typeface="Arial" panose="020B0604020202020204" pitchFamily="34" charset="0"/>
                <a:cs typeface="Arial" panose="020B0604020202020204" pitchFamily="34" charset="0"/>
              </a:rPr>
              <a:t>2.0</a:t>
            </a:r>
          </a:p>
        </p:txBody>
      </p:sp>
      <p:sp>
        <p:nvSpPr>
          <p:cNvPr id="6" name="TextBox 5">
            <a:extLst>
              <a:ext uri="{FF2B5EF4-FFF2-40B4-BE49-F238E27FC236}">
                <a16:creationId xmlns:a16="http://schemas.microsoft.com/office/drawing/2014/main" id="{65B40B06-266C-4FF9-B0D3-28BAB879748E}"/>
              </a:ext>
            </a:extLst>
          </p:cNvPr>
          <p:cNvSpPr txBox="1"/>
          <p:nvPr/>
        </p:nvSpPr>
        <p:spPr>
          <a:xfrm rot="16200000">
            <a:off x="575188" y="8598310"/>
            <a:ext cx="1233949" cy="646331"/>
          </a:xfrm>
          <a:prstGeom prst="rect">
            <a:avLst/>
          </a:prstGeom>
          <a:solidFill>
            <a:schemeClr val="bg1"/>
          </a:solidFill>
        </p:spPr>
        <p:txBody>
          <a:bodyPr wrap="square" rtlCol="0">
            <a:spAutoFit/>
          </a:bodyPr>
          <a:lstStyle/>
          <a:p>
            <a:pPr algn="ctr"/>
            <a:r>
              <a:rPr lang="en-US" sz="3600" dirty="0">
                <a:latin typeface="Arial" panose="020B0604020202020204" pitchFamily="34" charset="0"/>
                <a:cs typeface="Arial" panose="020B0604020202020204" pitchFamily="34" charset="0"/>
              </a:rPr>
              <a:t>2.5</a:t>
            </a:r>
          </a:p>
        </p:txBody>
      </p:sp>
      <p:sp>
        <p:nvSpPr>
          <p:cNvPr id="7" name="TextBox 6">
            <a:extLst>
              <a:ext uri="{FF2B5EF4-FFF2-40B4-BE49-F238E27FC236}">
                <a16:creationId xmlns:a16="http://schemas.microsoft.com/office/drawing/2014/main" id="{CA876BC0-3266-4E19-A067-2703A7090D49}"/>
              </a:ext>
            </a:extLst>
          </p:cNvPr>
          <p:cNvSpPr txBox="1"/>
          <p:nvPr/>
        </p:nvSpPr>
        <p:spPr>
          <a:xfrm rot="16200000">
            <a:off x="521110" y="4031226"/>
            <a:ext cx="1233949" cy="646331"/>
          </a:xfrm>
          <a:prstGeom prst="rect">
            <a:avLst/>
          </a:prstGeom>
          <a:solidFill>
            <a:schemeClr val="bg1"/>
          </a:solidFill>
        </p:spPr>
        <p:txBody>
          <a:bodyPr wrap="square" rtlCol="0">
            <a:spAutoFit/>
          </a:bodyPr>
          <a:lstStyle/>
          <a:p>
            <a:pPr algn="ctr"/>
            <a:r>
              <a:rPr lang="en-US" sz="3600" dirty="0">
                <a:latin typeface="Arial" panose="020B0604020202020204" pitchFamily="34" charset="0"/>
                <a:cs typeface="Arial" panose="020B0604020202020204" pitchFamily="34" charset="0"/>
              </a:rPr>
              <a:t>3.0</a:t>
            </a:r>
          </a:p>
        </p:txBody>
      </p:sp>
      <p:sp>
        <p:nvSpPr>
          <p:cNvPr id="8" name="TextBox 7">
            <a:extLst>
              <a:ext uri="{FF2B5EF4-FFF2-40B4-BE49-F238E27FC236}">
                <a16:creationId xmlns:a16="http://schemas.microsoft.com/office/drawing/2014/main" id="{E00B7EBC-E865-403B-B06A-5750FF2EC610}"/>
              </a:ext>
            </a:extLst>
          </p:cNvPr>
          <p:cNvSpPr txBox="1"/>
          <p:nvPr/>
        </p:nvSpPr>
        <p:spPr>
          <a:xfrm>
            <a:off x="10422193" y="16056078"/>
            <a:ext cx="1233949" cy="646331"/>
          </a:xfrm>
          <a:prstGeom prst="rect">
            <a:avLst/>
          </a:prstGeom>
          <a:solidFill>
            <a:schemeClr val="bg1"/>
          </a:solidFill>
        </p:spPr>
        <p:txBody>
          <a:bodyPr wrap="square" rtlCol="0">
            <a:spAutoFit/>
          </a:bodyPr>
          <a:lstStyle/>
          <a:p>
            <a:pPr algn="ctr"/>
            <a:r>
              <a:rPr lang="en-US" sz="3600" dirty="0">
                <a:latin typeface="Arial" panose="020B0604020202020204" pitchFamily="34" charset="0"/>
                <a:cs typeface="Arial" panose="020B0604020202020204" pitchFamily="34" charset="0"/>
              </a:rPr>
              <a:t>-0.0</a:t>
            </a:r>
          </a:p>
        </p:txBody>
      </p:sp>
      <p:sp>
        <p:nvSpPr>
          <p:cNvPr id="9" name="TextBox 8">
            <a:extLst>
              <a:ext uri="{FF2B5EF4-FFF2-40B4-BE49-F238E27FC236}">
                <a16:creationId xmlns:a16="http://schemas.microsoft.com/office/drawing/2014/main" id="{970DA65D-BA35-4286-8778-652428CFA29F}"/>
              </a:ext>
            </a:extLst>
          </p:cNvPr>
          <p:cNvSpPr txBox="1"/>
          <p:nvPr/>
        </p:nvSpPr>
        <p:spPr>
          <a:xfrm>
            <a:off x="15146593" y="15972504"/>
            <a:ext cx="1233949" cy="646331"/>
          </a:xfrm>
          <a:prstGeom prst="rect">
            <a:avLst/>
          </a:prstGeom>
          <a:solidFill>
            <a:schemeClr val="bg1"/>
          </a:solidFill>
        </p:spPr>
        <p:txBody>
          <a:bodyPr wrap="square" rtlCol="0">
            <a:spAutoFit/>
          </a:bodyPr>
          <a:lstStyle/>
          <a:p>
            <a:pPr algn="ctr"/>
            <a:r>
              <a:rPr lang="en-US" sz="3600" dirty="0">
                <a:latin typeface="Arial" panose="020B0604020202020204" pitchFamily="34" charset="0"/>
                <a:cs typeface="Arial" panose="020B0604020202020204" pitchFamily="34" charset="0"/>
              </a:rPr>
              <a:t>0.5</a:t>
            </a:r>
          </a:p>
        </p:txBody>
      </p:sp>
      <p:sp>
        <p:nvSpPr>
          <p:cNvPr id="10" name="TextBox 9">
            <a:extLst>
              <a:ext uri="{FF2B5EF4-FFF2-40B4-BE49-F238E27FC236}">
                <a16:creationId xmlns:a16="http://schemas.microsoft.com/office/drawing/2014/main" id="{35469F1E-3E6A-4E8A-878C-9BEB8A3A8680}"/>
              </a:ext>
            </a:extLst>
          </p:cNvPr>
          <p:cNvSpPr txBox="1"/>
          <p:nvPr/>
        </p:nvSpPr>
        <p:spPr>
          <a:xfrm>
            <a:off x="1887794" y="16886905"/>
            <a:ext cx="15751277" cy="769441"/>
          </a:xfrm>
          <a:prstGeom prst="rect">
            <a:avLst/>
          </a:prstGeom>
          <a:solidFill>
            <a:schemeClr val="bg1"/>
          </a:solidFill>
        </p:spPr>
        <p:txBody>
          <a:bodyPr wrap="square" rtlCol="0">
            <a:spAutoFit/>
          </a:bodyPr>
          <a:lstStyle/>
          <a:p>
            <a:pPr algn="ctr"/>
            <a:r>
              <a:rPr lang="en-US" sz="4400" dirty="0">
                <a:latin typeface="Arial" panose="020B0604020202020204" pitchFamily="34" charset="0"/>
                <a:cs typeface="Arial" panose="020B0604020202020204" pitchFamily="34" charset="0"/>
              </a:rPr>
              <a:t>Log(Phosphate)</a:t>
            </a:r>
          </a:p>
        </p:txBody>
      </p:sp>
      <p:sp>
        <p:nvSpPr>
          <p:cNvPr id="11" name="TextBox 10">
            <a:extLst>
              <a:ext uri="{FF2B5EF4-FFF2-40B4-BE49-F238E27FC236}">
                <a16:creationId xmlns:a16="http://schemas.microsoft.com/office/drawing/2014/main" id="{E7D13958-D312-4078-8286-396088B97C6A}"/>
              </a:ext>
            </a:extLst>
          </p:cNvPr>
          <p:cNvSpPr txBox="1"/>
          <p:nvPr/>
        </p:nvSpPr>
        <p:spPr>
          <a:xfrm>
            <a:off x="11444748" y="12570543"/>
            <a:ext cx="5958348" cy="1754326"/>
          </a:xfrm>
          <a:prstGeom prst="rect">
            <a:avLst/>
          </a:prstGeom>
          <a:solidFill>
            <a:schemeClr val="bg1"/>
          </a:solidFill>
        </p:spPr>
        <p:txBody>
          <a:bodyPr wrap="square" rtlCol="0">
            <a:spAutoFit/>
          </a:bodyPr>
          <a:lstStyle/>
          <a:p>
            <a:pPr algn="r"/>
            <a:r>
              <a:rPr lang="en-US" sz="3600" dirty="0">
                <a:latin typeface="Arial" panose="020B0604020202020204" pitchFamily="34" charset="0"/>
                <a:cs typeface="Arial" panose="020B0604020202020204" pitchFamily="34" charset="0"/>
              </a:rPr>
              <a:t>S = 0.3509(P) + 2.8562</a:t>
            </a:r>
          </a:p>
          <a:p>
            <a:pPr algn="r"/>
            <a:r>
              <a:rPr lang="en-US" sz="3600" dirty="0">
                <a:latin typeface="Arial" panose="020B0604020202020204" pitchFamily="34" charset="0"/>
                <a:cs typeface="Arial" panose="020B0604020202020204" pitchFamily="34" charset="0"/>
              </a:rPr>
              <a:t>R</a:t>
            </a:r>
            <a:r>
              <a:rPr lang="en-US" sz="3600" baseline="30000" dirty="0">
                <a:latin typeface="Arial" panose="020B0604020202020204" pitchFamily="34" charset="0"/>
                <a:cs typeface="Arial" panose="020B0604020202020204" pitchFamily="34" charset="0"/>
              </a:rPr>
              <a:t>2</a:t>
            </a:r>
            <a:r>
              <a:rPr lang="en-US" sz="3600" dirty="0">
                <a:latin typeface="Arial" panose="020B0604020202020204" pitchFamily="34" charset="0"/>
                <a:cs typeface="Arial" panose="020B0604020202020204" pitchFamily="34" charset="0"/>
              </a:rPr>
              <a:t> = 0.1776</a:t>
            </a:r>
          </a:p>
          <a:p>
            <a:pPr algn="r"/>
            <a:r>
              <a:rPr lang="en-US" sz="3600" i="1" dirty="0">
                <a:latin typeface="Arial" panose="020B0604020202020204" pitchFamily="34" charset="0"/>
                <a:cs typeface="Arial" panose="020B0604020202020204" pitchFamily="34" charset="0"/>
              </a:rPr>
              <a:t>p</a:t>
            </a:r>
            <a:r>
              <a:rPr lang="en-US" sz="3600" dirty="0">
                <a:latin typeface="Arial" panose="020B0604020202020204" pitchFamily="34" charset="0"/>
                <a:cs typeface="Arial" panose="020B0604020202020204" pitchFamily="34" charset="0"/>
              </a:rPr>
              <a:t> = 0.1968</a:t>
            </a:r>
            <a:endParaRPr lang="en-US" sz="3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057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nvertebrate, animal, mollusk&#10;&#10;Description automatically generated">
            <a:extLst>
              <a:ext uri="{FF2B5EF4-FFF2-40B4-BE49-F238E27FC236}">
                <a16:creationId xmlns:a16="http://schemas.microsoft.com/office/drawing/2014/main" id="{AC24DC0F-5056-426E-BF20-9CE009119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 y="750570"/>
            <a:ext cx="5737860" cy="4303395"/>
          </a:xfrm>
          <a:prstGeom prst="rect">
            <a:avLst/>
          </a:prstGeom>
        </p:spPr>
      </p:pic>
      <p:sp>
        <p:nvSpPr>
          <p:cNvPr id="6" name="TextBox 5">
            <a:extLst>
              <a:ext uri="{FF2B5EF4-FFF2-40B4-BE49-F238E27FC236}">
                <a16:creationId xmlns:a16="http://schemas.microsoft.com/office/drawing/2014/main" id="{3C32EC4F-E50C-4F03-B5C9-6CD4C45E13EC}"/>
              </a:ext>
            </a:extLst>
          </p:cNvPr>
          <p:cNvSpPr txBox="1"/>
          <p:nvPr/>
        </p:nvSpPr>
        <p:spPr>
          <a:xfrm>
            <a:off x="7383780" y="2948940"/>
            <a:ext cx="6186181" cy="1323439"/>
          </a:xfrm>
          <a:prstGeom prst="rect">
            <a:avLst/>
          </a:prstGeom>
          <a:noFill/>
        </p:spPr>
        <p:txBody>
          <a:bodyPr wrap="none" rtlCol="0">
            <a:spAutoFit/>
          </a:bodyPr>
          <a:lstStyle/>
          <a:p>
            <a:r>
              <a:rPr lang="en-US" sz="4000" i="1" dirty="0"/>
              <a:t>Amnicola sp.</a:t>
            </a:r>
          </a:p>
          <a:p>
            <a:r>
              <a:rPr lang="en-US" sz="4000" dirty="0"/>
              <a:t>Credit: Richard Ellsworth Call</a:t>
            </a:r>
          </a:p>
        </p:txBody>
      </p:sp>
      <p:pic>
        <p:nvPicPr>
          <p:cNvPr id="8" name="Picture 7" descr="A picture containing animal, invertebrate, mollusk, sitting&#10;&#10;Description automatically generated">
            <a:extLst>
              <a:ext uri="{FF2B5EF4-FFF2-40B4-BE49-F238E27FC236}">
                <a16:creationId xmlns:a16="http://schemas.microsoft.com/office/drawing/2014/main" id="{D8C2680D-0F47-4B56-BB68-05A12D2E4B45}"/>
              </a:ext>
            </a:extLst>
          </p:cNvPr>
          <p:cNvPicPr>
            <a:picLocks noChangeAspect="1"/>
          </p:cNvPicPr>
          <p:nvPr/>
        </p:nvPicPr>
        <p:blipFill>
          <a:blip r:embed="rId3">
            <a:clrChange>
              <a:clrFrom>
                <a:srgbClr val="010101"/>
              </a:clrFrom>
              <a:clrTo>
                <a:srgbClr val="010101">
                  <a:alpha val="0"/>
                </a:srgbClr>
              </a:clrTo>
            </a:clrChange>
            <a:extLst>
              <a:ext uri="{28A0092B-C50C-407E-A947-70E740481C1C}">
                <a14:useLocalDpi xmlns:a14="http://schemas.microsoft.com/office/drawing/2010/main" val="0"/>
              </a:ext>
            </a:extLst>
          </a:blip>
          <a:stretch>
            <a:fillRect/>
          </a:stretch>
        </p:blipFill>
        <p:spPr>
          <a:xfrm>
            <a:off x="0" y="5682615"/>
            <a:ext cx="6191250" cy="6191250"/>
          </a:xfrm>
          <a:prstGeom prst="rect">
            <a:avLst/>
          </a:prstGeom>
        </p:spPr>
      </p:pic>
      <p:sp>
        <p:nvSpPr>
          <p:cNvPr id="9" name="TextBox 8">
            <a:extLst>
              <a:ext uri="{FF2B5EF4-FFF2-40B4-BE49-F238E27FC236}">
                <a16:creationId xmlns:a16="http://schemas.microsoft.com/office/drawing/2014/main" id="{031260C1-75B8-457E-A005-731E4EEEAD1C}"/>
              </a:ext>
            </a:extLst>
          </p:cNvPr>
          <p:cNvSpPr txBox="1"/>
          <p:nvPr/>
        </p:nvSpPr>
        <p:spPr>
          <a:xfrm>
            <a:off x="7010400" y="8153400"/>
            <a:ext cx="8519127" cy="1323439"/>
          </a:xfrm>
          <a:prstGeom prst="rect">
            <a:avLst/>
          </a:prstGeom>
          <a:noFill/>
        </p:spPr>
        <p:txBody>
          <a:bodyPr wrap="none" rtlCol="0">
            <a:spAutoFit/>
          </a:bodyPr>
          <a:lstStyle/>
          <a:p>
            <a:r>
              <a:rPr lang="en-US" sz="4000" i="1" dirty="0" err="1"/>
              <a:t>Bythinia</a:t>
            </a:r>
            <a:r>
              <a:rPr lang="en-US" sz="4000" i="1" dirty="0"/>
              <a:t> sp.</a:t>
            </a:r>
          </a:p>
          <a:p>
            <a:r>
              <a:rPr lang="en-US" sz="4000" dirty="0"/>
              <a:t>Credit: </a:t>
            </a:r>
            <a:r>
              <a:rPr lang="fr-FR" sz="4000" dirty="0"/>
              <a:t>Guido T. </a:t>
            </a:r>
            <a:r>
              <a:rPr lang="fr-FR" sz="4000" dirty="0" err="1"/>
              <a:t>Poppe</a:t>
            </a:r>
            <a:r>
              <a:rPr lang="fr-FR" sz="4000" dirty="0"/>
              <a:t> &amp; Philippe </a:t>
            </a:r>
            <a:r>
              <a:rPr lang="fr-FR" sz="4000" dirty="0" err="1"/>
              <a:t>Poppe</a:t>
            </a:r>
            <a:endParaRPr lang="en-US" sz="4000" dirty="0"/>
          </a:p>
        </p:txBody>
      </p:sp>
      <p:pic>
        <p:nvPicPr>
          <p:cNvPr id="11" name="Picture 10" descr="A picture containing sky, animal, banana&#10;&#10;Description automatically generated">
            <a:extLst>
              <a:ext uri="{FF2B5EF4-FFF2-40B4-BE49-F238E27FC236}">
                <a16:creationId xmlns:a16="http://schemas.microsoft.com/office/drawing/2014/main" id="{67296EBF-A53E-42FC-9180-81D028A077C5}"/>
              </a:ext>
            </a:extLst>
          </p:cNvPr>
          <p:cNvPicPr>
            <a:picLocks noChangeAspect="1"/>
          </p:cNvPicPr>
          <p:nvPr/>
        </p:nvPicPr>
        <p:blipFill>
          <a:blip r:embed="rId4">
            <a:clrChange>
              <a:clrFrom>
                <a:srgbClr val="DDDDDD"/>
              </a:clrFrom>
              <a:clrTo>
                <a:srgbClr val="DDDDDD">
                  <a:alpha val="0"/>
                </a:srgbClr>
              </a:clrTo>
            </a:clrChange>
            <a:extLst>
              <a:ext uri="{28A0092B-C50C-407E-A947-70E740481C1C}">
                <a14:useLocalDpi xmlns:a14="http://schemas.microsoft.com/office/drawing/2010/main" val="0"/>
              </a:ext>
            </a:extLst>
          </a:blip>
          <a:stretch>
            <a:fillRect/>
          </a:stretch>
        </p:blipFill>
        <p:spPr>
          <a:xfrm>
            <a:off x="0" y="12664440"/>
            <a:ext cx="5623560" cy="5623560"/>
          </a:xfrm>
          <a:prstGeom prst="rect">
            <a:avLst/>
          </a:prstGeom>
        </p:spPr>
      </p:pic>
      <p:sp>
        <p:nvSpPr>
          <p:cNvPr id="12" name="TextBox 11">
            <a:extLst>
              <a:ext uri="{FF2B5EF4-FFF2-40B4-BE49-F238E27FC236}">
                <a16:creationId xmlns:a16="http://schemas.microsoft.com/office/drawing/2014/main" id="{8E19B82A-C334-466C-91A5-50BB4E360850}"/>
              </a:ext>
            </a:extLst>
          </p:cNvPr>
          <p:cNvSpPr txBox="1"/>
          <p:nvPr/>
        </p:nvSpPr>
        <p:spPr>
          <a:xfrm>
            <a:off x="6659880" y="14386560"/>
            <a:ext cx="8519127" cy="1323439"/>
          </a:xfrm>
          <a:prstGeom prst="rect">
            <a:avLst/>
          </a:prstGeom>
          <a:noFill/>
        </p:spPr>
        <p:txBody>
          <a:bodyPr wrap="none" rtlCol="0">
            <a:spAutoFit/>
          </a:bodyPr>
          <a:lstStyle/>
          <a:p>
            <a:r>
              <a:rPr lang="en-US" sz="4000" i="1" dirty="0" err="1"/>
              <a:t>Melanoides</a:t>
            </a:r>
            <a:r>
              <a:rPr lang="en-US" sz="4000" i="1" dirty="0"/>
              <a:t> sp.</a:t>
            </a:r>
          </a:p>
          <a:p>
            <a:r>
              <a:rPr lang="en-US" sz="4000" dirty="0"/>
              <a:t>Credit: </a:t>
            </a:r>
            <a:r>
              <a:rPr lang="fr-FR" sz="4000" dirty="0"/>
              <a:t>Guido T. </a:t>
            </a:r>
            <a:r>
              <a:rPr lang="fr-FR" sz="4000" dirty="0" err="1"/>
              <a:t>Poppe</a:t>
            </a:r>
            <a:r>
              <a:rPr lang="fr-FR" sz="4000" dirty="0"/>
              <a:t> &amp; Philippe </a:t>
            </a:r>
            <a:r>
              <a:rPr lang="fr-FR" sz="4000" dirty="0" err="1"/>
              <a:t>Poppe</a:t>
            </a:r>
            <a:endParaRPr lang="en-US" sz="4000" dirty="0"/>
          </a:p>
        </p:txBody>
      </p:sp>
    </p:spTree>
    <p:extLst>
      <p:ext uri="{BB962C8B-B14F-4D97-AF65-F5344CB8AC3E}">
        <p14:creationId xmlns:p14="http://schemas.microsoft.com/office/powerpoint/2010/main" val="1838362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insect on the ground&#10;&#10;Description automatically generated">
            <a:extLst>
              <a:ext uri="{FF2B5EF4-FFF2-40B4-BE49-F238E27FC236}">
                <a16:creationId xmlns:a16="http://schemas.microsoft.com/office/drawing/2014/main" id="{EE2EAD78-1881-45ED-81DE-748DD2DA9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61166" cy="3921931"/>
          </a:xfrm>
          <a:prstGeom prst="rect">
            <a:avLst/>
          </a:prstGeom>
        </p:spPr>
      </p:pic>
      <p:sp>
        <p:nvSpPr>
          <p:cNvPr id="9" name="TextBox 8">
            <a:extLst>
              <a:ext uri="{FF2B5EF4-FFF2-40B4-BE49-F238E27FC236}">
                <a16:creationId xmlns:a16="http://schemas.microsoft.com/office/drawing/2014/main" id="{65C07C41-96D2-48CE-85C9-AA8271FA0FA4}"/>
              </a:ext>
            </a:extLst>
          </p:cNvPr>
          <p:cNvSpPr txBox="1"/>
          <p:nvPr/>
        </p:nvSpPr>
        <p:spPr>
          <a:xfrm>
            <a:off x="8075725" y="1791437"/>
            <a:ext cx="4393447" cy="1323439"/>
          </a:xfrm>
          <a:prstGeom prst="rect">
            <a:avLst/>
          </a:prstGeom>
          <a:noFill/>
        </p:spPr>
        <p:txBody>
          <a:bodyPr wrap="none" rtlCol="0">
            <a:spAutoFit/>
          </a:bodyPr>
          <a:lstStyle/>
          <a:p>
            <a:r>
              <a:rPr lang="en-US" sz="4000" i="1" dirty="0" err="1"/>
              <a:t>Baetis</a:t>
            </a:r>
            <a:r>
              <a:rPr lang="en-US" sz="4000" i="1" dirty="0"/>
              <a:t> sp.</a:t>
            </a:r>
          </a:p>
          <a:p>
            <a:r>
              <a:rPr lang="en-US" sz="4000" dirty="0"/>
              <a:t>Credit: </a:t>
            </a:r>
            <a:r>
              <a:rPr lang="fr-FR" sz="4000" dirty="0"/>
              <a:t>Cyril Bennett</a:t>
            </a:r>
            <a:endParaRPr lang="en-US" sz="4000" dirty="0"/>
          </a:p>
        </p:txBody>
      </p:sp>
      <p:pic>
        <p:nvPicPr>
          <p:cNvPr id="10" name="Picture 9">
            <a:extLst>
              <a:ext uri="{FF2B5EF4-FFF2-40B4-BE49-F238E27FC236}">
                <a16:creationId xmlns:a16="http://schemas.microsoft.com/office/drawing/2014/main" id="{76A68C5B-4B00-481E-ADCE-1F225983DE75}"/>
              </a:ext>
            </a:extLst>
          </p:cNvPr>
          <p:cNvPicPr>
            <a:picLocks noChangeAspect="1"/>
          </p:cNvPicPr>
          <p:nvPr/>
        </p:nvPicPr>
        <p:blipFill>
          <a:blip r:embed="rId3"/>
          <a:stretch>
            <a:fillRect/>
          </a:stretch>
        </p:blipFill>
        <p:spPr>
          <a:xfrm>
            <a:off x="0" y="3973679"/>
            <a:ext cx="6949440" cy="3466563"/>
          </a:xfrm>
          <a:prstGeom prst="rect">
            <a:avLst/>
          </a:prstGeom>
        </p:spPr>
      </p:pic>
      <p:sp>
        <p:nvSpPr>
          <p:cNvPr id="13" name="TextBox 12">
            <a:extLst>
              <a:ext uri="{FF2B5EF4-FFF2-40B4-BE49-F238E27FC236}">
                <a16:creationId xmlns:a16="http://schemas.microsoft.com/office/drawing/2014/main" id="{FC5DB535-86B6-41F3-8003-EA4E5084E49B}"/>
              </a:ext>
            </a:extLst>
          </p:cNvPr>
          <p:cNvSpPr txBox="1"/>
          <p:nvPr/>
        </p:nvSpPr>
        <p:spPr>
          <a:xfrm>
            <a:off x="7864079" y="5222441"/>
            <a:ext cx="4056623" cy="1200329"/>
          </a:xfrm>
          <a:prstGeom prst="rect">
            <a:avLst/>
          </a:prstGeom>
          <a:noFill/>
        </p:spPr>
        <p:txBody>
          <a:bodyPr wrap="none" rtlCol="0">
            <a:spAutoFit/>
          </a:bodyPr>
          <a:lstStyle/>
          <a:p>
            <a:r>
              <a:rPr lang="en-US" sz="3600" i="1" dirty="0" err="1"/>
              <a:t>Pseudocloeon</a:t>
            </a:r>
            <a:r>
              <a:rPr lang="en-US" sz="3600" i="1" dirty="0"/>
              <a:t> sp.</a:t>
            </a:r>
          </a:p>
          <a:p>
            <a:r>
              <a:rPr lang="en-US" sz="3600" dirty="0"/>
              <a:t>Credit: D.S. Chandler</a:t>
            </a:r>
          </a:p>
        </p:txBody>
      </p:sp>
      <p:pic>
        <p:nvPicPr>
          <p:cNvPr id="3" name="Picture 2" descr="A picture containing animal&#10;&#10;Description automatically generated">
            <a:extLst>
              <a:ext uri="{FF2B5EF4-FFF2-40B4-BE49-F238E27FC236}">
                <a16:creationId xmlns:a16="http://schemas.microsoft.com/office/drawing/2014/main" id="{0E0823DB-1A38-4B1C-B554-A962D7F0B5A8}"/>
              </a:ext>
            </a:extLst>
          </p:cNvPr>
          <p:cNvPicPr>
            <a:picLocks noChangeAspect="1"/>
          </p:cNvPicPr>
          <p:nvPr/>
        </p:nvPicPr>
        <p:blipFill rotWithShape="1">
          <a:blip r:embed="rId4">
            <a:extLst>
              <a:ext uri="{28A0092B-C50C-407E-A947-70E740481C1C}">
                <a14:useLocalDpi xmlns:a14="http://schemas.microsoft.com/office/drawing/2010/main" val="0"/>
              </a:ext>
            </a:extLst>
          </a:blip>
          <a:srcRect l="4379" t="31775" r="3024" b="11944"/>
          <a:stretch/>
        </p:blipFill>
        <p:spPr>
          <a:xfrm>
            <a:off x="0" y="10374733"/>
            <a:ext cx="8298180" cy="3364127"/>
          </a:xfrm>
          <a:prstGeom prst="rect">
            <a:avLst/>
          </a:prstGeom>
        </p:spPr>
      </p:pic>
      <p:sp>
        <p:nvSpPr>
          <p:cNvPr id="16" name="TextBox 15">
            <a:extLst>
              <a:ext uri="{FF2B5EF4-FFF2-40B4-BE49-F238E27FC236}">
                <a16:creationId xmlns:a16="http://schemas.microsoft.com/office/drawing/2014/main" id="{AF0D5D18-5301-4A02-822F-13965F1120C0}"/>
              </a:ext>
            </a:extLst>
          </p:cNvPr>
          <p:cNvSpPr txBox="1"/>
          <p:nvPr/>
        </p:nvSpPr>
        <p:spPr>
          <a:xfrm>
            <a:off x="8898222" y="11684201"/>
            <a:ext cx="4579267" cy="1200329"/>
          </a:xfrm>
          <a:prstGeom prst="rect">
            <a:avLst/>
          </a:prstGeom>
          <a:noFill/>
        </p:spPr>
        <p:txBody>
          <a:bodyPr wrap="none" rtlCol="0">
            <a:spAutoFit/>
          </a:bodyPr>
          <a:lstStyle/>
          <a:p>
            <a:r>
              <a:rPr lang="en-US" sz="3600" i="1" dirty="0" err="1"/>
              <a:t>Orconectes</a:t>
            </a:r>
            <a:r>
              <a:rPr lang="en-US" sz="3600" i="1" dirty="0"/>
              <a:t> sp.</a:t>
            </a:r>
          </a:p>
          <a:p>
            <a:r>
              <a:rPr lang="en-US" sz="3600" dirty="0"/>
              <a:t>Credit: storyblocks.com</a:t>
            </a:r>
          </a:p>
        </p:txBody>
      </p:sp>
      <p:sp>
        <p:nvSpPr>
          <p:cNvPr id="17" name="TextBox 16">
            <a:extLst>
              <a:ext uri="{FF2B5EF4-FFF2-40B4-BE49-F238E27FC236}">
                <a16:creationId xmlns:a16="http://schemas.microsoft.com/office/drawing/2014/main" id="{57162710-1220-4426-843A-7A85C57D4273}"/>
              </a:ext>
            </a:extLst>
          </p:cNvPr>
          <p:cNvSpPr txBox="1"/>
          <p:nvPr/>
        </p:nvSpPr>
        <p:spPr>
          <a:xfrm>
            <a:off x="7724742" y="14945561"/>
            <a:ext cx="4107215" cy="1200329"/>
          </a:xfrm>
          <a:prstGeom prst="rect">
            <a:avLst/>
          </a:prstGeom>
          <a:noFill/>
        </p:spPr>
        <p:txBody>
          <a:bodyPr wrap="none" rtlCol="0">
            <a:spAutoFit/>
          </a:bodyPr>
          <a:lstStyle/>
          <a:p>
            <a:r>
              <a:rPr lang="en-US" sz="3600" dirty="0" err="1"/>
              <a:t>Caecitodea</a:t>
            </a:r>
            <a:r>
              <a:rPr lang="en-US" sz="3600" dirty="0"/>
              <a:t> sp.</a:t>
            </a:r>
          </a:p>
          <a:p>
            <a:r>
              <a:rPr lang="en-US" sz="3600" dirty="0"/>
              <a:t>Credit: Javier </a:t>
            </a:r>
            <a:r>
              <a:rPr lang="en-US" sz="3600" dirty="0" err="1"/>
              <a:t>Alcocer</a:t>
            </a:r>
            <a:endParaRPr lang="en-US" sz="3600" dirty="0"/>
          </a:p>
        </p:txBody>
      </p:sp>
      <p:sp>
        <p:nvSpPr>
          <p:cNvPr id="20" name="TextBox 19">
            <a:extLst>
              <a:ext uri="{FF2B5EF4-FFF2-40B4-BE49-F238E27FC236}">
                <a16:creationId xmlns:a16="http://schemas.microsoft.com/office/drawing/2014/main" id="{EC6B2CC1-7475-4541-ACBB-AFF950C0BDD3}"/>
              </a:ext>
            </a:extLst>
          </p:cNvPr>
          <p:cNvSpPr txBox="1"/>
          <p:nvPr/>
        </p:nvSpPr>
        <p:spPr>
          <a:xfrm>
            <a:off x="7441713" y="8144167"/>
            <a:ext cx="6084358" cy="1200329"/>
          </a:xfrm>
          <a:prstGeom prst="rect">
            <a:avLst/>
          </a:prstGeom>
          <a:noFill/>
        </p:spPr>
        <p:txBody>
          <a:bodyPr wrap="none" rtlCol="0">
            <a:spAutoFit/>
          </a:bodyPr>
          <a:lstStyle/>
          <a:p>
            <a:r>
              <a:rPr lang="en-US" sz="3600" i="1" dirty="0" err="1"/>
              <a:t>Palaemonetes</a:t>
            </a:r>
            <a:r>
              <a:rPr lang="en-US" sz="3600" i="1" dirty="0"/>
              <a:t> sp.</a:t>
            </a:r>
          </a:p>
          <a:p>
            <a:r>
              <a:rPr lang="en-US" sz="3600" dirty="0"/>
              <a:t>Credit: Calvert Marine Museum</a:t>
            </a:r>
          </a:p>
        </p:txBody>
      </p:sp>
      <p:pic>
        <p:nvPicPr>
          <p:cNvPr id="22" name="Picture 21" descr="A close up of a lobster&#10;&#10;Description automatically generated">
            <a:extLst>
              <a:ext uri="{FF2B5EF4-FFF2-40B4-BE49-F238E27FC236}">
                <a16:creationId xmlns:a16="http://schemas.microsoft.com/office/drawing/2014/main" id="{E37EC8B0-E7A9-481C-92DF-4E8CE959F1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250" y="7403404"/>
            <a:ext cx="6153150" cy="2802633"/>
          </a:xfrm>
          <a:prstGeom prst="rect">
            <a:avLst/>
          </a:prstGeom>
        </p:spPr>
      </p:pic>
      <p:pic>
        <p:nvPicPr>
          <p:cNvPr id="25" name="Picture 24">
            <a:extLst>
              <a:ext uri="{FF2B5EF4-FFF2-40B4-BE49-F238E27FC236}">
                <a16:creationId xmlns:a16="http://schemas.microsoft.com/office/drawing/2014/main" id="{9E617D66-A7EA-4AFA-A49F-3625B4A38CBA}"/>
              </a:ext>
            </a:extLst>
          </p:cNvPr>
          <p:cNvPicPr>
            <a:picLocks noChangeAspect="1"/>
          </p:cNvPicPr>
          <p:nvPr/>
        </p:nvPicPr>
        <p:blipFill>
          <a:blip r:embed="rId6"/>
          <a:stretch>
            <a:fillRect/>
          </a:stretch>
        </p:blipFill>
        <p:spPr>
          <a:xfrm>
            <a:off x="1004887" y="13844587"/>
            <a:ext cx="5229225" cy="2867025"/>
          </a:xfrm>
          <a:prstGeom prst="rect">
            <a:avLst/>
          </a:prstGeom>
        </p:spPr>
      </p:pic>
    </p:spTree>
    <p:extLst>
      <p:ext uri="{BB962C8B-B14F-4D97-AF65-F5344CB8AC3E}">
        <p14:creationId xmlns:p14="http://schemas.microsoft.com/office/powerpoint/2010/main" val="3623170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insect on the ground&#10;&#10;Description automatically generated">
            <a:extLst>
              <a:ext uri="{FF2B5EF4-FFF2-40B4-BE49-F238E27FC236}">
                <a16:creationId xmlns:a16="http://schemas.microsoft.com/office/drawing/2014/main" id="{A9D964A1-4746-4005-9297-EE4ACEDFC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935" y="12120223"/>
            <a:ext cx="7298813" cy="5459854"/>
          </a:xfrm>
          <a:prstGeom prst="rect">
            <a:avLst/>
          </a:prstGeom>
        </p:spPr>
      </p:pic>
      <p:sp>
        <p:nvSpPr>
          <p:cNvPr id="15" name="TextBox 14">
            <a:extLst>
              <a:ext uri="{FF2B5EF4-FFF2-40B4-BE49-F238E27FC236}">
                <a16:creationId xmlns:a16="http://schemas.microsoft.com/office/drawing/2014/main" id="{3E597FA4-8B18-4507-8E91-51414CF7AB54}"/>
              </a:ext>
            </a:extLst>
          </p:cNvPr>
          <p:cNvSpPr txBox="1"/>
          <p:nvPr/>
        </p:nvSpPr>
        <p:spPr>
          <a:xfrm>
            <a:off x="9860281" y="14371811"/>
            <a:ext cx="3950440" cy="1200329"/>
          </a:xfrm>
          <a:prstGeom prst="rect">
            <a:avLst/>
          </a:prstGeom>
          <a:noFill/>
        </p:spPr>
        <p:txBody>
          <a:bodyPr wrap="none" rtlCol="0">
            <a:spAutoFit/>
          </a:bodyPr>
          <a:lstStyle/>
          <a:p>
            <a:r>
              <a:rPr lang="en-US" sz="3600" dirty="0" err="1"/>
              <a:t>Hydraenidae</a:t>
            </a:r>
            <a:endParaRPr lang="en-US" sz="3600" dirty="0"/>
          </a:p>
          <a:p>
            <a:r>
              <a:rPr lang="en-US" sz="3600" dirty="0"/>
              <a:t>Credit: Udo Schmidt</a:t>
            </a:r>
          </a:p>
        </p:txBody>
      </p:sp>
      <p:sp>
        <p:nvSpPr>
          <p:cNvPr id="8" name="TextBox 7">
            <a:extLst>
              <a:ext uri="{FF2B5EF4-FFF2-40B4-BE49-F238E27FC236}">
                <a16:creationId xmlns:a16="http://schemas.microsoft.com/office/drawing/2014/main" id="{F25F51FF-E2F7-4077-9825-E0F29B0DDB0A}"/>
              </a:ext>
            </a:extLst>
          </p:cNvPr>
          <p:cNvSpPr txBox="1"/>
          <p:nvPr/>
        </p:nvSpPr>
        <p:spPr>
          <a:xfrm>
            <a:off x="7166241" y="2179812"/>
            <a:ext cx="3812775" cy="1200329"/>
          </a:xfrm>
          <a:prstGeom prst="rect">
            <a:avLst/>
          </a:prstGeom>
          <a:noFill/>
        </p:spPr>
        <p:txBody>
          <a:bodyPr wrap="none" rtlCol="0">
            <a:spAutoFit/>
          </a:bodyPr>
          <a:lstStyle/>
          <a:p>
            <a:r>
              <a:rPr lang="en-US" sz="3600" i="1" dirty="0" err="1"/>
              <a:t>Peltodytes</a:t>
            </a:r>
            <a:r>
              <a:rPr lang="en-US" sz="3600" i="1" dirty="0"/>
              <a:t> sp.</a:t>
            </a:r>
          </a:p>
          <a:p>
            <a:r>
              <a:rPr lang="en-US" sz="3600" dirty="0"/>
              <a:t>Credit: Tom Murray</a:t>
            </a:r>
          </a:p>
        </p:txBody>
      </p:sp>
      <p:pic>
        <p:nvPicPr>
          <p:cNvPr id="9" name="Picture 8">
            <a:extLst>
              <a:ext uri="{FF2B5EF4-FFF2-40B4-BE49-F238E27FC236}">
                <a16:creationId xmlns:a16="http://schemas.microsoft.com/office/drawing/2014/main" id="{6EF73B6E-F9DA-44DD-AB91-D6BF2F1AEFB8}"/>
              </a:ext>
            </a:extLst>
          </p:cNvPr>
          <p:cNvPicPr>
            <a:picLocks noChangeAspect="1"/>
          </p:cNvPicPr>
          <p:nvPr/>
        </p:nvPicPr>
        <p:blipFill>
          <a:blip r:embed="rId3"/>
          <a:stretch>
            <a:fillRect/>
          </a:stretch>
        </p:blipFill>
        <p:spPr>
          <a:xfrm>
            <a:off x="453820" y="251490"/>
            <a:ext cx="5581650" cy="4924425"/>
          </a:xfrm>
          <a:prstGeom prst="rect">
            <a:avLst/>
          </a:prstGeom>
        </p:spPr>
      </p:pic>
      <p:pic>
        <p:nvPicPr>
          <p:cNvPr id="13" name="Picture 12" descr="A picture containing animal&#10;&#10;Description automatically generated">
            <a:extLst>
              <a:ext uri="{FF2B5EF4-FFF2-40B4-BE49-F238E27FC236}">
                <a16:creationId xmlns:a16="http://schemas.microsoft.com/office/drawing/2014/main" id="{F772B310-59D2-43EE-B4AB-A6C2BF365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812885" y="5669613"/>
            <a:ext cx="3979748" cy="5605517"/>
          </a:xfrm>
          <a:prstGeom prst="rect">
            <a:avLst/>
          </a:prstGeom>
        </p:spPr>
      </p:pic>
      <p:sp>
        <p:nvSpPr>
          <p:cNvPr id="16" name="TextBox 15">
            <a:extLst>
              <a:ext uri="{FF2B5EF4-FFF2-40B4-BE49-F238E27FC236}">
                <a16:creationId xmlns:a16="http://schemas.microsoft.com/office/drawing/2014/main" id="{C6E7485E-E0FB-4BFC-B141-4329E4DBF3DF}"/>
              </a:ext>
            </a:extLst>
          </p:cNvPr>
          <p:cNvSpPr txBox="1"/>
          <p:nvPr/>
        </p:nvSpPr>
        <p:spPr>
          <a:xfrm>
            <a:off x="7137876" y="7874958"/>
            <a:ext cx="5076518" cy="1323439"/>
          </a:xfrm>
          <a:prstGeom prst="rect">
            <a:avLst/>
          </a:prstGeom>
          <a:noFill/>
        </p:spPr>
        <p:txBody>
          <a:bodyPr wrap="none" rtlCol="0">
            <a:spAutoFit/>
          </a:bodyPr>
          <a:lstStyle/>
          <a:p>
            <a:r>
              <a:rPr lang="en-US" sz="4000" i="1" dirty="0" err="1"/>
              <a:t>Gyrinus</a:t>
            </a:r>
            <a:r>
              <a:rPr lang="en-US" sz="4000" i="1" dirty="0"/>
              <a:t> sp.</a:t>
            </a:r>
          </a:p>
          <a:p>
            <a:r>
              <a:rPr lang="en-US" sz="4000" dirty="0"/>
              <a:t>Credit: 1909 illustration</a:t>
            </a:r>
          </a:p>
        </p:txBody>
      </p:sp>
    </p:spTree>
    <p:extLst>
      <p:ext uri="{BB962C8B-B14F-4D97-AF65-F5344CB8AC3E}">
        <p14:creationId xmlns:p14="http://schemas.microsoft.com/office/powerpoint/2010/main" val="1790518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animal, insect&#10;&#10;Description automatically generated">
            <a:extLst>
              <a:ext uri="{FF2B5EF4-FFF2-40B4-BE49-F238E27FC236}">
                <a16:creationId xmlns:a16="http://schemas.microsoft.com/office/drawing/2014/main" id="{2CE09065-CC19-4D82-815A-AC407CE7B809}"/>
              </a:ext>
            </a:extLst>
          </p:cNvPr>
          <p:cNvPicPr>
            <a:picLocks noChangeAspect="1"/>
          </p:cNvPicPr>
          <p:nvPr/>
        </p:nvPicPr>
        <p:blipFill rotWithShape="1">
          <a:blip r:embed="rId2">
            <a:clrChange>
              <a:clrFrom>
                <a:srgbClr val="FFFEF9"/>
              </a:clrFrom>
              <a:clrTo>
                <a:srgbClr val="FFFEF9">
                  <a:alpha val="0"/>
                </a:srgbClr>
              </a:clrTo>
            </a:clrChange>
            <a:extLst>
              <a:ext uri="{28A0092B-C50C-407E-A947-70E740481C1C}">
                <a14:useLocalDpi xmlns:a14="http://schemas.microsoft.com/office/drawing/2010/main" val="0"/>
              </a:ext>
            </a:extLst>
          </a:blip>
          <a:srcRect b="6692"/>
          <a:stretch/>
        </p:blipFill>
        <p:spPr>
          <a:xfrm rot="5400000">
            <a:off x="1515202" y="-419921"/>
            <a:ext cx="4133850" cy="5910264"/>
          </a:xfrm>
          <a:prstGeom prst="rect">
            <a:avLst/>
          </a:prstGeom>
        </p:spPr>
      </p:pic>
      <p:sp>
        <p:nvSpPr>
          <p:cNvPr id="10" name="TextBox 9">
            <a:extLst>
              <a:ext uri="{FF2B5EF4-FFF2-40B4-BE49-F238E27FC236}">
                <a16:creationId xmlns:a16="http://schemas.microsoft.com/office/drawing/2014/main" id="{D2EE34C0-06FE-4612-A059-CA608B562105}"/>
              </a:ext>
            </a:extLst>
          </p:cNvPr>
          <p:cNvSpPr txBox="1"/>
          <p:nvPr/>
        </p:nvSpPr>
        <p:spPr>
          <a:xfrm>
            <a:off x="8251194" y="1846648"/>
            <a:ext cx="3222742" cy="1200329"/>
          </a:xfrm>
          <a:prstGeom prst="rect">
            <a:avLst/>
          </a:prstGeom>
          <a:noFill/>
        </p:spPr>
        <p:txBody>
          <a:bodyPr wrap="none" rtlCol="0">
            <a:spAutoFit/>
          </a:bodyPr>
          <a:lstStyle/>
          <a:p>
            <a:r>
              <a:rPr lang="en-US" sz="3600" dirty="0" err="1"/>
              <a:t>Belostomatidae</a:t>
            </a:r>
            <a:r>
              <a:rPr lang="en-US" sz="3600" dirty="0"/>
              <a:t> </a:t>
            </a:r>
          </a:p>
          <a:p>
            <a:r>
              <a:rPr lang="en-US" sz="3600" dirty="0"/>
              <a:t>Credit: Halvard</a:t>
            </a:r>
          </a:p>
        </p:txBody>
      </p:sp>
      <p:sp>
        <p:nvSpPr>
          <p:cNvPr id="13" name="TextBox 12">
            <a:extLst>
              <a:ext uri="{FF2B5EF4-FFF2-40B4-BE49-F238E27FC236}">
                <a16:creationId xmlns:a16="http://schemas.microsoft.com/office/drawing/2014/main" id="{7D9E71E9-E027-45FE-9277-501B8AA69FB3}"/>
              </a:ext>
            </a:extLst>
          </p:cNvPr>
          <p:cNvSpPr txBox="1"/>
          <p:nvPr/>
        </p:nvSpPr>
        <p:spPr>
          <a:xfrm>
            <a:off x="7114055" y="15421593"/>
            <a:ext cx="5238422" cy="1200329"/>
          </a:xfrm>
          <a:prstGeom prst="rect">
            <a:avLst/>
          </a:prstGeom>
          <a:noFill/>
        </p:spPr>
        <p:txBody>
          <a:bodyPr wrap="none" rtlCol="0">
            <a:spAutoFit/>
          </a:bodyPr>
          <a:lstStyle/>
          <a:p>
            <a:r>
              <a:rPr lang="en-US" sz="3600" i="1" dirty="0" err="1"/>
              <a:t>Cheumatopsyche</a:t>
            </a:r>
            <a:r>
              <a:rPr lang="en-US" sz="3600" i="1" dirty="0"/>
              <a:t> sp.</a:t>
            </a:r>
          </a:p>
          <a:p>
            <a:r>
              <a:rPr lang="en-US" sz="3600" dirty="0"/>
              <a:t>Credit: 2014 BOLD Systems</a:t>
            </a:r>
          </a:p>
        </p:txBody>
      </p:sp>
      <p:pic>
        <p:nvPicPr>
          <p:cNvPr id="14" name="Picture 13">
            <a:extLst>
              <a:ext uri="{FF2B5EF4-FFF2-40B4-BE49-F238E27FC236}">
                <a16:creationId xmlns:a16="http://schemas.microsoft.com/office/drawing/2014/main" id="{41E1FC3F-C19E-43B7-B19F-6388E92C0690}"/>
              </a:ext>
            </a:extLst>
          </p:cNvPr>
          <p:cNvPicPr>
            <a:picLocks noChangeAspect="1"/>
          </p:cNvPicPr>
          <p:nvPr/>
        </p:nvPicPr>
        <p:blipFill>
          <a:blip r:embed="rId3"/>
          <a:stretch>
            <a:fillRect/>
          </a:stretch>
        </p:blipFill>
        <p:spPr>
          <a:xfrm>
            <a:off x="583502" y="14226973"/>
            <a:ext cx="4961891" cy="3589077"/>
          </a:xfrm>
          <a:prstGeom prst="rect">
            <a:avLst/>
          </a:prstGeom>
        </p:spPr>
      </p:pic>
      <p:pic>
        <p:nvPicPr>
          <p:cNvPr id="8" name="Picture 7" descr="A close up of an animal&#10;&#10;Description automatically generated">
            <a:extLst>
              <a:ext uri="{FF2B5EF4-FFF2-40B4-BE49-F238E27FC236}">
                <a16:creationId xmlns:a16="http://schemas.microsoft.com/office/drawing/2014/main" id="{3A2F869C-C7B0-41CD-B4F1-F10D81CA58DA}"/>
              </a:ext>
            </a:extLst>
          </p:cNvPr>
          <p:cNvPicPr>
            <a:picLocks noChangeAspect="1"/>
          </p:cNvPicPr>
          <p:nvPr/>
        </p:nvPicPr>
        <p:blipFill>
          <a:blip r:embed="rId4">
            <a:clrChange>
              <a:clrFrom>
                <a:srgbClr val="F3F3F3"/>
              </a:clrFrom>
              <a:clrTo>
                <a:srgbClr val="F3F3F3">
                  <a:alpha val="0"/>
                </a:srgbClr>
              </a:clrTo>
            </a:clrChange>
            <a:extLst>
              <a:ext uri="{28A0092B-C50C-407E-A947-70E740481C1C}">
                <a14:useLocalDpi xmlns:a14="http://schemas.microsoft.com/office/drawing/2010/main" val="0"/>
              </a:ext>
            </a:extLst>
          </a:blip>
          <a:stretch>
            <a:fillRect/>
          </a:stretch>
        </p:blipFill>
        <p:spPr>
          <a:xfrm>
            <a:off x="1013024" y="9379974"/>
            <a:ext cx="3797165" cy="4212480"/>
          </a:xfrm>
          <a:prstGeom prst="rect">
            <a:avLst/>
          </a:prstGeom>
        </p:spPr>
      </p:pic>
      <p:sp>
        <p:nvSpPr>
          <p:cNvPr id="11" name="TextBox 10">
            <a:extLst>
              <a:ext uri="{FF2B5EF4-FFF2-40B4-BE49-F238E27FC236}">
                <a16:creationId xmlns:a16="http://schemas.microsoft.com/office/drawing/2014/main" id="{5759E55F-7055-47D4-B426-BDC047A028B3}"/>
              </a:ext>
            </a:extLst>
          </p:cNvPr>
          <p:cNvSpPr txBox="1"/>
          <p:nvPr/>
        </p:nvSpPr>
        <p:spPr>
          <a:xfrm>
            <a:off x="6091878" y="10831064"/>
            <a:ext cx="4356962" cy="1323439"/>
          </a:xfrm>
          <a:prstGeom prst="rect">
            <a:avLst/>
          </a:prstGeom>
          <a:noFill/>
        </p:spPr>
        <p:txBody>
          <a:bodyPr wrap="none" rtlCol="0">
            <a:spAutoFit/>
          </a:bodyPr>
          <a:lstStyle/>
          <a:p>
            <a:r>
              <a:rPr lang="en-US" sz="4000" i="1" dirty="0" err="1"/>
              <a:t>Smicridea</a:t>
            </a:r>
            <a:r>
              <a:rPr lang="en-US" sz="4000" i="1" dirty="0"/>
              <a:t> sp.</a:t>
            </a:r>
          </a:p>
          <a:p>
            <a:r>
              <a:rPr lang="en-US" sz="4000" dirty="0"/>
              <a:t>Credit: M. </a:t>
            </a:r>
            <a:r>
              <a:rPr lang="en-US" sz="4000" dirty="0" err="1"/>
              <a:t>Zumbado</a:t>
            </a:r>
            <a:endParaRPr lang="en-US" sz="4000" dirty="0"/>
          </a:p>
        </p:txBody>
      </p:sp>
      <p:pic>
        <p:nvPicPr>
          <p:cNvPr id="5" name="Picture 4">
            <a:extLst>
              <a:ext uri="{FF2B5EF4-FFF2-40B4-BE49-F238E27FC236}">
                <a16:creationId xmlns:a16="http://schemas.microsoft.com/office/drawing/2014/main" id="{0CE1852F-E583-4528-8663-BA3B65A070ED}"/>
              </a:ext>
            </a:extLst>
          </p:cNvPr>
          <p:cNvPicPr>
            <a:picLocks noChangeAspect="1"/>
          </p:cNvPicPr>
          <p:nvPr/>
        </p:nvPicPr>
        <p:blipFill>
          <a:blip r:embed="rId5"/>
          <a:stretch>
            <a:fillRect/>
          </a:stretch>
        </p:blipFill>
        <p:spPr>
          <a:xfrm>
            <a:off x="0" y="4513006"/>
            <a:ext cx="5980277" cy="4317744"/>
          </a:xfrm>
          <a:prstGeom prst="rect">
            <a:avLst/>
          </a:prstGeom>
        </p:spPr>
      </p:pic>
      <p:sp>
        <p:nvSpPr>
          <p:cNvPr id="15" name="TextBox 14">
            <a:extLst>
              <a:ext uri="{FF2B5EF4-FFF2-40B4-BE49-F238E27FC236}">
                <a16:creationId xmlns:a16="http://schemas.microsoft.com/office/drawing/2014/main" id="{3CD66F99-DFCB-40E3-906A-B0EF985C17AC}"/>
              </a:ext>
            </a:extLst>
          </p:cNvPr>
          <p:cNvSpPr txBox="1"/>
          <p:nvPr/>
        </p:nvSpPr>
        <p:spPr>
          <a:xfrm>
            <a:off x="6899259" y="6040106"/>
            <a:ext cx="3855158" cy="1200329"/>
          </a:xfrm>
          <a:prstGeom prst="rect">
            <a:avLst/>
          </a:prstGeom>
          <a:noFill/>
        </p:spPr>
        <p:txBody>
          <a:bodyPr wrap="none" rtlCol="0">
            <a:spAutoFit/>
          </a:bodyPr>
          <a:lstStyle/>
          <a:p>
            <a:r>
              <a:rPr lang="en-US" sz="3600" i="1" dirty="0" err="1"/>
              <a:t>Rhagovelia</a:t>
            </a:r>
            <a:r>
              <a:rPr lang="en-US" sz="3600" i="1" dirty="0"/>
              <a:t> sp.</a:t>
            </a:r>
          </a:p>
          <a:p>
            <a:r>
              <a:rPr lang="en-US" sz="3600" dirty="0"/>
              <a:t>Credit: Dr. E. Santos</a:t>
            </a:r>
          </a:p>
        </p:txBody>
      </p:sp>
    </p:spTree>
    <p:extLst>
      <p:ext uri="{BB962C8B-B14F-4D97-AF65-F5344CB8AC3E}">
        <p14:creationId xmlns:p14="http://schemas.microsoft.com/office/powerpoint/2010/main" val="79136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animal, insect&#10;&#10;Description automatically generated">
            <a:extLst>
              <a:ext uri="{FF2B5EF4-FFF2-40B4-BE49-F238E27FC236}">
                <a16:creationId xmlns:a16="http://schemas.microsoft.com/office/drawing/2014/main" id="{0DB25F30-1ED0-4938-9DB9-EF49A5AE1B45}"/>
              </a:ext>
            </a:extLst>
          </p:cNvPr>
          <p:cNvPicPr>
            <a:picLocks noChangeAspect="1"/>
          </p:cNvPicPr>
          <p:nvPr/>
        </p:nvPicPr>
        <p:blipFill>
          <a:blip r:embed="rId2">
            <a:clrChange>
              <a:clrFrom>
                <a:srgbClr val="FAFFFF"/>
              </a:clrFrom>
              <a:clrTo>
                <a:srgbClr val="FAFFFF">
                  <a:alpha val="0"/>
                </a:srgbClr>
              </a:clrTo>
            </a:clrChange>
            <a:extLst>
              <a:ext uri="{28A0092B-C50C-407E-A947-70E740481C1C}">
                <a14:useLocalDpi xmlns:a14="http://schemas.microsoft.com/office/drawing/2010/main" val="0"/>
              </a:ext>
            </a:extLst>
          </a:blip>
          <a:stretch>
            <a:fillRect/>
          </a:stretch>
        </p:blipFill>
        <p:spPr>
          <a:xfrm rot="16200000">
            <a:off x="1790016" y="-806548"/>
            <a:ext cx="2654300" cy="5715000"/>
          </a:xfrm>
          <a:prstGeom prst="rect">
            <a:avLst/>
          </a:prstGeom>
        </p:spPr>
      </p:pic>
      <p:sp>
        <p:nvSpPr>
          <p:cNvPr id="6" name="TextBox 5">
            <a:extLst>
              <a:ext uri="{FF2B5EF4-FFF2-40B4-BE49-F238E27FC236}">
                <a16:creationId xmlns:a16="http://schemas.microsoft.com/office/drawing/2014/main" id="{304364A8-C841-4295-9786-9B7CDC2C0D2C}"/>
              </a:ext>
            </a:extLst>
          </p:cNvPr>
          <p:cNvSpPr txBox="1"/>
          <p:nvPr/>
        </p:nvSpPr>
        <p:spPr>
          <a:xfrm>
            <a:off x="8453511" y="1523319"/>
            <a:ext cx="3855799" cy="1200329"/>
          </a:xfrm>
          <a:prstGeom prst="rect">
            <a:avLst/>
          </a:prstGeom>
          <a:noFill/>
        </p:spPr>
        <p:txBody>
          <a:bodyPr wrap="none" rtlCol="0">
            <a:spAutoFit/>
          </a:bodyPr>
          <a:lstStyle/>
          <a:p>
            <a:r>
              <a:rPr lang="en-US" sz="3600" dirty="0" err="1"/>
              <a:t>Gomphidae</a:t>
            </a:r>
            <a:endParaRPr lang="en-US" sz="3600" dirty="0"/>
          </a:p>
          <a:p>
            <a:r>
              <a:rPr lang="en-US" sz="3600" dirty="0"/>
              <a:t>Credit: Ethan Bright</a:t>
            </a:r>
          </a:p>
        </p:txBody>
      </p:sp>
      <p:pic>
        <p:nvPicPr>
          <p:cNvPr id="8" name="Picture 7" descr="A picture containing animal, insect&#10;&#10;Description automatically generated">
            <a:extLst>
              <a:ext uri="{FF2B5EF4-FFF2-40B4-BE49-F238E27FC236}">
                <a16:creationId xmlns:a16="http://schemas.microsoft.com/office/drawing/2014/main" id="{7376590A-BE4B-4F3A-A601-2D47B9499F29}"/>
              </a:ext>
            </a:extLst>
          </p:cNvPr>
          <p:cNvPicPr>
            <a:picLocks noChangeAspect="1"/>
          </p:cNvPicPr>
          <p:nvPr/>
        </p:nvPicPr>
        <p:blipFill rotWithShape="1">
          <a:blip r:embed="rId3">
            <a:extLst>
              <a:ext uri="{28A0092B-C50C-407E-A947-70E740481C1C}">
                <a14:useLocalDpi xmlns:a14="http://schemas.microsoft.com/office/drawing/2010/main" val="0"/>
              </a:ext>
            </a:extLst>
          </a:blip>
          <a:srcRect l="11228" r="9824"/>
          <a:stretch/>
        </p:blipFill>
        <p:spPr>
          <a:xfrm>
            <a:off x="398583" y="5211273"/>
            <a:ext cx="5275385" cy="4456161"/>
          </a:xfrm>
          <a:prstGeom prst="rect">
            <a:avLst/>
          </a:prstGeom>
        </p:spPr>
      </p:pic>
      <p:sp>
        <p:nvSpPr>
          <p:cNvPr id="9" name="TextBox 8">
            <a:extLst>
              <a:ext uri="{FF2B5EF4-FFF2-40B4-BE49-F238E27FC236}">
                <a16:creationId xmlns:a16="http://schemas.microsoft.com/office/drawing/2014/main" id="{2DDDFEFC-402A-4505-B8AD-0A08B03AFE48}"/>
              </a:ext>
            </a:extLst>
          </p:cNvPr>
          <p:cNvSpPr txBox="1"/>
          <p:nvPr/>
        </p:nvSpPr>
        <p:spPr>
          <a:xfrm>
            <a:off x="8863819" y="6669750"/>
            <a:ext cx="2308645" cy="1200329"/>
          </a:xfrm>
          <a:prstGeom prst="rect">
            <a:avLst/>
          </a:prstGeom>
          <a:noFill/>
        </p:spPr>
        <p:txBody>
          <a:bodyPr wrap="none" rtlCol="0">
            <a:spAutoFit/>
          </a:bodyPr>
          <a:lstStyle/>
          <a:p>
            <a:r>
              <a:rPr lang="en-US" sz="3600" dirty="0" err="1"/>
              <a:t>Corduliidae</a:t>
            </a:r>
            <a:endParaRPr lang="en-US" sz="3600" dirty="0"/>
          </a:p>
          <a:p>
            <a:r>
              <a:rPr lang="en-US" sz="3600" dirty="0"/>
              <a:t>Credit: Bob</a:t>
            </a:r>
          </a:p>
        </p:txBody>
      </p:sp>
      <p:sp>
        <p:nvSpPr>
          <p:cNvPr id="10" name="TextBox 9">
            <a:extLst>
              <a:ext uri="{FF2B5EF4-FFF2-40B4-BE49-F238E27FC236}">
                <a16:creationId xmlns:a16="http://schemas.microsoft.com/office/drawing/2014/main" id="{50416A93-EE79-46B8-A0B6-6CC63A63D17C}"/>
              </a:ext>
            </a:extLst>
          </p:cNvPr>
          <p:cNvSpPr txBox="1"/>
          <p:nvPr/>
        </p:nvSpPr>
        <p:spPr>
          <a:xfrm>
            <a:off x="8772681" y="11857375"/>
            <a:ext cx="2722018" cy="2308324"/>
          </a:xfrm>
          <a:prstGeom prst="rect">
            <a:avLst/>
          </a:prstGeom>
          <a:noFill/>
        </p:spPr>
        <p:txBody>
          <a:bodyPr wrap="square" rtlCol="0">
            <a:spAutoFit/>
          </a:bodyPr>
          <a:lstStyle/>
          <a:p>
            <a:r>
              <a:rPr lang="en-US" sz="3600" i="1" dirty="0" err="1"/>
              <a:t>Chromagrion</a:t>
            </a:r>
            <a:r>
              <a:rPr lang="en-US" sz="3600" i="1" dirty="0"/>
              <a:t> sp.</a:t>
            </a:r>
          </a:p>
          <a:p>
            <a:r>
              <a:rPr lang="en-US" sz="3600" dirty="0"/>
              <a:t>Credit: Tom Murray</a:t>
            </a:r>
          </a:p>
        </p:txBody>
      </p:sp>
      <p:pic>
        <p:nvPicPr>
          <p:cNvPr id="11" name="Picture 10">
            <a:extLst>
              <a:ext uri="{FF2B5EF4-FFF2-40B4-BE49-F238E27FC236}">
                <a16:creationId xmlns:a16="http://schemas.microsoft.com/office/drawing/2014/main" id="{C8E16893-F9F6-4A3E-92FB-C475F2FC1BC2}"/>
              </a:ext>
            </a:extLst>
          </p:cNvPr>
          <p:cNvPicPr>
            <a:picLocks noChangeAspect="1"/>
          </p:cNvPicPr>
          <p:nvPr/>
        </p:nvPicPr>
        <p:blipFill>
          <a:blip r:embed="rId4"/>
          <a:stretch>
            <a:fillRect/>
          </a:stretch>
        </p:blipFill>
        <p:spPr>
          <a:xfrm>
            <a:off x="0" y="10621107"/>
            <a:ext cx="7327942" cy="4516315"/>
          </a:xfrm>
          <a:prstGeom prst="rect">
            <a:avLst/>
          </a:prstGeom>
        </p:spPr>
      </p:pic>
    </p:spTree>
    <p:extLst>
      <p:ext uri="{BB962C8B-B14F-4D97-AF65-F5344CB8AC3E}">
        <p14:creationId xmlns:p14="http://schemas.microsoft.com/office/powerpoint/2010/main" val="38969449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782</TotalTime>
  <Words>326</Words>
  <Application>Microsoft Office PowerPoint</Application>
  <PresentationFormat>Custom</PresentationFormat>
  <Paragraphs>92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Kinard, Sean</dc:creator>
  <cp:lastModifiedBy>Kinard, Sean</cp:lastModifiedBy>
  <cp:revision>59</cp:revision>
  <dcterms:created xsi:type="dcterms:W3CDTF">2019-09-05T14:26:03Z</dcterms:created>
  <dcterms:modified xsi:type="dcterms:W3CDTF">2019-09-19T18:09:27Z</dcterms:modified>
</cp:coreProperties>
</file>