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63" r:id="rId3"/>
    <p:sldId id="265" r:id="rId4"/>
    <p:sldId id="272" r:id="rId5"/>
    <p:sldId id="266" r:id="rId6"/>
    <p:sldId id="273" r:id="rId7"/>
    <p:sldId id="271" r:id="rId8"/>
    <p:sldId id="276" r:id="rId9"/>
    <p:sldId id="267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455"/>
    <a:srgbClr val="616354"/>
    <a:srgbClr val="7C7C70"/>
    <a:srgbClr val="7A7B6E"/>
    <a:srgbClr val="BF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0" autoAdjust="0"/>
    <p:restoredTop sz="83210" autoAdjust="0"/>
  </p:normalViewPr>
  <p:slideViewPr>
    <p:cSldViewPr snapToGrid="0">
      <p:cViewPr varScale="1">
        <p:scale>
          <a:sx n="102" d="100"/>
          <a:sy n="102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CA6E-239E-4688-8A1B-6AEB25B2C19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0C976-69FE-480F-A5DE-21BB1A64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Map of South Central Texas, where 10 USGS gaged Streams were sampled in the Spring of 2017. An annual precipitation overlay indicate that the sample sites span a gradient from 61 cm/</a:t>
            </a:r>
            <a:r>
              <a:rPr lang="en-US" dirty="0" err="1">
                <a:effectLst/>
              </a:rPr>
              <a:t>yr</a:t>
            </a:r>
            <a:r>
              <a:rPr lang="en-US" dirty="0">
                <a:effectLst/>
              </a:rPr>
              <a:t> in the Southwest to 134 cm/</a:t>
            </a:r>
            <a:r>
              <a:rPr lang="en-US" dirty="0" err="1">
                <a:effectLst/>
              </a:rPr>
              <a:t>yr</a:t>
            </a:r>
            <a:r>
              <a:rPr lang="en-US" dirty="0">
                <a:effectLst/>
              </a:rPr>
              <a:t> in the Northeast.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2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NMDS of Invertebrate communities. Sites are grouped by precipitation regime; Semi-Arid (yellow), Mesic (green), and Sub-Humid (blue). Arrows indicate the strongest fitted environmental variables (</a:t>
            </a:r>
            <a:r>
              <a:rPr lang="en-US" i="1" dirty="0"/>
              <a:t>p</a:t>
            </a:r>
            <a:r>
              <a:rPr lang="en-US" i="0" dirty="0"/>
              <a:t>-value &lt; 0.1) with length and direction corresponding to explanatory power. Semi-arid communities are dominated by snails (</a:t>
            </a:r>
            <a:r>
              <a:rPr lang="en-US" i="1" dirty="0" err="1"/>
              <a:t>Gastropoda</a:t>
            </a:r>
            <a:r>
              <a:rPr lang="en-US" i="0" dirty="0"/>
              <a:t>). Mesic communities contain a mixture of mayfly (</a:t>
            </a:r>
            <a:r>
              <a:rPr lang="en-US" i="1" dirty="0"/>
              <a:t>Ephemeroptera</a:t>
            </a:r>
            <a:r>
              <a:rPr lang="en-US" i="0" dirty="0"/>
              <a:t>), caddisfly (</a:t>
            </a:r>
            <a:r>
              <a:rPr lang="en-US" i="1" dirty="0" err="1"/>
              <a:t>Trichoptera</a:t>
            </a:r>
            <a:r>
              <a:rPr lang="en-US" i="0" dirty="0"/>
              <a:t>), true-bug (</a:t>
            </a:r>
            <a:r>
              <a:rPr lang="en-US" i="1" dirty="0"/>
              <a:t>Hemiptera</a:t>
            </a:r>
            <a:r>
              <a:rPr lang="en-US" i="0" dirty="0"/>
              <a:t>), and beetle (</a:t>
            </a:r>
            <a:r>
              <a:rPr lang="en-US" i="1" dirty="0"/>
              <a:t>Coleoptera</a:t>
            </a:r>
            <a:r>
              <a:rPr lang="en-US" i="0" dirty="0"/>
              <a:t>) taxa. Sub-Humid communities contain different species of mayfly, caddisfly, true-bug, and beetle, but uniquely contain shrimp (Crustacea) and dragonfly (</a:t>
            </a:r>
            <a:r>
              <a:rPr lang="en-US" i="1" dirty="0"/>
              <a:t>Odonata</a:t>
            </a:r>
            <a:r>
              <a:rPr lang="en-US" i="0" dirty="0"/>
              <a:t>) taxa. Relative Humidity and Low Flow % correlate strongly with the axis on which community groupings </a:t>
            </a:r>
            <a:r>
              <a:rPr lang="en-US" i="0" dirty="0" err="1"/>
              <a:t>seperate</a:t>
            </a:r>
            <a:r>
              <a:rPr lang="en-US" i="0" dirty="0"/>
              <a:t>. </a:t>
            </a:r>
            <a:r>
              <a:rPr lang="en-US" dirty="0"/>
              <a:t>Invertebrate NMDS stress: 0.1555986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Scores for fitted environmental vectors on the invertebrate NMDS.  The direction cosines are the coordinates of the heads of the vectors (NMDS 1, NMDS 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Strongest relationships between environmental variables (a-f) Fish Shannon Diversity, (</a:t>
            </a:r>
            <a:r>
              <a:rPr lang="en-US" dirty="0" err="1"/>
              <a:t>h,i</a:t>
            </a:r>
            <a:r>
              <a:rPr lang="en-US" dirty="0"/>
              <a:t>) Fish Rarified Richness, (f) Invertebrate Shannon Diversity, (j-l) Annual Precipitation. Fish diversity increases with increasing precipitation and Forested Riparian. Fish diversity decreases as NH4+ increases. Invertebrate diversity decreases as Low Flow (LFPP) increases. Conductivity, Surface Runoff, and Potential Evapotranspiration covary with precipitation and fish diversity.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between climate, basin, and local drivers and fish community rarified richness (left).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between climate, basin, and local drivers and fish community Shannon diversity.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Relationships between climate, basin, and local drivers and Invertebrate community rarified richness (left).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Relationships between climate, basin, and local drivers and Invertebrate community rarified richness (left) or Shannon diversity (right).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Relationships between climate, basin, and local drivers and Annual Precipitation.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NMDS of fish communities. Sites are grouped by precipitation regime; Semi-Arid (yellow), Mesic (green), and Sub-Humid (blue). Arrows indicate the strongest fitted environmental variables (</a:t>
            </a:r>
            <a:r>
              <a:rPr lang="en-US" i="1" dirty="0"/>
              <a:t>p</a:t>
            </a:r>
            <a:r>
              <a:rPr lang="en-US" i="0" dirty="0"/>
              <a:t>-value &lt; 0.1) with length and direction corresponding to explanatory power. Semi-arid communities are dominated by livebearers (</a:t>
            </a:r>
            <a:r>
              <a:rPr lang="en-US" i="1" dirty="0" err="1"/>
              <a:t>Poecilidae</a:t>
            </a:r>
            <a:r>
              <a:rPr lang="en-US" i="0" dirty="0"/>
              <a:t>), Mesic and Sub-Humid communities contain a variety of sunfish (</a:t>
            </a:r>
            <a:r>
              <a:rPr lang="en-US" i="1" dirty="0"/>
              <a:t>Centrarchidae</a:t>
            </a:r>
            <a:r>
              <a:rPr lang="en-US" i="0" dirty="0"/>
              <a:t>), and Sub-Humid communities uniquely contain catfish (</a:t>
            </a:r>
            <a:r>
              <a:rPr lang="en-US" i="1" dirty="0" err="1"/>
              <a:t>Ictaluridae</a:t>
            </a:r>
            <a:r>
              <a:rPr lang="en-US" i="0" dirty="0"/>
              <a:t>). Relative Humidity correlates strongly with variation along the NMDS1, on which community grouping separate. </a:t>
            </a:r>
            <a:r>
              <a:rPr lang="en-US" dirty="0"/>
              <a:t>Fish NMDS stress: 0.09826665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for fitted environmental vectors on the fish NMDS.  The direction cosines are the coordinates of the heads of the vectors (NMDS 1, NMDS 2). </a:t>
            </a:r>
          </a:p>
          <a:p>
            <a:endParaRPr lang="en-US" dirty="0"/>
          </a:p>
          <a:p>
            <a:r>
              <a:rPr lang="en-US" dirty="0"/>
              <a:t>Fish NMDS stress: 0.09826665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0C976-69FE-480F-A5DE-21BB1A64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5180-553E-4A02-996A-C6134C65B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B2CD7-523B-4016-8945-B0DAD9E4E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21B3-FAD9-406B-8CBB-3E61CF74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D289-EC81-4E68-BF30-E764E455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4642-1778-4F9C-B2F2-32F8362E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286-86F0-4308-9F1C-5D4F78F3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B43C6-4156-47A7-82CD-87F33A27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859C-C302-4112-8EB6-73C963CC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BF21-D046-4A0B-BBD6-185E9E72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EBE0-7771-472E-9AFE-63ED66E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8C6E5-3886-4847-80BD-4A4512571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8A845-C65D-4108-A794-4F5B7091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5725-9F7B-4804-A563-052D8A00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DF83-866D-4914-9A79-8AC3FF0D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FC19-CC31-40F3-9849-BBCCA605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4741-CEE1-4608-88F2-1C267FE8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677D-E8EA-4665-AAE3-A9909262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F65-5E0B-4411-AB7E-8015A94B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0CA2-803D-4185-B905-050C1305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5A04-FE7E-4180-A934-FB72BF36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9EE6-B5B1-4058-B923-47139E85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44EC3-DA01-4C7F-A0FA-8421E7C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7870-4AA1-4ECE-9D6C-8EF6BF9C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8C21-3210-4094-865B-C90019AD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E40D-0C71-43E7-B048-7C1FA394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F2FC-C42F-4DCE-8303-9898807D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CED8-4FF2-4247-90DE-F39701969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64B9-45FA-455F-B810-476A69A6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48B4-8C88-439D-9F06-E5A997F7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E3A5-10B7-4ABF-BFB4-9C419A61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6E07-78B8-409E-813F-243E4107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07B3-8CED-4556-A13F-2424A5D3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4DA3-DCAE-4CF9-9E9D-133DDF8D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5750-57D5-4F10-9C8F-3F03C59CA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56870-EB03-4D80-B84E-6E6459A97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7D991-862F-4132-93B1-DEEDF8B7D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8FC66-5EFF-4839-92F4-6A394D7D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C0752-9F3D-4755-91DE-59E42CE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76EF4-272D-4CB9-B4F5-42AB73F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5D34-96EF-457D-B3A9-943C5AC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5106A-A41A-4E97-BCF9-D67F0F4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221D6-E075-4B73-BB32-9767D80F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CBF8-95DF-470D-861A-7FE03016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86DB5-B0EB-47CB-A6CA-775D4543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9DD08-5A9C-45C5-8BF7-B1E5F8B1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5AB77-FFB1-48F2-86A7-86DF895B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82BA-BD5B-458B-B6C0-8BCB5652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2B30-784B-4E9E-BCB4-B3839A24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09811-B4B0-4A68-A16C-E62EF562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6691-F255-48B3-A85A-9EEE452C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3C635-20C1-41BE-B1C0-BCE3FAC7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0FBD-E1B8-4B62-927D-AF80B68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07C5-8BA2-4194-976E-C6710F2E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2799B-F4FF-44DC-977C-089008583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590F-92E5-4E81-9F75-37B59504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43ADD-63AC-4AD3-829C-257AAF3B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7EDBE-4191-4419-87A9-59C1B7BB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B5766-6EA2-40ED-8227-486E779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8AA29-ABE1-4E0E-82DD-68DDE24E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D2D3-58B6-4433-B8A5-333FC3FE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762F-8AFA-4F5F-8D67-EA077639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E797-2BA1-4FEB-A5F6-6027A95F24E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3694-1DB9-4135-848C-BBD6D85B5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3B30-1DC2-422B-A193-14F5E859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238C-AF10-4DA5-A7F6-79B39C42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A0F84-95E2-4183-A6C0-D4C1AAAD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31802" cy="57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8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CD06A-200C-4455-9AAD-D0448190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66" y="0"/>
            <a:ext cx="9443276" cy="6476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FBC42-AFFE-4602-9A48-5C7E472AFC8F}"/>
              </a:ext>
            </a:extLst>
          </p:cNvPr>
          <p:cNvSpPr txBox="1"/>
          <p:nvPr/>
        </p:nvSpPr>
        <p:spPr>
          <a:xfrm>
            <a:off x="5024486" y="64886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694C03-8E28-4272-A11C-EC434CAA1C02}"/>
              </a:ext>
            </a:extLst>
          </p:cNvPr>
          <p:cNvSpPr txBox="1"/>
          <p:nvPr/>
        </p:nvSpPr>
        <p:spPr>
          <a:xfrm rot="16200000">
            <a:off x="-119145" y="28892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2</a:t>
            </a:r>
          </a:p>
        </p:txBody>
      </p:sp>
    </p:spTree>
    <p:extLst>
      <p:ext uri="{BB962C8B-B14F-4D97-AF65-F5344CB8AC3E}">
        <p14:creationId xmlns:p14="http://schemas.microsoft.com/office/powerpoint/2010/main" val="284638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6402A2-E1AA-4512-A316-8811BF1FD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49855"/>
              </p:ext>
            </p:extLst>
          </p:nvPr>
        </p:nvGraphicFramePr>
        <p:xfrm>
          <a:off x="0" y="-4"/>
          <a:ext cx="6086622" cy="6858004"/>
        </p:xfrm>
        <a:graphic>
          <a:graphicData uri="http://schemas.openxmlformats.org/drawingml/2006/table">
            <a:tbl>
              <a:tblPr/>
              <a:tblGrid>
                <a:gridCol w="1014437">
                  <a:extLst>
                    <a:ext uri="{9D8B030D-6E8A-4147-A177-3AD203B41FA5}">
                      <a16:colId xmlns:a16="http://schemas.microsoft.com/office/drawing/2014/main" val="1880945862"/>
                    </a:ext>
                  </a:extLst>
                </a:gridCol>
                <a:gridCol w="1014437">
                  <a:extLst>
                    <a:ext uri="{9D8B030D-6E8A-4147-A177-3AD203B41FA5}">
                      <a16:colId xmlns:a16="http://schemas.microsoft.com/office/drawing/2014/main" val="2095773849"/>
                    </a:ext>
                  </a:extLst>
                </a:gridCol>
                <a:gridCol w="1014437">
                  <a:extLst>
                    <a:ext uri="{9D8B030D-6E8A-4147-A177-3AD203B41FA5}">
                      <a16:colId xmlns:a16="http://schemas.microsoft.com/office/drawing/2014/main" val="2853151434"/>
                    </a:ext>
                  </a:extLst>
                </a:gridCol>
                <a:gridCol w="1014437">
                  <a:extLst>
                    <a:ext uri="{9D8B030D-6E8A-4147-A177-3AD203B41FA5}">
                      <a16:colId xmlns:a16="http://schemas.microsoft.com/office/drawing/2014/main" val="3134034689"/>
                    </a:ext>
                  </a:extLst>
                </a:gridCol>
                <a:gridCol w="1014437">
                  <a:extLst>
                    <a:ext uri="{9D8B030D-6E8A-4147-A177-3AD203B41FA5}">
                      <a16:colId xmlns:a16="http://schemas.microsoft.com/office/drawing/2014/main" val="768651994"/>
                    </a:ext>
                  </a:extLst>
                </a:gridCol>
                <a:gridCol w="1014437">
                  <a:extLst>
                    <a:ext uri="{9D8B030D-6E8A-4147-A177-3AD203B41FA5}">
                      <a16:colId xmlns:a16="http://schemas.microsoft.com/office/drawing/2014/main" val="4126819600"/>
                    </a:ext>
                  </a:extLst>
                </a:gridCol>
              </a:tblGrid>
              <a:tr h="45033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Fitted Environmental Vectors NMDS - Invertebrate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2571"/>
                  </a:ext>
                </a:extLst>
              </a:tr>
              <a:tr h="281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NMDS1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NMDS2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44046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177928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Precip.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94441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2623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7122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66069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981591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615717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39735"/>
                  </a:ext>
                </a:extLst>
              </a:tr>
              <a:tr h="2340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36719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341531"/>
                  </a:ext>
                </a:extLst>
              </a:tr>
              <a:tr h="23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850140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901535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096646"/>
                  </a:ext>
                </a:extLst>
              </a:tr>
              <a:tr h="221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3785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353785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1902"/>
                  </a:ext>
                </a:extLst>
              </a:tr>
              <a:tr h="21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1706"/>
                  </a:ext>
                </a:extLst>
              </a:tr>
              <a:tr h="227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NH4+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16665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399565"/>
                  </a:ext>
                </a:extLst>
              </a:tr>
              <a:tr h="266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PO4-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42375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34411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612866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93761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89383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53221"/>
                  </a:ext>
                </a:extLst>
              </a:tr>
              <a:tr h="236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CEE60-35E5-40D8-835A-CB5D196DB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3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B8F3BA-5330-4C40-94F4-7BA29630C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11471"/>
              </p:ext>
            </p:extLst>
          </p:nvPr>
        </p:nvGraphicFramePr>
        <p:xfrm>
          <a:off x="0" y="0"/>
          <a:ext cx="6077243" cy="6858011"/>
        </p:xfrm>
        <a:graphic>
          <a:graphicData uri="http://schemas.openxmlformats.org/drawingml/2006/table">
            <a:tbl>
              <a:tblPr/>
              <a:tblGrid>
                <a:gridCol w="877731">
                  <a:extLst>
                    <a:ext uri="{9D8B030D-6E8A-4147-A177-3AD203B41FA5}">
                      <a16:colId xmlns:a16="http://schemas.microsoft.com/office/drawing/2014/main" val="2442552074"/>
                    </a:ext>
                  </a:extLst>
                </a:gridCol>
                <a:gridCol w="802497">
                  <a:extLst>
                    <a:ext uri="{9D8B030D-6E8A-4147-A177-3AD203B41FA5}">
                      <a16:colId xmlns:a16="http://schemas.microsoft.com/office/drawing/2014/main" val="2985691447"/>
                    </a:ext>
                  </a:extLst>
                </a:gridCol>
                <a:gridCol w="802497">
                  <a:extLst>
                    <a:ext uri="{9D8B030D-6E8A-4147-A177-3AD203B41FA5}">
                      <a16:colId xmlns:a16="http://schemas.microsoft.com/office/drawing/2014/main" val="302318262"/>
                    </a:ext>
                  </a:extLst>
                </a:gridCol>
                <a:gridCol w="802497">
                  <a:extLst>
                    <a:ext uri="{9D8B030D-6E8A-4147-A177-3AD203B41FA5}">
                      <a16:colId xmlns:a16="http://schemas.microsoft.com/office/drawing/2014/main" val="1142042216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4043041856"/>
                    </a:ext>
                  </a:extLst>
                </a:gridCol>
                <a:gridCol w="802497">
                  <a:extLst>
                    <a:ext uri="{9D8B030D-6E8A-4147-A177-3AD203B41FA5}">
                      <a16:colId xmlns:a16="http://schemas.microsoft.com/office/drawing/2014/main" val="784023263"/>
                    </a:ext>
                  </a:extLst>
                </a:gridCol>
                <a:gridCol w="802497">
                  <a:extLst>
                    <a:ext uri="{9D8B030D-6E8A-4147-A177-3AD203B41FA5}">
                      <a16:colId xmlns:a16="http://schemas.microsoft.com/office/drawing/2014/main" val="1789774497"/>
                    </a:ext>
                  </a:extLst>
                </a:gridCol>
              </a:tblGrid>
              <a:tr h="2440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Rarified Richness - Fish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318413"/>
                  </a:ext>
                </a:extLst>
              </a:tr>
              <a:tr h="290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29913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2138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Precip.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90868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10632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3.47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814675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360619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58050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4.40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66252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043864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14098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39898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5.42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25636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5.67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832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29069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25898"/>
                  </a:ext>
                </a:extLst>
              </a:tr>
              <a:tr h="210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81153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11710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51747"/>
                  </a:ext>
                </a:extLst>
              </a:tr>
              <a:tr h="250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-10.67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83760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98670"/>
                  </a:ext>
                </a:extLst>
              </a:tr>
              <a:tr h="250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892756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524510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088126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-4.21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23108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69375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170476"/>
                  </a:ext>
                </a:extLst>
              </a:tr>
              <a:tr h="24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9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0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74FE0A-CCE5-4254-A6A2-859E33D4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8277"/>
              </p:ext>
            </p:extLst>
          </p:nvPr>
        </p:nvGraphicFramePr>
        <p:xfrm>
          <a:off x="0" y="0"/>
          <a:ext cx="6051118" cy="6858003"/>
        </p:xfrm>
        <a:graphic>
          <a:graphicData uri="http://schemas.openxmlformats.org/drawingml/2006/table">
            <a:tbl>
              <a:tblPr/>
              <a:tblGrid>
                <a:gridCol w="925260">
                  <a:extLst>
                    <a:ext uri="{9D8B030D-6E8A-4147-A177-3AD203B41FA5}">
                      <a16:colId xmlns:a16="http://schemas.microsoft.com/office/drawing/2014/main" val="1145361755"/>
                    </a:ext>
                  </a:extLst>
                </a:gridCol>
                <a:gridCol w="834038">
                  <a:extLst>
                    <a:ext uri="{9D8B030D-6E8A-4147-A177-3AD203B41FA5}">
                      <a16:colId xmlns:a16="http://schemas.microsoft.com/office/drawing/2014/main" val="1017568437"/>
                    </a:ext>
                  </a:extLst>
                </a:gridCol>
                <a:gridCol w="834038">
                  <a:extLst>
                    <a:ext uri="{9D8B030D-6E8A-4147-A177-3AD203B41FA5}">
                      <a16:colId xmlns:a16="http://schemas.microsoft.com/office/drawing/2014/main" val="3148543717"/>
                    </a:ext>
                  </a:extLst>
                </a:gridCol>
                <a:gridCol w="834038">
                  <a:extLst>
                    <a:ext uri="{9D8B030D-6E8A-4147-A177-3AD203B41FA5}">
                      <a16:colId xmlns:a16="http://schemas.microsoft.com/office/drawing/2014/main" val="1377821610"/>
                    </a:ext>
                  </a:extLst>
                </a:gridCol>
                <a:gridCol w="955668">
                  <a:extLst>
                    <a:ext uri="{9D8B030D-6E8A-4147-A177-3AD203B41FA5}">
                      <a16:colId xmlns:a16="http://schemas.microsoft.com/office/drawing/2014/main" val="877209227"/>
                    </a:ext>
                  </a:extLst>
                </a:gridCol>
                <a:gridCol w="834038">
                  <a:extLst>
                    <a:ext uri="{9D8B030D-6E8A-4147-A177-3AD203B41FA5}">
                      <a16:colId xmlns:a16="http://schemas.microsoft.com/office/drawing/2014/main" val="2707599476"/>
                    </a:ext>
                  </a:extLst>
                </a:gridCol>
                <a:gridCol w="834038">
                  <a:extLst>
                    <a:ext uri="{9D8B030D-6E8A-4147-A177-3AD203B41FA5}">
                      <a16:colId xmlns:a16="http://schemas.microsoft.com/office/drawing/2014/main" val="1537927623"/>
                    </a:ext>
                  </a:extLst>
                </a:gridCol>
              </a:tblGrid>
              <a:tr h="24353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Shannon Diversity - Fish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76505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884770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358881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Precip.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742539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575918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817643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517001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859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889146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166879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543686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04156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4.55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271114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20.22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2.0E-03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820111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45208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20194"/>
                  </a:ext>
                </a:extLst>
              </a:tr>
              <a:tr h="20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927634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5.46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141657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5130"/>
                  </a:ext>
                </a:extLst>
              </a:tr>
              <a:tr h="2763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NH4+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-4.65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6.42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15831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075107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PO4-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21314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225689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568151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2.61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72197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6.49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97134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134878"/>
                  </a:ext>
                </a:extLst>
              </a:tr>
              <a:tr h="243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3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20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56C77-A7BD-46C0-87B3-8B1F3A9D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98743"/>
              </p:ext>
            </p:extLst>
          </p:nvPr>
        </p:nvGraphicFramePr>
        <p:xfrm>
          <a:off x="0" y="0"/>
          <a:ext cx="6105380" cy="6857991"/>
        </p:xfrm>
        <a:graphic>
          <a:graphicData uri="http://schemas.openxmlformats.org/drawingml/2006/table">
            <a:tbl>
              <a:tblPr/>
              <a:tblGrid>
                <a:gridCol w="933557">
                  <a:extLst>
                    <a:ext uri="{9D8B030D-6E8A-4147-A177-3AD203B41FA5}">
                      <a16:colId xmlns:a16="http://schemas.microsoft.com/office/drawing/2014/main" val="3934220428"/>
                    </a:ext>
                  </a:extLst>
                </a:gridCol>
                <a:gridCol w="841517">
                  <a:extLst>
                    <a:ext uri="{9D8B030D-6E8A-4147-A177-3AD203B41FA5}">
                      <a16:colId xmlns:a16="http://schemas.microsoft.com/office/drawing/2014/main" val="1053358235"/>
                    </a:ext>
                  </a:extLst>
                </a:gridCol>
                <a:gridCol w="841517">
                  <a:extLst>
                    <a:ext uri="{9D8B030D-6E8A-4147-A177-3AD203B41FA5}">
                      <a16:colId xmlns:a16="http://schemas.microsoft.com/office/drawing/2014/main" val="1857245671"/>
                    </a:ext>
                  </a:extLst>
                </a:gridCol>
                <a:gridCol w="841517">
                  <a:extLst>
                    <a:ext uri="{9D8B030D-6E8A-4147-A177-3AD203B41FA5}">
                      <a16:colId xmlns:a16="http://schemas.microsoft.com/office/drawing/2014/main" val="3183852780"/>
                    </a:ext>
                  </a:extLst>
                </a:gridCol>
                <a:gridCol w="964238">
                  <a:extLst>
                    <a:ext uri="{9D8B030D-6E8A-4147-A177-3AD203B41FA5}">
                      <a16:colId xmlns:a16="http://schemas.microsoft.com/office/drawing/2014/main" val="1288365534"/>
                    </a:ext>
                  </a:extLst>
                </a:gridCol>
                <a:gridCol w="841517">
                  <a:extLst>
                    <a:ext uri="{9D8B030D-6E8A-4147-A177-3AD203B41FA5}">
                      <a16:colId xmlns:a16="http://schemas.microsoft.com/office/drawing/2014/main" val="3913126832"/>
                    </a:ext>
                  </a:extLst>
                </a:gridCol>
                <a:gridCol w="841517">
                  <a:extLst>
                    <a:ext uri="{9D8B030D-6E8A-4147-A177-3AD203B41FA5}">
                      <a16:colId xmlns:a16="http://schemas.microsoft.com/office/drawing/2014/main" val="1117577360"/>
                    </a:ext>
                  </a:extLst>
                </a:gridCol>
              </a:tblGrid>
              <a:tr h="24402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Rarified Richness - Invertebrate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59469"/>
                  </a:ext>
                </a:extLst>
              </a:tr>
              <a:tr h="290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43661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268377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Precip.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802424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847903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613931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10.45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587798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-38.95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77559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907701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451835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41089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301076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470107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41686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09076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74441"/>
                  </a:ext>
                </a:extLst>
              </a:tr>
              <a:tr h="233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-1.90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566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19040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-1.33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05363"/>
                  </a:ext>
                </a:extLst>
              </a:tr>
              <a:tr h="223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NH4+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-2.87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656779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-5.09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68457"/>
                  </a:ext>
                </a:extLst>
              </a:tr>
              <a:tr h="253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PO4-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38649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496320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7021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-12.21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546291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796427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73354"/>
                  </a:ext>
                </a:extLst>
              </a:tr>
              <a:tr h="244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FDE3D-16D8-4C37-9370-7C61E5FA2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65625"/>
              </p:ext>
            </p:extLst>
          </p:nvPr>
        </p:nvGraphicFramePr>
        <p:xfrm>
          <a:off x="0" y="-9"/>
          <a:ext cx="6072552" cy="6858009"/>
        </p:xfrm>
        <a:graphic>
          <a:graphicData uri="http://schemas.openxmlformats.org/drawingml/2006/table">
            <a:tbl>
              <a:tblPr/>
              <a:tblGrid>
                <a:gridCol w="928538">
                  <a:extLst>
                    <a:ext uri="{9D8B030D-6E8A-4147-A177-3AD203B41FA5}">
                      <a16:colId xmlns:a16="http://schemas.microsoft.com/office/drawing/2014/main" val="3210863383"/>
                    </a:ext>
                  </a:extLst>
                </a:gridCol>
                <a:gridCol w="836992">
                  <a:extLst>
                    <a:ext uri="{9D8B030D-6E8A-4147-A177-3AD203B41FA5}">
                      <a16:colId xmlns:a16="http://schemas.microsoft.com/office/drawing/2014/main" val="1093010649"/>
                    </a:ext>
                  </a:extLst>
                </a:gridCol>
                <a:gridCol w="836992">
                  <a:extLst>
                    <a:ext uri="{9D8B030D-6E8A-4147-A177-3AD203B41FA5}">
                      <a16:colId xmlns:a16="http://schemas.microsoft.com/office/drawing/2014/main" val="3680477228"/>
                    </a:ext>
                  </a:extLst>
                </a:gridCol>
                <a:gridCol w="836992">
                  <a:extLst>
                    <a:ext uri="{9D8B030D-6E8A-4147-A177-3AD203B41FA5}">
                      <a16:colId xmlns:a16="http://schemas.microsoft.com/office/drawing/2014/main" val="1137880431"/>
                    </a:ext>
                  </a:extLst>
                </a:gridCol>
                <a:gridCol w="959054">
                  <a:extLst>
                    <a:ext uri="{9D8B030D-6E8A-4147-A177-3AD203B41FA5}">
                      <a16:colId xmlns:a16="http://schemas.microsoft.com/office/drawing/2014/main" val="3257607966"/>
                    </a:ext>
                  </a:extLst>
                </a:gridCol>
                <a:gridCol w="836992">
                  <a:extLst>
                    <a:ext uri="{9D8B030D-6E8A-4147-A177-3AD203B41FA5}">
                      <a16:colId xmlns:a16="http://schemas.microsoft.com/office/drawing/2014/main" val="3976097063"/>
                    </a:ext>
                  </a:extLst>
                </a:gridCol>
                <a:gridCol w="836992">
                  <a:extLst>
                    <a:ext uri="{9D8B030D-6E8A-4147-A177-3AD203B41FA5}">
                      <a16:colId xmlns:a16="http://schemas.microsoft.com/office/drawing/2014/main" val="73550967"/>
                    </a:ext>
                  </a:extLst>
                </a:gridCol>
              </a:tblGrid>
              <a:tr h="2435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Shannon Index - Invertebrate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167223"/>
                  </a:ext>
                </a:extLst>
              </a:tr>
              <a:tr h="28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58463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22542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Precip.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57773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97625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98184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776840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40736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68570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87474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212297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2679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678176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775731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32667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961125"/>
                  </a:ext>
                </a:extLst>
              </a:tr>
              <a:tr h="219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4.55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55702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5.17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72026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497447"/>
                  </a:ext>
                </a:extLst>
              </a:tr>
              <a:tr h="249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NH4+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301237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197124"/>
                  </a:ext>
                </a:extLst>
              </a:tr>
              <a:tr h="253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PO4-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7113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43437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092618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455645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971366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3105"/>
                  </a:ext>
                </a:extLst>
              </a:tr>
              <a:tr h="243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1.61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7204" marR="7204" marT="72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5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2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DB8F8-E9C1-4F81-B18D-E34354507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315"/>
              </p:ext>
            </p:extLst>
          </p:nvPr>
        </p:nvGraphicFramePr>
        <p:xfrm>
          <a:off x="-1" y="0"/>
          <a:ext cx="6091308" cy="6858004"/>
        </p:xfrm>
        <a:graphic>
          <a:graphicData uri="http://schemas.openxmlformats.org/drawingml/2006/table">
            <a:tbl>
              <a:tblPr/>
              <a:tblGrid>
                <a:gridCol w="852428">
                  <a:extLst>
                    <a:ext uri="{9D8B030D-6E8A-4147-A177-3AD203B41FA5}">
                      <a16:colId xmlns:a16="http://schemas.microsoft.com/office/drawing/2014/main" val="2993549779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421751462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79009851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2195786767"/>
                    </a:ext>
                  </a:extLst>
                </a:gridCol>
                <a:gridCol w="976740">
                  <a:extLst>
                    <a:ext uri="{9D8B030D-6E8A-4147-A177-3AD203B41FA5}">
                      <a16:colId xmlns:a16="http://schemas.microsoft.com/office/drawing/2014/main" val="2122201299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2306376467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129497370"/>
                    </a:ext>
                  </a:extLst>
                </a:gridCol>
              </a:tblGrid>
              <a:tr h="3158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Precipitation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78588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 statistic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.05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46718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NO3+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503305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PO4-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-4.36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19645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84443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98149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121813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430776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77354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4.86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01346"/>
                  </a:ext>
                </a:extLst>
              </a:tr>
              <a:tr h="221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33777"/>
                  </a:ext>
                </a:extLst>
              </a:tr>
              <a:tr h="22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23872"/>
                  </a:ext>
                </a:extLst>
              </a:tr>
              <a:tr h="282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170533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122.45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4.0E-06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19468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92097"/>
                  </a:ext>
                </a:extLst>
              </a:tr>
              <a:tr h="252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7.92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4857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659272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-15.18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12.82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787635"/>
                  </a:ext>
                </a:extLst>
              </a:tr>
              <a:tr h="244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3.82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33"/>
                  </a:ext>
                </a:extLst>
              </a:tr>
              <a:tr h="25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NH4+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-150.58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2019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52.49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8.9E-05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28131"/>
                  </a:ext>
                </a:extLst>
              </a:tr>
              <a:tr h="22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-9.95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72586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-3.28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2.63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23471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63479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-14.13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472215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077163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707642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9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3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F00DD1-7586-4445-9AE6-F74E9ED4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2" y="0"/>
            <a:ext cx="9314142" cy="64427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34BC83-D973-492F-A258-FD5D0D2C68A1}"/>
              </a:ext>
            </a:extLst>
          </p:cNvPr>
          <p:cNvSpPr txBox="1"/>
          <p:nvPr/>
        </p:nvSpPr>
        <p:spPr>
          <a:xfrm>
            <a:off x="5024486" y="64886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86AE42-3FB0-4C6F-9EB4-282620FAA216}"/>
              </a:ext>
            </a:extLst>
          </p:cNvPr>
          <p:cNvSpPr txBox="1"/>
          <p:nvPr/>
        </p:nvSpPr>
        <p:spPr>
          <a:xfrm rot="16200000">
            <a:off x="-119145" y="28892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NMDS 2</a:t>
            </a:r>
          </a:p>
        </p:txBody>
      </p:sp>
    </p:spTree>
    <p:extLst>
      <p:ext uri="{BB962C8B-B14F-4D97-AF65-F5344CB8AC3E}">
        <p14:creationId xmlns:p14="http://schemas.microsoft.com/office/powerpoint/2010/main" val="22525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E009DD-9AF4-4DB3-804D-90BF9D48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38028"/>
              </p:ext>
            </p:extLst>
          </p:nvPr>
        </p:nvGraphicFramePr>
        <p:xfrm>
          <a:off x="0" y="-1"/>
          <a:ext cx="6105378" cy="6858003"/>
        </p:xfrm>
        <a:graphic>
          <a:graphicData uri="http://schemas.openxmlformats.org/drawingml/2006/table">
            <a:tbl>
              <a:tblPr/>
              <a:tblGrid>
                <a:gridCol w="1017563">
                  <a:extLst>
                    <a:ext uri="{9D8B030D-6E8A-4147-A177-3AD203B41FA5}">
                      <a16:colId xmlns:a16="http://schemas.microsoft.com/office/drawing/2014/main" val="162470228"/>
                    </a:ext>
                  </a:extLst>
                </a:gridCol>
                <a:gridCol w="1017563">
                  <a:extLst>
                    <a:ext uri="{9D8B030D-6E8A-4147-A177-3AD203B41FA5}">
                      <a16:colId xmlns:a16="http://schemas.microsoft.com/office/drawing/2014/main" val="4237859384"/>
                    </a:ext>
                  </a:extLst>
                </a:gridCol>
                <a:gridCol w="1017563">
                  <a:extLst>
                    <a:ext uri="{9D8B030D-6E8A-4147-A177-3AD203B41FA5}">
                      <a16:colId xmlns:a16="http://schemas.microsoft.com/office/drawing/2014/main" val="1776043234"/>
                    </a:ext>
                  </a:extLst>
                </a:gridCol>
                <a:gridCol w="1017563">
                  <a:extLst>
                    <a:ext uri="{9D8B030D-6E8A-4147-A177-3AD203B41FA5}">
                      <a16:colId xmlns:a16="http://schemas.microsoft.com/office/drawing/2014/main" val="1598685142"/>
                    </a:ext>
                  </a:extLst>
                </a:gridCol>
                <a:gridCol w="1017563">
                  <a:extLst>
                    <a:ext uri="{9D8B030D-6E8A-4147-A177-3AD203B41FA5}">
                      <a16:colId xmlns:a16="http://schemas.microsoft.com/office/drawing/2014/main" val="752627576"/>
                    </a:ext>
                  </a:extLst>
                </a:gridCol>
                <a:gridCol w="1017563">
                  <a:extLst>
                    <a:ext uri="{9D8B030D-6E8A-4147-A177-3AD203B41FA5}">
                      <a16:colId xmlns:a16="http://schemas.microsoft.com/office/drawing/2014/main" val="3024241645"/>
                    </a:ext>
                  </a:extLst>
                </a:gridCol>
              </a:tblGrid>
              <a:tr h="44386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Fitted Environmental Vectors NMDS - Fish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490610"/>
                  </a:ext>
                </a:extLst>
              </a:tr>
              <a:tr h="277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NMDS1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NMDS2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&lt; 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004376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9286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Precip.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987569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876932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Av.Flow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343638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Flash.I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49248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HFPP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301606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LFPP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73092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Bas.Dev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662391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Bas.forest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07785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Bas.Plant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460566"/>
                  </a:ext>
                </a:extLst>
              </a:tr>
              <a:tr h="228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Rip.forest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0148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S.runoff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57512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Soil.Org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19817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Soil.Perm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88129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2382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ln(Cond)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513086"/>
                  </a:ext>
                </a:extLst>
              </a:tr>
              <a:tr h="21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Ln(NO3-)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87206"/>
                  </a:ext>
                </a:extLst>
              </a:tr>
              <a:tr h="270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NH4+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709734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4573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PO4-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34866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T.water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81978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956194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Bank.H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23861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Canopy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-1.00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89871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55508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Rosgen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6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2169</Words>
  <Application>Microsoft Office PowerPoint</Application>
  <PresentationFormat>Widescreen</PresentationFormat>
  <Paragraphs>1304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Kinard, Sean</dc:creator>
  <cp:lastModifiedBy>Kinard, Sean</cp:lastModifiedBy>
  <cp:revision>35</cp:revision>
  <dcterms:created xsi:type="dcterms:W3CDTF">2020-03-24T21:32:45Z</dcterms:created>
  <dcterms:modified xsi:type="dcterms:W3CDTF">2020-03-25T17:47:56Z</dcterms:modified>
</cp:coreProperties>
</file>