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</p:sldIdLst>
  <p:sldSz cy="6858000" cx="12192000"/>
  <p:notesSz cx="6858000" cy="9144000"/>
  <p:embeddedFontLst>
    <p:embeddedFont>
      <p:font typeface="Proxima Nova"/>
      <p:regular r:id="rId78"/>
      <p:bold r:id="rId79"/>
      <p:italic r:id="rId80"/>
      <p:boldItalic r:id="rId81"/>
    </p:embeddedFont>
    <p:embeddedFont>
      <p:font typeface="Roboto"/>
      <p:regular r:id="rId82"/>
      <p:bold r:id="rId83"/>
      <p:italic r:id="rId84"/>
      <p:boldItalic r:id="rId85"/>
    </p:embeddedFont>
    <p:embeddedFont>
      <p:font typeface="Nunito"/>
      <p:regular r:id="rId86"/>
      <p:bold r:id="rId87"/>
      <p:italic r:id="rId88"/>
      <p:boldItalic r:id="rId89"/>
    </p:embeddedFont>
    <p:embeddedFont>
      <p:font typeface="Book Antiqua"/>
      <p:regular r:id="rId90"/>
      <p:bold r:id="rId91"/>
      <p:italic r:id="rId92"/>
      <p:boldItalic r:id="rId9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4" roundtripDataSignature="AMtx7mg2nz3GVidpWG/2J5B9FcCHEjhN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E771AA-7180-4C36-86B7-991D9A3803CD}">
  <a:tblStyle styleId="{DFE771AA-7180-4C36-86B7-991D9A3803C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Roboto-italic.fntdata"/><Relationship Id="rId83" Type="http://schemas.openxmlformats.org/officeDocument/2006/relationships/font" Target="fonts/Roboto-bold.fntdata"/><Relationship Id="rId42" Type="http://schemas.openxmlformats.org/officeDocument/2006/relationships/slide" Target="slides/slide37.xml"/><Relationship Id="rId86" Type="http://schemas.openxmlformats.org/officeDocument/2006/relationships/font" Target="fonts/Nunito-regular.fntdata"/><Relationship Id="rId41" Type="http://schemas.openxmlformats.org/officeDocument/2006/relationships/slide" Target="slides/slide36.xml"/><Relationship Id="rId85" Type="http://schemas.openxmlformats.org/officeDocument/2006/relationships/font" Target="fonts/Roboto-boldItalic.fntdata"/><Relationship Id="rId44" Type="http://schemas.openxmlformats.org/officeDocument/2006/relationships/slide" Target="slides/slide39.xml"/><Relationship Id="rId88" Type="http://schemas.openxmlformats.org/officeDocument/2006/relationships/font" Target="fonts/Nunito-italic.fntdata"/><Relationship Id="rId43" Type="http://schemas.openxmlformats.org/officeDocument/2006/relationships/slide" Target="slides/slide38.xml"/><Relationship Id="rId87" Type="http://schemas.openxmlformats.org/officeDocument/2006/relationships/font" Target="fonts/Nunito-bold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Nunito-boldItalic.fntdata"/><Relationship Id="rId80" Type="http://schemas.openxmlformats.org/officeDocument/2006/relationships/font" Target="fonts/ProximaNova-italic.fntdata"/><Relationship Id="rId82" Type="http://schemas.openxmlformats.org/officeDocument/2006/relationships/font" Target="fonts/Roboto-regular.fntdata"/><Relationship Id="rId81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font" Target="fonts/ProximaNova-bold.fntdata"/><Relationship Id="rId34" Type="http://schemas.openxmlformats.org/officeDocument/2006/relationships/slide" Target="slides/slide29.xml"/><Relationship Id="rId78" Type="http://schemas.openxmlformats.org/officeDocument/2006/relationships/font" Target="fonts/ProximaNova-regular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94" Type="http://customschemas.google.com/relationships/presentationmetadata" Target="metadata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font" Target="fonts/BookAntiqua-bold.fntdata"/><Relationship Id="rId90" Type="http://schemas.openxmlformats.org/officeDocument/2006/relationships/font" Target="fonts/BookAntiqua-regular.fntdata"/><Relationship Id="rId93" Type="http://schemas.openxmlformats.org/officeDocument/2006/relationships/font" Target="fonts/BookAntiqua-boldItalic.fntdata"/><Relationship Id="rId92" Type="http://schemas.openxmlformats.org/officeDocument/2006/relationships/font" Target="fonts/BookAntiqua-italic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7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7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7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3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8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8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8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8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84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84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8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8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8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7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75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5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" name="Google Shape;25;p7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p7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2" name="Google Shape;32;p7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7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7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7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" name="Google Shape;43;p7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8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7" name="Google Shape;47;p78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7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9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9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79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79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7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1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1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1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81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81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1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2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2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2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8" name="Google Shape;78;p82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79" name="Google Shape;79;p82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8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8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73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7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7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7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73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jp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.jpg"/><Relationship Id="rId4" Type="http://schemas.openxmlformats.org/officeDocument/2006/relationships/hyperlink" Target="https://www.sqliz.com/mongodb-ref/" TargetMode="External"/><Relationship Id="rId5" Type="http://schemas.openxmlformats.org/officeDocument/2006/relationships/hyperlink" Target="https://beginnersbook.com/2017/09/mongodb-tutorial/" TargetMode="External"/><Relationship Id="rId6" Type="http://schemas.openxmlformats.org/officeDocument/2006/relationships/hyperlink" Target="https://beginnersbook.com/2017/09/mongodb-tutorial/" TargetMode="External"/><Relationship Id="rId7" Type="http://schemas.openxmlformats.org/officeDocument/2006/relationships/hyperlink" Target="https://www.cloudduggu.com/mongodb/" TargetMode="External"/><Relationship Id="rId8" Type="http://schemas.openxmlformats.org/officeDocument/2006/relationships/hyperlink" Target="https://www.cloudduggu.com/mongodb/" TargetMode="Externa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/>
        </p:nvSpPr>
        <p:spPr>
          <a:xfrm>
            <a:off x="0" y="2371905"/>
            <a:ext cx="12192000" cy="1692771"/>
          </a:xfrm>
          <a:prstGeom prst="rect">
            <a:avLst/>
          </a:prstGeom>
          <a:gradFill>
            <a:gsLst>
              <a:gs pos="0">
                <a:srgbClr val="F3F9FC"/>
              </a:gs>
              <a:gs pos="74000">
                <a:srgbClr val="9ED0E4"/>
              </a:gs>
              <a:gs pos="83000">
                <a:srgbClr val="9ED0E4"/>
              </a:gs>
              <a:gs pos="100000">
                <a:srgbClr val="BDE0ED"/>
              </a:gs>
            </a:gsLst>
            <a:lin ang="5400000" scaled="0"/>
          </a:gradFill>
          <a:ln cap="flat" cmpd="sng" w="9525">
            <a:solidFill>
              <a:srgbClr val="F3F9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240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MEA(R)N Full Stack Programming</a:t>
            </a:r>
            <a:endParaRPr/>
          </a:p>
          <a:p>
            <a:pPr indent="0" lvl="0" marL="0" marR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878" y="6334550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103" name="Google Shape;103;p1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173" name="Google Shape;173;p10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0"/>
          <p:cNvSpPr txBox="1"/>
          <p:nvPr/>
        </p:nvSpPr>
        <p:spPr>
          <a:xfrm>
            <a:off x="248575" y="97649"/>
            <a:ext cx="11656380" cy="611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of MongoDB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i="1"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Schema-less Database</a:t>
            </a:r>
            <a:endParaRPr/>
          </a:p>
          <a:p>
            <a:pPr indent="-342900" lvl="1" marL="8001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collection can hold different types of documents in terms of fields, contents, and size. </a:t>
            </a:r>
            <a:endParaRPr/>
          </a:p>
          <a:p>
            <a:pPr indent="-342900" lvl="1" marL="8001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not necessary that the one document is similar to another document like in the relational databases.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oriented</a:t>
            </a:r>
            <a:endParaRPr/>
          </a:p>
          <a:p>
            <a:pPr indent="-457200" lvl="1" marL="9144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is stored in fields ( key-value pairs ) instead of rows and column.</a:t>
            </a:r>
            <a:endParaRPr/>
          </a:p>
          <a:p>
            <a:pPr indent="-457200" lvl="1" marL="9144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document contains unique object ID.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Indexing</a:t>
            </a:r>
            <a:endParaRPr/>
          </a:p>
          <a:p>
            <a:pPr indent="-457200" lvl="1" marL="9144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field in the documents is indexed with primary and secondary indices this makes easier and takes less to get or search data from the pool of data.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180" name="Google Shape;180;p11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248575" y="97649"/>
            <a:ext cx="11656380" cy="617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of MongoDB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i="1"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Scalability</a:t>
            </a:r>
            <a:endParaRPr/>
          </a:p>
          <a:p>
            <a:pPr indent="-457200" lvl="1" marL="9144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provides horizontal scalability with the help of sharding.</a:t>
            </a:r>
            <a:endParaRPr/>
          </a:p>
          <a:p>
            <a:pPr indent="-457200" lvl="1" marL="9144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amount of data is partitioned into data chunks using the shard key, and these data chunks are evenly distributed across shards that reside across many physical servers.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Replication</a:t>
            </a:r>
            <a:endParaRPr/>
          </a:p>
          <a:p>
            <a:pPr indent="-342900" lvl="1" marL="8001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availability and redundancy with the help of replication.</a:t>
            </a:r>
            <a:endParaRPr/>
          </a:p>
          <a:p>
            <a:pPr indent="-342900" lvl="1" marL="8001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creates multiple copies of the data and sends these copies to a different server so that if one server fails, then the data is retrieved from another server.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/>
          </a:p>
          <a:p>
            <a:pPr indent="-457200" lvl="1" marL="9144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allows to perform operations on the grouped data and get a single result or computed result.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187" name="Google Shape;187;p12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2"/>
          <p:cNvSpPr txBox="1"/>
          <p:nvPr/>
        </p:nvSpPr>
        <p:spPr>
          <a:xfrm>
            <a:off x="248575" y="97649"/>
            <a:ext cx="11656380" cy="5298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use MongoDB ?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i="1"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build on a </a:t>
            </a:r>
            <a:r>
              <a:rPr b="1" i="1" lang="en-US" sz="27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scale-out-architecture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has become popular with developers of all kinds for developing scalable applications with evolving data schemas.</a:t>
            </a:r>
            <a:endParaRPr/>
          </a:p>
          <a:p>
            <a:pPr indent="-457200" lvl="1" marL="9144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easy for developers to store </a:t>
            </a:r>
            <a:r>
              <a:rPr b="1" i="1" lang="en-US" sz="27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structured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1" lang="en-US" sz="27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unstructured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data.</a:t>
            </a:r>
            <a:endParaRPr/>
          </a:p>
          <a:p>
            <a:pPr indent="-457200" lvl="1" marL="9144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used </a:t>
            </a:r>
            <a:r>
              <a:rPr b="1" i="1" lang="en-US" sz="27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JSON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format which is directly maps to native objects in most modern programming languages.</a:t>
            </a:r>
            <a:endParaRPr/>
          </a:p>
          <a:p>
            <a:pPr indent="-457200" lvl="1" marL="9144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need to think about </a:t>
            </a:r>
            <a:r>
              <a:rPr b="1" i="1" lang="en-US" sz="27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normalizing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data.</a:t>
            </a:r>
            <a:endParaRPr/>
          </a:p>
          <a:p>
            <a:pPr indent="-457200" lvl="1" marL="9144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 scale both </a:t>
            </a:r>
            <a:r>
              <a:rPr b="1" i="1" lang="en-US" sz="27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vertically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1" i="1" lang="en-US" sz="27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horizontally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accommodate large data loads.</a:t>
            </a:r>
            <a:endParaRPr/>
          </a:p>
          <a:p>
            <a:pPr indent="-457200" lvl="1" marL="9144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widely used in various industries such as </a:t>
            </a:r>
            <a:r>
              <a:rPr b="1" i="1" lang="en-US" sz="27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telecommunications, gaming, finances, healthcare, and retail etc.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194" name="Google Shape;194;p13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3"/>
          <p:cNvSpPr txBox="1"/>
          <p:nvPr/>
        </p:nvSpPr>
        <p:spPr>
          <a:xfrm>
            <a:off x="248575" y="97649"/>
            <a:ext cx="11656380" cy="1492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MongoDB is different from RDBMS ?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6" name="Google Shape;196;p13"/>
          <p:cNvGraphicFramePr/>
          <p:nvPr/>
        </p:nvGraphicFramePr>
        <p:xfrm>
          <a:off x="372861" y="7196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{DFE771AA-7180-4C36-86B7-991D9A3803CD}</a:tableStyleId>
              </a:tblPr>
              <a:tblGrid>
                <a:gridCol w="5766050"/>
                <a:gridCol w="5766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/>
                        <a:t>NoSQL</a:t>
                      </a:r>
                      <a:endParaRPr b="1" sz="2800"/>
                    </a:p>
                  </a:txBody>
                  <a:tcPr marT="45725" marB="45725" marR="91450" marL="91450">
                    <a:solidFill>
                      <a:srgbClr val="ABD7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RDBMS</a:t>
                      </a:r>
                      <a:endParaRPr b="1" sz="2800"/>
                    </a:p>
                  </a:txBody>
                  <a:tcPr marT="45725" marB="45725" marR="91450" marL="91450">
                    <a:solidFill>
                      <a:srgbClr val="ABD7C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It is a non-relational and document-oriented database.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It is a relational database.</a:t>
                      </a:r>
                      <a:endParaRPr sz="2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It is suitable for hierarchical data storage.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It is not suitable for hierarchical data storage.</a:t>
                      </a:r>
                      <a:endParaRPr sz="2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It has a dynamic schema.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It has a predefined schema.</a:t>
                      </a:r>
                      <a:endParaRPr sz="2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It centers around the CAP theorem (Consistency, Availability, and Partition tolerance).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It centers around ACID properties (Atomicity, Consistency, Isolation, and Durability).</a:t>
                      </a:r>
                      <a:endParaRPr sz="2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Much faster than RDBMS.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It slower than NoSQL database.</a:t>
                      </a:r>
                      <a:endParaRPr sz="2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202" name="Google Shape;202;p14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4"/>
          <p:cNvSpPr txBox="1"/>
          <p:nvPr/>
        </p:nvSpPr>
        <p:spPr>
          <a:xfrm>
            <a:off x="110922" y="2811352"/>
            <a:ext cx="1202915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and Configuration of MongoDB</a:t>
            </a:r>
            <a:endParaRPr b="1" i="1" sz="32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209" name="Google Shape;209;p15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5"/>
          <p:cNvSpPr txBox="1"/>
          <p:nvPr/>
        </p:nvSpPr>
        <p:spPr>
          <a:xfrm>
            <a:off x="363794" y="462116"/>
            <a:ext cx="11336593" cy="5547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session, you will learn to....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to Data Modeling and Schema Design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with databases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with collections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with primitive datatypes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with query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CRUD operations with collection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with operators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with collection methods</a:t>
            </a:r>
            <a:endParaRPr/>
          </a:p>
          <a:p>
            <a:pPr indent="-2794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216" name="Google Shape;216;p16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6"/>
          <p:cNvSpPr txBox="1"/>
          <p:nvPr/>
        </p:nvSpPr>
        <p:spPr>
          <a:xfrm>
            <a:off x="248575" y="97649"/>
            <a:ext cx="11656380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Modeling and Schema Design</a:t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Data Modeling ?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modeling is the blueprint on which a full-fledged database system is developed. 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main function of a data model is to facilitate visual information of how the relationship between two or a group of data points.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rgbClr val="32325D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32325D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b="0" i="0" lang="en-US" sz="2800">
                <a:solidFill>
                  <a:srgbClr val="32325D"/>
                </a:solidFill>
                <a:latin typeface="Proxima Nova"/>
                <a:ea typeface="Proxima Nova"/>
                <a:cs typeface="Proxima Nova"/>
                <a:sym typeface="Proxima Nova"/>
              </a:rPr>
              <a:t>ata models for a database system can be conceptualized into three categories: </a:t>
            </a:r>
            <a:endParaRPr/>
          </a:p>
          <a:p>
            <a:pPr indent="-514350" lvl="1" marL="971550" marR="0" rtl="0" algn="just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A5A5A5"/>
                </a:solidFill>
                <a:latin typeface="Proxima Nova"/>
                <a:ea typeface="Proxima Nova"/>
                <a:cs typeface="Proxima Nova"/>
                <a:sym typeface="Proxima Nova"/>
              </a:rPr>
              <a:t>Conceptual data models</a:t>
            </a:r>
            <a:endParaRPr/>
          </a:p>
          <a:p>
            <a:pPr indent="0" lvl="2" marL="91440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32325D"/>
                </a:solidFill>
                <a:latin typeface="Proxima Nova"/>
                <a:ea typeface="Proxima Nova"/>
                <a:cs typeface="Proxima Nova"/>
                <a:sym typeface="Proxima Nova"/>
              </a:rPr>
              <a:t>It contains the entity class, characteristics, constraints, and the relationship between security and data integrity requirements.</a:t>
            </a:r>
            <a:endParaRPr b="0" i="0" sz="2800" u="none" cap="none" strike="noStrike">
              <a:solidFill>
                <a:srgbClr val="32325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79400" lvl="2" marL="13716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2325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223" name="Google Shape;223;p17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7"/>
          <p:cNvSpPr txBox="1"/>
          <p:nvPr/>
        </p:nvSpPr>
        <p:spPr>
          <a:xfrm>
            <a:off x="248575" y="97649"/>
            <a:ext cx="11656380" cy="5306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Modeling and Schema Design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2800"/>
              <a:buFont typeface="Calibri"/>
              <a:buAutoNum type="arabicPeriod" startAt="2"/>
            </a:pPr>
            <a:r>
              <a:rPr lang="en-US" sz="2800">
                <a:solidFill>
                  <a:srgbClr val="A5A5A5"/>
                </a:solidFill>
                <a:latin typeface="Proxima Nova"/>
                <a:ea typeface="Proxima Nova"/>
                <a:cs typeface="Proxima Nova"/>
                <a:sym typeface="Proxima Nova"/>
              </a:rPr>
              <a:t>Logical</a:t>
            </a:r>
            <a:r>
              <a:rPr b="0" i="0" lang="en-US" sz="2800">
                <a:solidFill>
                  <a:srgbClr val="32325D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800">
                <a:solidFill>
                  <a:srgbClr val="A5A5A5"/>
                </a:solidFill>
                <a:latin typeface="Proxima Nova"/>
                <a:ea typeface="Proxima Nova"/>
                <a:cs typeface="Proxima Nova"/>
                <a:sym typeface="Proxima Nova"/>
              </a:rPr>
              <a:t>data models</a:t>
            </a:r>
            <a:endParaRPr/>
          </a:p>
          <a:p>
            <a:pPr indent="-457200" lvl="1" marL="914400" marR="0" rtl="0" algn="l">
              <a:spcBef>
                <a:spcPts val="200"/>
              </a:spcBef>
              <a:spcAft>
                <a:spcPts val="0"/>
              </a:spcAft>
              <a:buClr>
                <a:srgbClr val="32325D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32325D"/>
                </a:solidFill>
                <a:latin typeface="Proxima Nova"/>
                <a:ea typeface="Proxima Nova"/>
                <a:cs typeface="Proxima Nova"/>
                <a:sym typeface="Proxima Nova"/>
              </a:rPr>
              <a:t>It p</a:t>
            </a:r>
            <a:r>
              <a:rPr b="0" i="0" lang="en-US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rovide subjective information on the relationships between data sets.</a:t>
            </a:r>
            <a:endParaRPr b="0" i="0" sz="2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0" i="0" sz="1100">
              <a:solidFill>
                <a:srgbClr val="32325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0" i="0" sz="1100">
              <a:solidFill>
                <a:srgbClr val="32325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14350" lvl="0" marL="514350" marR="0" rtl="0" algn="l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2800"/>
              <a:buFont typeface="Proxima Nova"/>
              <a:buAutoNum type="arabicPeriod" startAt="2"/>
            </a:pPr>
            <a:r>
              <a:rPr lang="en-US" sz="2800">
                <a:solidFill>
                  <a:srgbClr val="A5A5A5"/>
                </a:solidFill>
                <a:latin typeface="Proxima Nova"/>
                <a:ea typeface="Proxima Nova"/>
                <a:cs typeface="Proxima Nova"/>
                <a:sym typeface="Proxima Nova"/>
              </a:rPr>
              <a:t>Physical data models</a:t>
            </a:r>
            <a:endParaRPr/>
          </a:p>
          <a:p>
            <a:pPr indent="-177800" lvl="1" marL="457200" marR="0" rtl="0" algn="l">
              <a:spcBef>
                <a:spcPts val="100"/>
              </a:spcBef>
              <a:spcAft>
                <a:spcPts val="0"/>
              </a:spcAft>
              <a:buClr>
                <a:srgbClr val="32325D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32325D"/>
                </a:solidFill>
                <a:latin typeface="Proxima Nova"/>
                <a:ea typeface="Proxima Nova"/>
                <a:cs typeface="Proxima Nova"/>
                <a:sym typeface="Proxima Nova"/>
              </a:rPr>
              <a:t>	Physical data model provides a schema/layout for the data storing rituals 	within a database. </a:t>
            </a:r>
            <a:endParaRPr/>
          </a:p>
          <a:p>
            <a:pPr indent="-1778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32325D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32325D"/>
                </a:solidFill>
                <a:latin typeface="Proxima Nova"/>
                <a:ea typeface="Proxima Nova"/>
                <a:cs typeface="Proxima Nova"/>
                <a:sym typeface="Proxima Nova"/>
              </a:rPr>
              <a:t>    It offers a finalized proposition that can be implemented in a relational 	database.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>
                <a:solidFill>
                  <a:srgbClr val="32325D"/>
                </a:solidFill>
                <a:latin typeface="Proxima Nova"/>
                <a:ea typeface="Proxima Nova"/>
                <a:cs typeface="Proxima Nova"/>
                <a:sym typeface="Proxima Nova"/>
              </a:rPr>
              <a:t> 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230" name="Google Shape;230;p18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8"/>
          <p:cNvSpPr txBox="1"/>
          <p:nvPr/>
        </p:nvSpPr>
        <p:spPr>
          <a:xfrm>
            <a:off x="248575" y="97649"/>
            <a:ext cx="11656380" cy="137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Data Model</a:t>
            </a:r>
            <a:endParaRPr/>
          </a:p>
          <a:p>
            <a:pPr indent="-514350" lvl="1" marL="97155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Embedded data model</a:t>
            </a:r>
            <a:endParaRPr/>
          </a:p>
          <a:p>
            <a:pPr indent="-514350" lvl="1" marL="97155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Normalized data model</a:t>
            </a:r>
            <a:endParaRPr/>
          </a:p>
        </p:txBody>
      </p:sp>
      <p:pic>
        <p:nvPicPr>
          <p:cNvPr id="232" name="Google Shape;23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006" y="2311813"/>
            <a:ext cx="11381173" cy="399134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8"/>
          <p:cNvSpPr txBox="1"/>
          <p:nvPr/>
        </p:nvSpPr>
        <p:spPr>
          <a:xfrm>
            <a:off x="923278" y="1935314"/>
            <a:ext cx="27863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Embedded Model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8"/>
          <p:cNvSpPr txBox="1"/>
          <p:nvPr/>
        </p:nvSpPr>
        <p:spPr>
          <a:xfrm>
            <a:off x="6075517" y="1935314"/>
            <a:ext cx="288085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Normalized Model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240" name="Google Shape;240;p19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248575" y="97649"/>
            <a:ext cx="11656380" cy="6109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 in MongoDB Data Modeling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One-to-One Relationship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“_id”: ObjectId(“user1”), “name”: umesh }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One-to-many Relationship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“_id”: ObjectId(“user1”), “name”: umesh 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addresses: [ {“streat”: “station road”, “city”:”Vadodra”},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addresses: [ {“streat”: “station road”, “city”:”surat”}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Many to Many Relationship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“_id”: ObjectId(“user1”}, tasks: [ObjectId(“T1”), ObjectId(“T2”), ObjectId(“T1”)}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{“_id”: ObjectId(“task1”}, “owners”:[ObjectId(“owner1”), ObjectId(“owner2”)]}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109" name="Google Shape;109;p2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363794" y="462116"/>
            <a:ext cx="11336593" cy="5116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session, you will learn to....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NoSQL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 and Disadvantages of NoSQL Database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MongoDB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of MongoDB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Components of MongoDB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of MongoDB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Use MongoDB ?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between NoSQL vs RDBMS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247" name="Google Shape;247;p20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0"/>
          <p:cNvSpPr txBox="1"/>
          <p:nvPr/>
        </p:nvSpPr>
        <p:spPr>
          <a:xfrm>
            <a:off x="248575" y="97649"/>
            <a:ext cx="11656380" cy="419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Database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i="1"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MongoDB has not create command for creating a database.</a:t>
            </a:r>
            <a:endParaRPr/>
          </a:p>
          <a:p>
            <a:pPr indent="-457200" lvl="1" marL="9144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make use of the </a:t>
            </a:r>
            <a:r>
              <a:rPr b="1" i="1" lang="en-US" sz="28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use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command followed by </a:t>
            </a:r>
            <a:r>
              <a:rPr b="1" i="1" lang="en-US" sz="28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database_name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creating a new database.</a:t>
            </a:r>
            <a:endParaRPr/>
          </a:p>
          <a:p>
            <a:pPr indent="-457200" lvl="1" marL="9144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Otherwise, it will return the existing database that has the name.</a:t>
            </a:r>
            <a:endParaRPr/>
          </a:p>
          <a:p>
            <a:pPr indent="-457200" lvl="1" marL="9144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: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 </a:t>
            </a:r>
            <a:r>
              <a:rPr b="1" i="1" lang="en-US" sz="28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&lt;database name&gt;</a:t>
            </a:r>
            <a:endParaRPr/>
          </a:p>
          <a:p>
            <a:pPr indent="-457200" lvl="1" marL="9144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0" lvl="1" marL="45720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1" lang="en-US" sz="28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use myDatabase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254" name="Google Shape;254;p21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1"/>
          <p:cNvSpPr txBox="1"/>
          <p:nvPr/>
        </p:nvSpPr>
        <p:spPr>
          <a:xfrm>
            <a:off x="248575" y="97649"/>
            <a:ext cx="11656380" cy="55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Operation Commands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i="1"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list / show existing databases use the following commands.</a:t>
            </a:r>
            <a:endParaRPr/>
          </a:p>
          <a:p>
            <a:pPr indent="0" lvl="1" marL="45720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1" lang="en-US" sz="28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show databases </a:t>
            </a:r>
            <a:endParaRPr/>
          </a:p>
          <a:p>
            <a:pPr indent="0" lvl="1" marL="45720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or </a:t>
            </a:r>
            <a:endParaRPr/>
          </a:p>
          <a:p>
            <a:pPr indent="0" lvl="1" marL="45720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1" lang="en-US" sz="28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show dbs</a:t>
            </a:r>
            <a:endParaRPr/>
          </a:p>
          <a:p>
            <a:pPr indent="0" lvl="1" marL="45720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28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display current database use the following command</a:t>
            </a:r>
            <a:endParaRPr/>
          </a:p>
          <a:p>
            <a:pPr indent="0" lvl="1" marL="45720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1" lang="en-US" sz="28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/>
          </a:p>
          <a:p>
            <a:pPr indent="0" lvl="1" marL="45720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28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remove / drop the existing database use the following command.</a:t>
            </a:r>
            <a:endParaRPr/>
          </a:p>
          <a:p>
            <a:pPr indent="0" lvl="1" marL="45720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1" lang="en-US" sz="28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db.dropDatabase()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261" name="Google Shape;261;p22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2"/>
          <p:cNvSpPr txBox="1"/>
          <p:nvPr/>
        </p:nvSpPr>
        <p:spPr>
          <a:xfrm>
            <a:off x="248575" y="97649"/>
            <a:ext cx="11656380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Commands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Collections are just like tables in relational databases, they also store data, but in the form of documents. </a:t>
            </a:r>
            <a:endParaRPr/>
          </a:p>
          <a:p>
            <a:pPr indent="-457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single database is allowed to store multiple collections.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list the collections from the database, use the following commands.</a:t>
            </a:r>
            <a:endParaRPr/>
          </a:p>
          <a:p>
            <a:pPr indent="0" lvl="2" marL="914400" marR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-US" sz="28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show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28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collections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1" i="1" lang="en-US" sz="28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show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28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tables</a:t>
            </a:r>
            <a:endParaRPr/>
          </a:p>
          <a:p>
            <a:pPr indent="-457200" lvl="1" marL="9144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create a new collection</a:t>
            </a:r>
            <a:endParaRPr/>
          </a:p>
          <a:p>
            <a:pPr indent="0" lvl="1" marL="457200" marR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1" lang="en-US" sz="28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Syntax : db.createCollection(&lt;collection name&gt;)</a:t>
            </a:r>
            <a:endParaRPr/>
          </a:p>
          <a:p>
            <a:pPr indent="0" lvl="1" marL="457200" marR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1" lang="en-US" sz="28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db.createCollection(“employees”)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268" name="Google Shape;268;p23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3"/>
          <p:cNvSpPr txBox="1"/>
          <p:nvPr/>
        </p:nvSpPr>
        <p:spPr>
          <a:xfrm>
            <a:off x="248575" y="97649"/>
            <a:ext cx="11656380" cy="5103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Commands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i="1"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rename an existing collection, use the following commands.</a:t>
            </a:r>
            <a:endParaRPr/>
          </a:p>
          <a:p>
            <a:pPr indent="0" lvl="2" marL="91440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Syntax : db.&lt;collection_name&gt;.renameCollection(&lt;new_name&gt;)</a:t>
            </a:r>
            <a:endParaRPr/>
          </a:p>
          <a:p>
            <a:pPr indent="0" lvl="2" marL="91440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db.employee.renameCollection(“employees”)</a:t>
            </a:r>
            <a:endParaRPr/>
          </a:p>
          <a:p>
            <a:pPr indent="0" lvl="2" marL="91440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28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drop a existing collection from the database, use the following commands.</a:t>
            </a:r>
            <a:endParaRPr/>
          </a:p>
          <a:p>
            <a:pPr indent="0" lvl="2" marL="91440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Syntax : db.&lt;collection_name&gt;.drop()</a:t>
            </a:r>
            <a:endParaRPr/>
          </a:p>
          <a:p>
            <a:pPr indent="0" lvl="2" marL="91440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db.employee.drop()</a:t>
            </a:r>
            <a:endParaRPr/>
          </a:p>
          <a:p>
            <a:pPr indent="0" lvl="2" marL="91440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28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275" name="Google Shape;275;p24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4"/>
          <p:cNvSpPr txBox="1"/>
          <p:nvPr/>
        </p:nvSpPr>
        <p:spPr>
          <a:xfrm>
            <a:off x="248575" y="97649"/>
            <a:ext cx="11656380" cy="6337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Datatypes in MongoDB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used to store string type of data ( UTF – 8).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</a:t>
            </a: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db.student.insert( { </a:t>
            </a:r>
            <a:r>
              <a:rPr b="1"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“firstname”:”Mahesh”, “lastname”:”Shah”</a:t>
            </a: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})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Integer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used to store an integer value ( 32 – bit / 64 – bit signed )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</a:t>
            </a: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db.student.insert( { “firstname”:”Mahesh”, “lastname”:”Shah”, </a:t>
            </a:r>
            <a:r>
              <a:rPr b="1"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age: 20</a:t>
            </a: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})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used to store true or false.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</a:t>
            </a: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db.orders.insert( { “orderID”:”O001212033”, </a:t>
            </a:r>
            <a:r>
              <a:rPr b="1"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“status”:true</a:t>
            </a: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})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used to store floating-point values.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</a:t>
            </a: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db.orders.insert( {{ “orderID”:”O001212033”, </a:t>
            </a:r>
            <a:r>
              <a:rPr b="1"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“total”:31000.89</a:t>
            </a: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})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Decimal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used to store floating-value values ( 128 bit ).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             db.orders.insert( {“orderID”:”O001212033”, </a:t>
            </a:r>
            <a:r>
              <a:rPr b="1"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“total”:31000.89</a:t>
            </a: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})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282" name="Google Shape;282;p25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5"/>
          <p:cNvSpPr txBox="1"/>
          <p:nvPr/>
        </p:nvSpPr>
        <p:spPr>
          <a:xfrm>
            <a:off x="248575" y="97649"/>
            <a:ext cx="11656380" cy="657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Datatypes in MongoDB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7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Null – 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used to store the null value.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</a:t>
            </a:r>
            <a:r>
              <a:rPr b="1" i="1" lang="en-US" sz="27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db.students.insert( { “studentID”:”20030010012122”, </a:t>
            </a:r>
            <a:r>
              <a:rPr b="1" i="1" lang="en-US" sz="2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“mobile”: null</a:t>
            </a:r>
            <a:r>
              <a:rPr b="1" i="1" lang="en-US" sz="27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})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7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It is used to store the same or different datatypes values in it. The array created using Square brackets ([]).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7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   db.students.insert( { “studentID”:”20030010012122”, </a:t>
            </a:r>
            <a:r>
              <a:rPr b="1" i="1" lang="en-US" sz="2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“mobileno”: [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	“98240456987”,”9824112365”] </a:t>
            </a:r>
            <a:r>
              <a:rPr b="1" i="1" lang="en-US" sz="27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} )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7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It is used to store date type of data.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7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      db.students.insert( { “studentID”:”20030010012122”, </a:t>
            </a:r>
            <a:r>
              <a:rPr b="1" i="1" lang="en-US" sz="2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“dateofreg”: “10-10-2022”,  “dateofbirth”: “ISODate(“2021-02-03T19:30:40:014Z”) </a:t>
            </a:r>
            <a:r>
              <a:rPr b="1" i="1" lang="en-US" sz="27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} )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7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Timestamp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It is used to store timestamp data ( 64 bit ).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7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    db.students.insert( { “studentID”:”20030010012122”, </a:t>
            </a:r>
            <a:r>
              <a:rPr b="1" i="1" lang="en-US" sz="2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“timstamp”: Timestamp(1612380924,1)</a:t>
            </a:r>
            <a:r>
              <a:rPr b="1" i="1" lang="en-US" sz="27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} 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289" name="Google Shape;289;p26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6"/>
          <p:cNvSpPr txBox="1"/>
          <p:nvPr/>
        </p:nvSpPr>
        <p:spPr>
          <a:xfrm>
            <a:off x="248575" y="97649"/>
            <a:ext cx="11656380" cy="6117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Datatypes in MongoDB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1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used store embedded documents ( is also called nested documents).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db.book.insert({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Book:{name:”C programming”, author:”Mahesh”}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 {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“acknowledged”: true,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“insertedID”: ObjectId(“601af71f6fd4aa34c9c6df9”)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ObjectID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used to store hexadecimal data ( length is 12 bytes ).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db.book.find().pretty()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“_id” : ObjectId(“601af71f6fd4aa34c9c6df9”)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“Book”: { name:”C programming”, author:”Mahesh”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296" name="Google Shape;296;p27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7"/>
          <p:cNvSpPr txBox="1"/>
          <p:nvPr/>
        </p:nvSpPr>
        <p:spPr>
          <a:xfrm>
            <a:off x="248575" y="97649"/>
            <a:ext cx="11656380" cy="6227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Datatypes in MongoDB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RegularExpression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used to store Regular Expression.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var expression = new RegExp(“%gfg”)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db.regexpcollection.insert({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regexpression : expression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}){</a:t>
            </a:r>
            <a:endParaRPr/>
          </a:p>
          <a:p>
            <a:pPr indent="0" lvl="0" marL="0" marR="0" rtl="0" algn="just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“acknowledged”: true,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“insertedID”: ObjectId(“601af71f6fd4aa34c9c6df9”)</a:t>
            </a:r>
            <a:endParaRPr/>
          </a:p>
          <a:p>
            <a:pPr indent="0" lvl="0" marL="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Binary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used to store binary data.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db.project.insert({“name”:”Mahesh”, “duration”: 100, 			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“binarydata”:”1101110001”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 {</a:t>
            </a:r>
            <a:endParaRPr/>
          </a:p>
          <a:p>
            <a:pPr indent="0" lvl="0" marL="0" marR="0" rtl="0" algn="just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“acknowledged”: true,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“insertedID”: ObjectId(“601af71f6fd4aa34c9c6df9”)</a:t>
            </a:r>
            <a:endParaRPr/>
          </a:p>
          <a:p>
            <a:pPr indent="0" lvl="0" marL="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303" name="Google Shape;303;p28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8"/>
          <p:cNvSpPr txBox="1"/>
          <p:nvPr/>
        </p:nvSpPr>
        <p:spPr>
          <a:xfrm>
            <a:off x="248575" y="97649"/>
            <a:ext cx="11656380" cy="5916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Querying Document</a:t>
            </a:r>
            <a:endParaRPr b="1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list all the documents from collection.</a:t>
            </a:r>
            <a:endParaRPr/>
          </a:p>
          <a:p>
            <a:pPr indent="0" lvl="0" marL="0" marR="0" rtl="0" algn="just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db.employees.find()</a:t>
            </a:r>
            <a:endParaRPr/>
          </a:p>
          <a:p>
            <a:pPr indent="0" lvl="0" marL="0" marR="0" rtl="0" algn="just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list all the documents in organized form.</a:t>
            </a:r>
            <a:endParaRPr/>
          </a:p>
          <a:p>
            <a:pPr indent="0" lvl="0" marL="0" marR="0" rtl="0" algn="just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db.employees.find().pretty()</a:t>
            </a:r>
            <a:endParaRPr/>
          </a:p>
          <a:p>
            <a:pPr indent="0" lvl="0" marL="0" marR="0" rtl="0" algn="just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list only specific fields from collection.</a:t>
            </a:r>
            <a:endParaRPr/>
          </a:p>
          <a:p>
            <a:pPr indent="0" lvl="0" marL="0" marR="0" rtl="0" algn="just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db.employees.find({}, {fullname: 1, Mobile: 1} )</a:t>
            </a:r>
            <a:endParaRPr/>
          </a:p>
          <a:p>
            <a:pPr indent="0" lvl="0" marL="0" marR="0" rtl="0" algn="just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db.employees.find({}, {fullname: true, Mobile: true} 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310" name="Google Shape;310;p29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9"/>
          <p:cNvSpPr txBox="1"/>
          <p:nvPr/>
        </p:nvSpPr>
        <p:spPr>
          <a:xfrm>
            <a:off x="248575" y="97649"/>
            <a:ext cx="11656380" cy="6131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Querying Document</a:t>
            </a:r>
            <a:endParaRPr b="1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list all the documents based on criteria from collection.</a:t>
            </a:r>
            <a:endParaRPr/>
          </a:p>
          <a:p>
            <a:pPr indent="0" lvl="0" marL="0" marR="0" rtl="0" algn="just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db.employees.find({}, {“Mobile”:”9998321992”})</a:t>
            </a:r>
            <a:endParaRPr/>
          </a:p>
          <a:p>
            <a:pPr indent="0" lvl="0" marL="0" marR="0" rtl="0" algn="just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db.employees.find({“Mobile”:”9998321992”})</a:t>
            </a:r>
            <a:endParaRPr/>
          </a:p>
          <a:p>
            <a:pPr indent="0" lvl="0" marL="0" marR="0" rtl="0" algn="just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db.students.find({"city":"Anand","course":"Full Stack using Python"}).pretty();</a:t>
            </a:r>
            <a:endParaRPr/>
          </a:p>
          <a:p>
            <a:pPr indent="0" lvl="0" marL="0" marR="0" rtl="0" algn="just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let result = db.employees.find().toArray()</a:t>
            </a:r>
            <a:endParaRPr/>
          </a:p>
          <a:p>
            <a:pPr indent="0" lvl="0" marL="0" marR="0" rtl="0" algn="just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print ( result )</a:t>
            </a:r>
            <a:endParaRPr/>
          </a:p>
          <a:p>
            <a:pPr indent="0" lvl="0" marL="0" marR="0" rtl="0" algn="just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result.foreach((e) =&gt; print(“Full name :”, e.fullname)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116" name="Google Shape;116;p3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12604" y="166481"/>
            <a:ext cx="12127470" cy="5986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NoSQL Database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i="1" sz="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NoSQL databases are non-tabular databases and store data differently than relational tables. </a:t>
            </a:r>
            <a:endParaRPr/>
          </a:p>
          <a:p>
            <a:pPr indent="-457200" lvl="1" marL="9144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NoSQL databases come in a variety of types based on their data model. </a:t>
            </a:r>
            <a:endParaRPr/>
          </a:p>
          <a:p>
            <a:pPr indent="-457200" lvl="1" marL="9144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four types NoSQL databases: </a:t>
            </a:r>
            <a:endParaRPr/>
          </a:p>
          <a:p>
            <a:pPr indent="-514350" lvl="2" marL="1428750" marR="0" rtl="0" algn="just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2800"/>
              <a:buFont typeface="Calibri"/>
              <a:buAutoNum type="arabicPeriod"/>
            </a:pPr>
            <a:r>
              <a:rPr b="1" i="1" lang="en-US" sz="28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Document database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Store data in document similar to JSON. It store variety of types strings, numbers, Booleans, array, and objects.</a:t>
            </a:r>
            <a:endParaRPr/>
          </a:p>
          <a:p>
            <a:pPr indent="-514350" lvl="2" marL="1428750" marR="0" rtl="0" algn="just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2800"/>
              <a:buFont typeface="Calibri"/>
              <a:buAutoNum type="arabicPeriod"/>
            </a:pPr>
            <a:r>
              <a:rPr b="1" i="1" lang="en-US" sz="28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key-value database -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Each item contains keys and values.</a:t>
            </a:r>
            <a:endParaRPr/>
          </a:p>
          <a:p>
            <a:pPr indent="-514350" lvl="2" marL="1428750" marR="0" rtl="0" algn="just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2800"/>
              <a:buFont typeface="Calibri"/>
              <a:buAutoNum type="arabicPeriod"/>
            </a:pPr>
            <a:r>
              <a:rPr b="1" i="1" lang="en-US" sz="28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wide-column database -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data in tables, rows, and dynamic columns </a:t>
            </a:r>
            <a:endParaRPr/>
          </a:p>
          <a:p>
            <a:pPr indent="-514350" lvl="2" marL="1428750" marR="0" rtl="0" algn="just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2800"/>
              <a:buFont typeface="Calibri"/>
              <a:buAutoNum type="arabicPeriod"/>
            </a:pPr>
            <a:r>
              <a:rPr b="1" i="1" lang="en-US" sz="28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graph database -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data in nodes and edge, where node contains data and edge store the relationships between nodes.</a:t>
            </a:r>
            <a:endParaRPr b="1" i="1" sz="28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provide flexible schemas and scale easily with large amounts of data and high user loads.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317" name="Google Shape;317;p30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0"/>
          <p:cNvSpPr txBox="1"/>
          <p:nvPr/>
        </p:nvSpPr>
        <p:spPr>
          <a:xfrm>
            <a:off x="248575" y="97649"/>
            <a:ext cx="11656380" cy="6194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Querying Document ( using $and, $or, $not, $nor )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$and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: 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 $and: [ { Expression1 }, { Expression2 }, ..., { ExpressionN } ] }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 { Expression1 }, { Expression2 }, ..., { ExpressionN }}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db.students.find( {$and: [{"city":"Anand"}, {"course":"Full Stack using Python"}]}).pretty()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db.students.find({"city":"Anand","course":"Full Stack using Python"}).pretty()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105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db.students.find({"city":"Anand","course":"Full Stack using Python"},  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                     {"first_name":1, "_id":false}).pretty()</a:t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324" name="Google Shape;324;p31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1"/>
          <p:cNvSpPr txBox="1"/>
          <p:nvPr/>
        </p:nvSpPr>
        <p:spPr>
          <a:xfrm>
            <a:off x="248575" y="97649"/>
            <a:ext cx="11656380" cy="4403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Querying Document ( using $and, $or, $not, $nor )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$or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: 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$or: [ { Expression1 }, { Expression2 }, ..., { ExpressionN } ] }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db.students.find( {$or: [{"city":"Anand"}, {"city": “Bharuch"}]}).pretty()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105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db.students.find({$or: [{"city":"Anand"}, {"city ": "Bharuch"}]}, 	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{"first_name":1, “last_name”:1}).pretty()</a:t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331" name="Google Shape;331;p32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2"/>
          <p:cNvSpPr txBox="1"/>
          <p:nvPr/>
        </p:nvSpPr>
        <p:spPr>
          <a:xfrm>
            <a:off x="248575" y="97649"/>
            <a:ext cx="11656380" cy="4934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Querying Document ( using $and, $or, $not, $nor )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$not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: 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field: { $not: { operator-expression } } }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db.students.find({"city": {$not: {$eq : "Anand"}}}, {"first_name":1,"city":1}).pretty()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db.students.find({"city": {$not: {$in : 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["Anand","Vadodara","Surat"]}}}, 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{"first_name":1,"city":1}).pretty()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338" name="Google Shape;338;p33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3"/>
          <p:cNvSpPr txBox="1"/>
          <p:nvPr/>
        </p:nvSpPr>
        <p:spPr>
          <a:xfrm>
            <a:off x="248575" y="97649"/>
            <a:ext cx="11656380" cy="6042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Querying Document ( using $and, $or, $not, $nor )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$nor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: 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$nor: [ { Expression1 }, { Expression2 }, ...  { ExpressionN } ] }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db.students.find({$nor: 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[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	{"city": "Anand"},{"first_name":"Ganesh"}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]}, {"first_name":1,"city":1}).pretty()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db.students.find({$nor: [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{"city":  {$in: ["Anand", "Vadodara"]}}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]}, {"first_name":1,"city":1}).pretty()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345" name="Google Shape;345;p34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4"/>
          <p:cNvSpPr txBox="1"/>
          <p:nvPr/>
        </p:nvSpPr>
        <p:spPr>
          <a:xfrm>
            <a:off x="248575" y="97649"/>
            <a:ext cx="11656380" cy="5365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Querying Document ( Using Comparison Operators)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$gt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: 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{field: {$gt: value}}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db.emps.find({"salary": {$gt: 15000}}).pretty();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db.emps.find({$and: [{"salary": {$gt: 15000}}, {"gender": "male"}]}).pretty();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db.emps.find({$and: [{"salary": {$gt: 15000}}, {"gender": "male"}, {"age": {$gt: 38}}]}).pretty();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352" name="Google Shape;352;p35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5"/>
          <p:cNvSpPr txBox="1"/>
          <p:nvPr/>
        </p:nvSpPr>
        <p:spPr>
          <a:xfrm>
            <a:off x="248575" y="97649"/>
            <a:ext cx="11656380" cy="5365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Querying Document ( Using Comparison Operators)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$lt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: 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{field: {$lt: value}}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db.emps.find({"salary": {$lt: 15000}}).pretty();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db.emps.find({$and: [{"salary": {$gt: 15000}}, {"gender": "male"}]}).pretty();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db.emps.find({$and: [{"salary": {$gt: 15000}}, {"gender": "male"}, {"age": {$gt: 38}}]}).pretty();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359" name="Google Shape;359;p36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6"/>
          <p:cNvSpPr txBox="1"/>
          <p:nvPr/>
        </p:nvSpPr>
        <p:spPr>
          <a:xfrm>
            <a:off x="248575" y="97649"/>
            <a:ext cx="11656380" cy="5365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Querying Document ( Using Comparison Operators)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$eq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: 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{field: {$eq: value}}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db.emps.find({"salary": {$eq: 15000}}).pretty();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db.emps.find({$and: [{"salary": {$eq: 15000}}, {"gender": “female"}]}).pretty();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db.emps.find({$and: [{"salary": {$eq: 15000}}, {"gender": "male"}, {“job_title": {$eq: “DevOps Engineer”}}]}).pretty();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366" name="Google Shape;366;p37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7"/>
          <p:cNvSpPr txBox="1"/>
          <p:nvPr/>
        </p:nvSpPr>
        <p:spPr>
          <a:xfrm>
            <a:off x="248575" y="97649"/>
            <a:ext cx="11656380" cy="5365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Querying Document ( Using Comparison Operators)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$gte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: 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{field: {$gte: value}}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db.emps.find({"salary": {$gte: 15000}}).pretty();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db.emps.find({$and: [{"salary": {$gte: 15000}}, {"gender": "male"}]}).pretty();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db.emps.find({$and: [{"salary": {$gte: 15000}}, {"gender": "male"}, {"age": {$gte: 38}}]}).pretty();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373" name="Google Shape;373;p38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8"/>
          <p:cNvSpPr txBox="1"/>
          <p:nvPr/>
        </p:nvSpPr>
        <p:spPr>
          <a:xfrm>
            <a:off x="248575" y="97649"/>
            <a:ext cx="11656380" cy="5365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Querying Document ( Using Comparison Operators)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$lt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: 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{field: {$lte: value}}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db.emps.find({"salary": {$lte: 15000}}).pretty();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db.emps.find({$and: [{"salary": {$gte: 15000}}, {"gender": "male"}]}).pretty();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db.emps.find({$and: [{"salary": {$gte: 15000}}, {"gender": "male"}, {"age": {$gte: 38}}]}).pretty();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380" name="Google Shape;380;p39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9"/>
          <p:cNvSpPr txBox="1"/>
          <p:nvPr/>
        </p:nvSpPr>
        <p:spPr>
          <a:xfrm>
            <a:off x="248575" y="97649"/>
            <a:ext cx="11656380" cy="5365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Querying Document ( Using Comparison Operators)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$ne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: 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{field: {$ne: value}}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db.emps.find({"salary": {$ne: 15000}}).pretty();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db.emps.find({$and: [{"salary": {$ne: 15000}}, {"gender": “female"}]}).pretty();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db.emps.find({$and: [{"salary": {$ne: 15000}}, {"gender": "male"}, {"age": {$ne: 38}}]}).pretty();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123" name="Google Shape;123;p4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683" y="2572817"/>
            <a:ext cx="2695575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 txBox="1"/>
          <p:nvPr/>
        </p:nvSpPr>
        <p:spPr>
          <a:xfrm>
            <a:off x="4031226" y="141937"/>
            <a:ext cx="32009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Key-value pair</a:t>
            </a:r>
            <a:endParaRPr b="1"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48638" y="1852299"/>
            <a:ext cx="3114584" cy="222470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 txBox="1"/>
          <p:nvPr/>
        </p:nvSpPr>
        <p:spPr>
          <a:xfrm>
            <a:off x="319548" y="2111152"/>
            <a:ext cx="281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Document Based</a:t>
            </a:r>
            <a:endParaRPr b="1"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17569" y="603602"/>
            <a:ext cx="3114584" cy="222470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/>
        </p:nvSpPr>
        <p:spPr>
          <a:xfrm>
            <a:off x="8212464" y="1390634"/>
            <a:ext cx="3250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Column based</a:t>
            </a:r>
            <a:endParaRPr b="1"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30" name="Google Shape;130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17569" y="3795702"/>
            <a:ext cx="3114584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"/>
          <p:cNvSpPr txBox="1"/>
          <p:nvPr/>
        </p:nvSpPr>
        <p:spPr>
          <a:xfrm>
            <a:off x="4031226" y="3333407"/>
            <a:ext cx="32009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Graph based</a:t>
            </a:r>
            <a:endParaRPr b="1"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387" name="Google Shape;387;p40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40"/>
          <p:cNvSpPr txBox="1"/>
          <p:nvPr/>
        </p:nvSpPr>
        <p:spPr>
          <a:xfrm>
            <a:off x="248575" y="97649"/>
            <a:ext cx="11656380" cy="5796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Querying Document ( Using Comparison Operators)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$in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: 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{field: {$in: [value1, value2, value3, ...]}}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db.emps.find({"job_title": {$in: ["Tester","Designer"]}}).pretty()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db.emps.find({$and: [{"job_title": {$in: ["Tester","Designer"]}}, {"salary": {$gt: 15000}}]}).pretty()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db.emps.find({$and: [{"job_title": {$in: ["Tester","Designer"]}}, {"age": {$in: [41,32]}}]}).pretty()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394" name="Google Shape;394;p41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41"/>
          <p:cNvSpPr txBox="1"/>
          <p:nvPr/>
        </p:nvSpPr>
        <p:spPr>
          <a:xfrm>
            <a:off x="248575" y="97649"/>
            <a:ext cx="11656380" cy="5796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Querying Document ( Using Comparison Operators)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$nin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: 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{field: {$in: [value1, value2, value3, ...]}}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db.emps.find({"job_title": {$nin: ["Tester","Designer"]}}).pretty()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db.emps.find({$and: [{"job_title": {$nin: ["Tester","Designer"]}}, {"salary": {$gt: 15000}}]}).pretty()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db.emps.find({$and: [{"job_title": {$nin: ["Tester","Designer"]}}, {"age": {$in: [41,32]}}]}).pretty()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401" name="Google Shape;401;p42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2"/>
          <p:cNvSpPr txBox="1"/>
          <p:nvPr/>
        </p:nvSpPr>
        <p:spPr>
          <a:xfrm>
            <a:off x="168676" y="195302"/>
            <a:ext cx="11798423" cy="5986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Arithmetic Operators</a:t>
            </a:r>
            <a:endParaRPr sz="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$add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$add operator can be used to add multiple numbers together and can accept any number of arguments.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It is commonly used in the $project, $group, and $addFields stages of an aggregation pipeline to add multiple expressions together and generate new fields or values. 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Syntax : </a:t>
            </a:r>
            <a:r>
              <a:rPr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{ $add: [ &lt;expression1&gt;, &lt;expression2&gt;, ... ] }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     Example:</a:t>
            </a:r>
            <a:endParaRPr sz="2800">
              <a:solidFill>
                <a:srgbClr val="2732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i="0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db.workinghrs.aggregate([ {$project: { 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    _id: "$empno", month: "$month",      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   totalValue: { $add: [{ $multiply: ["$totalhrs", "$wages"] } ] } 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      } } ] 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408" name="Google Shape;408;p43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3"/>
          <p:cNvSpPr txBox="1"/>
          <p:nvPr/>
        </p:nvSpPr>
        <p:spPr>
          <a:xfrm>
            <a:off x="168676" y="195302"/>
            <a:ext cx="11798423" cy="5581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Arithmetic Operators</a:t>
            </a:r>
            <a:endParaRPr sz="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$subtract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Arial"/>
              <a:buChar char="•"/>
            </a:pPr>
            <a:r>
              <a:rPr i="0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$subtract</a:t>
            </a:r>
            <a:r>
              <a:rPr b="1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>
                <a:solidFill>
                  <a:srgbClr val="334155"/>
                </a:solidFill>
                <a:latin typeface="Roboto"/>
                <a:ea typeface="Roboto"/>
                <a:cs typeface="Roboto"/>
                <a:sym typeface="Roboto"/>
              </a:rPr>
              <a:t>calculates the difference between two numeric values and returns the result.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It is commonly used in the $project, $group, and $addFields.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Syntax : </a:t>
            </a:r>
            <a:r>
              <a:rPr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{ $</a:t>
            </a:r>
            <a:r>
              <a:rPr i="0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subtract </a:t>
            </a:r>
            <a:r>
              <a:rPr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: [ &lt;expression1&gt;, &lt;expression2&gt;, ... ] }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db.workinghrs.aggregate([ 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	{$project: {             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		_id: "$empno",  month: "$month",                  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		total: { $add: [{ $multiply: ["$totalhrs", "$wages"]}]}, 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		taxvalue: { $subtract: ["$total",5]}      } } ] )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415" name="Google Shape;415;p44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44"/>
          <p:cNvSpPr txBox="1"/>
          <p:nvPr/>
        </p:nvSpPr>
        <p:spPr>
          <a:xfrm>
            <a:off x="168676" y="195302"/>
            <a:ext cx="11798423" cy="515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Arithmetic Operators</a:t>
            </a:r>
            <a:endParaRPr sz="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$divide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Arial"/>
              <a:buChar char="•"/>
            </a:pPr>
            <a:r>
              <a:rPr i="0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$divide operator can be used to perform division operations</a:t>
            </a:r>
            <a:r>
              <a:rPr b="0" i="0" lang="en-US" sz="2800">
                <a:solidFill>
                  <a:srgbClr val="334155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It is commonly used in the $project, $group, and $addFields.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Syntax : </a:t>
            </a:r>
            <a:r>
              <a:rPr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{ $</a:t>
            </a:r>
            <a:r>
              <a:rPr i="0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divide </a:t>
            </a:r>
            <a:r>
              <a:rPr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: [ &lt;expression1&gt;, &lt;expression2&gt;, ... ] }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2800">
              <a:solidFill>
                <a:srgbClr val="2732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db.testemp.aggregate([ {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   		$project: {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     	name: 1,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     	hourly_salary: { $divide: ["$salary", "$hours_worked"] } } }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])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422" name="Google Shape;422;p45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45"/>
          <p:cNvSpPr txBox="1"/>
          <p:nvPr/>
        </p:nvSpPr>
        <p:spPr>
          <a:xfrm>
            <a:off x="168676" y="195302"/>
            <a:ext cx="11798423" cy="5581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Arithmetic Operators</a:t>
            </a:r>
            <a:endParaRPr sz="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$multiply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Arial"/>
              <a:buChar char="•"/>
            </a:pPr>
            <a:r>
              <a:rPr i="0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$</a:t>
            </a:r>
            <a:r>
              <a:rPr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multiply</a:t>
            </a:r>
            <a:r>
              <a:rPr i="0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>
                <a:solidFill>
                  <a:srgbClr val="334155"/>
                </a:solidFill>
                <a:latin typeface="Roboto"/>
                <a:ea typeface="Roboto"/>
                <a:cs typeface="Roboto"/>
                <a:sym typeface="Roboto"/>
              </a:rPr>
              <a:t>used to calculate the product of two numbers in an expression and return the result. 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rgbClr val="334155"/>
              </a:buClr>
              <a:buSzPts val="2800"/>
              <a:buFont typeface="Arial"/>
              <a:buChar char="•"/>
            </a:pPr>
            <a:r>
              <a:rPr b="0" i="0" lang="en-US" sz="2800">
                <a:solidFill>
                  <a:srgbClr val="334155"/>
                </a:solidFill>
                <a:latin typeface="Roboto"/>
                <a:ea typeface="Roboto"/>
                <a:cs typeface="Roboto"/>
                <a:sym typeface="Roboto"/>
              </a:rPr>
              <a:t>It can be used in the aggregation pipeline. 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Syntax : </a:t>
            </a:r>
            <a:r>
              <a:rPr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{ $</a:t>
            </a:r>
            <a:r>
              <a:rPr i="0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multiply </a:t>
            </a:r>
            <a:r>
              <a:rPr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: [ &lt;expression1&gt;, &lt;expression2&gt;, ... ] }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2800">
              <a:solidFill>
                <a:srgbClr val="2732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db.workinghrs.aggregate([ 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	{$project: 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		{ totalValue: { $multiply: ["$totalhrs", "$wages"] }         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	} } 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] )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429" name="Google Shape;429;p46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46"/>
          <p:cNvSpPr txBox="1"/>
          <p:nvPr/>
        </p:nvSpPr>
        <p:spPr>
          <a:xfrm>
            <a:off x="248575" y="97649"/>
            <a:ext cx="11656380" cy="5291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Document</a:t>
            </a:r>
            <a:endParaRPr b="1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insert() method inserts a document or documents into the collection. 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insert documents with or without _id ( MongoDB automatically as _id for each document).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db.Collection_name.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&lt;document or [ document1, document2…]&gt;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indent="0" lvl="0" marL="0" marR="0" rtl="0" algn="just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just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</a:t>
            </a: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db.employees.insert( </a:t>
            </a:r>
            <a:endParaRPr/>
          </a:p>
          <a:p>
            <a:pPr indent="0" lvl="0" marL="0" marR="0" rtl="0" algn="just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{“id”: “E001”, “fullname”: “Sanjay Shah”, “Mobile”: “9998321992”})</a:t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marR="0" rtl="0" algn="just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436" name="Google Shape;436;p47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47"/>
          <p:cNvSpPr txBox="1"/>
          <p:nvPr/>
        </p:nvSpPr>
        <p:spPr>
          <a:xfrm>
            <a:off x="248575" y="97649"/>
            <a:ext cx="11656380" cy="5888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Document</a:t>
            </a:r>
            <a:endParaRPr b="1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document = ( {“id”: “E002”, “fullname”: “Mahesh Patel”, “Mobile”: 	 </a:t>
            </a:r>
            <a:endParaRPr/>
          </a:p>
          <a:p>
            <a:pPr indent="0" lvl="0" marL="0" marR="0" rtl="0" algn="just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	“9824024212”} )</a:t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db.employees.insert(document)</a:t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 </a:t>
            </a: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db.employees.insertOne(	{“id”: “E003”, “fullname”: “Aishwarya Rai”, 	“Mobile”: “9824452525”})</a:t>
            </a:r>
            <a:endParaRPr/>
          </a:p>
          <a:p>
            <a:pPr indent="0" lvl="0" marL="0" marR="0" rtl="0" algn="just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 </a:t>
            </a: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db.employees.insertMany(</a:t>
            </a:r>
            <a:endParaRPr/>
          </a:p>
          <a:p>
            <a:pPr indent="0" lvl="0" marL="0" marR="0" rtl="0" algn="just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      [</a:t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	{“id”: “E004”, “fullname”: “Amit Rai”, “Mobile”: “9824452521”},</a:t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	{“id”: “E005”, “fullname”: “Akshay Kumar”, “Mobile”: “9824265655”}</a:t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 ])</a:t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443" name="Google Shape;443;p48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8"/>
          <p:cNvSpPr txBox="1"/>
          <p:nvPr/>
        </p:nvSpPr>
        <p:spPr>
          <a:xfrm>
            <a:off x="248575" y="97649"/>
            <a:ext cx="11656380" cy="5378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Document ( Bulk Insert Operations )</a:t>
            </a:r>
            <a:endParaRPr b="1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var bulk = db.stud.initializeOrderedBulkOp()</a:t>
            </a:r>
            <a:endParaRPr/>
          </a:p>
          <a:p>
            <a:pPr indent="0" lvl="0" marL="0" marR="0" rtl="0" algn="just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bulk.insert( { first_name: “Jalpa", last_name: “Shah" } )</a:t>
            </a:r>
            <a:endParaRPr/>
          </a:p>
          <a:p>
            <a:pPr indent="0" lvl="0" marL="0" marR="0" rtl="0" algn="just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bulk.insert( { first_name: “Mahesh", last_name: “Bhatt" } )</a:t>
            </a:r>
            <a:endParaRPr/>
          </a:p>
          <a:p>
            <a:pPr indent="0" lvl="0" marL="0" marR="0" rtl="0" algn="just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bulk.insert( { first_name: “Naresh", last_name: “Vagashsia" } )</a:t>
            </a:r>
            <a:endParaRPr/>
          </a:p>
          <a:p>
            <a:pPr indent="0" lvl="0" marL="0" marR="0" rtl="0" algn="just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bulk.insert( { first_name: “Prakash", last_name: “Patel" } )</a:t>
            </a:r>
            <a:endParaRPr/>
          </a:p>
          <a:p>
            <a:pPr indent="0" lvl="0" marL="0" marR="0" rtl="0" algn="just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bulk.insert( { first_name: “Pinal", last_name: “Srivasta" } )</a:t>
            </a:r>
            <a:endParaRPr/>
          </a:p>
          <a:p>
            <a:pPr indent="0" lvl="0" marL="0" marR="0" rtl="0" algn="just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bulk.execute();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450" name="Google Shape;450;p49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49"/>
          <p:cNvSpPr txBox="1"/>
          <p:nvPr/>
        </p:nvSpPr>
        <p:spPr>
          <a:xfrm>
            <a:off x="248575" y="97649"/>
            <a:ext cx="11656380" cy="5616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Document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update() method updates the values in the existing document in the collections of MongoDB.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db.COLLECTION_NAME.update({selection_criteria}, {$set:{updated_data}}, {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upsert: &lt;boolean&gt;, multi: &lt;boolean&gt;, writeConcern: &lt;document&gt;,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collation: &lt;document&gt;, arrayFilters: [ &lt;filterdocument1&gt;, ... ], 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hint:  &lt;document|string&gt;  })</a:t>
            </a:r>
            <a:endParaRPr/>
          </a:p>
          <a:p>
            <a:pPr indent="-4572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first_parameter is the older value in the form of documents.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second parameter must contain a $set keyword to update the following specify document values.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third parameter is optional.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137" name="Google Shape;137;p5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12604" y="166481"/>
            <a:ext cx="12127470" cy="5478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 of NoSQL Database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i="1" sz="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NoSQL databases simplify application development, particularly for interactive real-time web applications, such as those using a REST API and web services.</a:t>
            </a:r>
            <a:endParaRPr/>
          </a:p>
          <a:p>
            <a:pPr indent="-457200" lvl="1" marL="9144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provide flexibility for data that has not been normalized, which requires a flexible data model, or has different properties for different data entities.</a:t>
            </a:r>
            <a:endParaRPr/>
          </a:p>
          <a:p>
            <a:pPr indent="-457200" lvl="1" marL="9144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offer scalability for larger data sets, which are common in analytics and artificial intelligence (AI) applications.</a:t>
            </a:r>
            <a:endParaRPr/>
          </a:p>
          <a:p>
            <a:pPr indent="-457200" lvl="1" marL="9144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NoSQL databases are better suited for cloud, mobile, social media and big data requirements.</a:t>
            </a:r>
            <a:endParaRPr/>
          </a:p>
          <a:p>
            <a:pPr indent="-457200" lvl="1" marL="9144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designed for specific use cases and are easier to use than general-purpose relational or SQL databases for those types of applications.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457" name="Google Shape;457;p50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50"/>
          <p:cNvSpPr txBox="1"/>
          <p:nvPr/>
        </p:nvSpPr>
        <p:spPr>
          <a:xfrm>
            <a:off x="248575" y="97649"/>
            <a:ext cx="11656380" cy="527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Document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db.students.update({"rollno":"200300999011"},{$set: {"first_name":"Mahesh","last_name":"Shah"}})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db.students.updateOne({"city":"Surat"},{$set: {"city":"Nasari"}})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7EC0DB"/>
                </a:solidFill>
                <a:latin typeface="Calibri"/>
                <a:ea typeface="Calibri"/>
                <a:cs typeface="Calibri"/>
                <a:sym typeface="Calibri"/>
              </a:rPr>
              <a:t>Phoneno fields does not exists so it add as new fields into collection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db.students.update({"rollno":"200300999011"},{$set: {“phoneno“:”400300125”}})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db.students.updateMany({"city":"Anand"},{$set: {"country":"india"}})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464" name="Google Shape;464;p51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51"/>
          <p:cNvSpPr txBox="1"/>
          <p:nvPr/>
        </p:nvSpPr>
        <p:spPr>
          <a:xfrm>
            <a:off x="248575" y="97649"/>
            <a:ext cx="1165638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Document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remove() method removes documents from the database. 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 remove one or all documents from the collection that matches the given query expression. 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pass an empty document({}) in this method, then it will remove all documents from the specified collection.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: 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db.Collection_name.remove(&lt;matching_criteria&gt;)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471" name="Google Shape;471;p52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52"/>
          <p:cNvSpPr txBox="1"/>
          <p:nvPr/>
        </p:nvSpPr>
        <p:spPr>
          <a:xfrm>
            <a:off x="248575" y="97649"/>
            <a:ext cx="11656380" cy="5729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Document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32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//Remove all documements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db.students.remove( {} )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db.students.deleteOne( {} )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db.students.remove ({ "first_name": "Ganesh" }, true)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db.students.deleteOne({ "first_name": "Ganesh" })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db.students.deleteMany({})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db.students.deleteMany( { city: { $in: [ “Anand” ] } } )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Google Shape;47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478" name="Google Shape;478;p53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53"/>
          <p:cNvSpPr txBox="1"/>
          <p:nvPr/>
        </p:nvSpPr>
        <p:spPr>
          <a:xfrm>
            <a:off x="248575" y="97649"/>
            <a:ext cx="11656380" cy="51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Distinct() Method</a:t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distinct() method finds the distinct values for a given field across a single collection and returns the results in an array.</a:t>
            </a:r>
            <a:endParaRPr/>
          </a:p>
          <a:p>
            <a:pPr indent="-4572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: 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db.Collection_name.distinct(field : &lt;string&gt;)</a:t>
            </a:r>
            <a:endParaRPr/>
          </a:p>
          <a:p>
            <a:pPr indent="-4572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db.students.distinct( “city”)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485" name="Google Shape;485;p54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54"/>
          <p:cNvSpPr txBox="1"/>
          <p:nvPr/>
        </p:nvSpPr>
        <p:spPr>
          <a:xfrm>
            <a:off x="248575" y="97649"/>
            <a:ext cx="11656380" cy="5986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Sort() Method</a:t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sort() method specifies the order in which the query returns the matching documents from the given collection. 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must apply this method to the cursor before retrieving any documents from the database. 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takes a document as a parameter that contains a field: value pair that defines the sort order of the result set. 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value is 1 or -1 specifying an ascending or descending sort respectively.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db.Collection_Name.sort({field_name:1 or -1})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492" name="Google Shape;492;p55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55"/>
          <p:cNvSpPr txBox="1"/>
          <p:nvPr/>
        </p:nvSpPr>
        <p:spPr>
          <a:xfrm>
            <a:off x="248575" y="97649"/>
            <a:ext cx="11656380" cy="5606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Sort() Method</a:t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db.students.find().sort({“job_title”:1})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db.students.find({}, {"first_name":1, "last_name":1, "city":1}).sort({"job_title":1})</a:t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db.students.find().sort({“course":1, "city": 1}).pretty()</a:t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db.students.find().sort({" course ":1, "city": -1}).pretty()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db.students.find({"city":"Anand"}).sort({"couurse":1}).pretty()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499" name="Google Shape;499;p56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56"/>
          <p:cNvSpPr txBox="1"/>
          <p:nvPr/>
        </p:nvSpPr>
        <p:spPr>
          <a:xfrm>
            <a:off x="248575" y="97649"/>
            <a:ext cx="11656380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limit() Method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Arial"/>
              <a:buChar char="•"/>
            </a:pPr>
            <a:r>
              <a:rPr b="0" i="0" lang="en-US" sz="2800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The </a:t>
            </a:r>
            <a:r>
              <a:rPr b="1" i="0" lang="en-US" sz="2800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limit()</a:t>
            </a:r>
            <a:r>
              <a:rPr b="0" i="0" lang="en-US" sz="2800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 method limits the number of records or documents.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Arial"/>
              <a:buChar char="•"/>
            </a:pPr>
            <a:r>
              <a:rPr b="0" i="0" lang="en-US" sz="2800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It basically defines the max limit of records/documents that you want display in result.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db.collectionName.find(&lt;query&gt;).limit(&lt;number&gt;)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db.students.find().limit(5).pretty()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db.students.find({“city”:”Aannd”}).limit(5).pretty()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db.students.find({“city”:”Aannd”}).limit(-2).pretty()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506" name="Google Shape;506;p57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57"/>
          <p:cNvSpPr txBox="1"/>
          <p:nvPr/>
        </p:nvSpPr>
        <p:spPr>
          <a:xfrm>
            <a:off x="248575" y="97649"/>
            <a:ext cx="11656380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skip() Method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105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Arial"/>
              <a:buChar char="•"/>
            </a:pPr>
            <a:r>
              <a:rPr b="0" i="0" lang="en-US" sz="2800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The skip() method will skip the first n document from the query result.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Arial"/>
              <a:buChar char="•"/>
            </a:pPr>
            <a:r>
              <a:rPr b="0" i="0" lang="en-US" sz="2800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Require to pass the number of records/documents to be skipped.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db.collectionName.find(&lt;query&gt;).skip(&lt;offset&gt;)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db.students.find().skip(5).pretty()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db.students.find({“city”:”Aannd”}).skip(2).pretty()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db.students.find({“city”:”Aannd”}).skip(2).limit(2)pretty()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Google Shape;51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513" name="Google Shape;513;p58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58"/>
          <p:cNvSpPr txBox="1"/>
          <p:nvPr/>
        </p:nvSpPr>
        <p:spPr>
          <a:xfrm>
            <a:off x="248575" y="97649"/>
            <a:ext cx="11656380" cy="6150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methods</a:t>
            </a:r>
            <a:endParaRPr b="1" i="1" sz="105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findOne()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finds and returns one document that matches the given selection criteria. 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multiple documents satisfy the given query expression, then this method will return the first document according to the natural order which reflects the order of documents on the disk.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documents does not exists then it will return null as a result.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db.Collection_Name.findOne(query:&lt;document&gt;)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db.students.findOne()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db.students.findOne({"city":"Anand"})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db.students.findOne({"city":"Anand"}, {“first_name”:1,”last_name”:1})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520" name="Google Shape;520;p59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59"/>
          <p:cNvSpPr txBox="1"/>
          <p:nvPr/>
        </p:nvSpPr>
        <p:spPr>
          <a:xfrm>
            <a:off x="248575" y="97649"/>
            <a:ext cx="11656380" cy="6091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methods</a:t>
            </a:r>
            <a:endParaRPr b="1" i="1" sz="105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5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replaceOne()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methos is used to replace the existing document with the replace document.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db.collection.replaceOne(&lt;filter&gt;, &lt;replacementDocument&gt;)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db.stud.replaceOne({}, 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	{"first_name": "Anna", "last_name":"khan", "city":"Delhi"})</a:t>
            </a:r>
            <a:endParaRPr/>
          </a:p>
          <a:p>
            <a:pPr indent="0" lvl="0" marL="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db.students.replaceOne( {  rollno: "200300999010" },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  		{first_name: "Ramesh",  last_name: "Yadav", city: "Vadodara",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	course: "Advance Java" } 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144" name="Google Shape;144;p6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12604" y="166481"/>
            <a:ext cx="12127470" cy="4211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Disadvantages of NoSQL Database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i="1" sz="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standardization rules</a:t>
            </a:r>
            <a:endParaRPr/>
          </a:p>
          <a:p>
            <a:pPr indent="-457200" lvl="1" marL="9144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 query capabilities</a:t>
            </a:r>
            <a:endParaRPr/>
          </a:p>
          <a:p>
            <a:pPr indent="-457200" lvl="1" marL="9144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does not offer any traditional database capabilities, like consistency when multiple transactions are performed simultaneously.</a:t>
            </a:r>
            <a:endParaRPr/>
          </a:p>
          <a:p>
            <a:pPr indent="-457200" lvl="1" marL="9144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volume of data increases it is difficult to maintain unique values as keys become difficult</a:t>
            </a:r>
            <a:endParaRPr/>
          </a:p>
          <a:p>
            <a:pPr indent="-457200" lvl="1" marL="9144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Doesn’t work as well with relational data</a:t>
            </a:r>
            <a:endParaRPr/>
          </a:p>
          <a:p>
            <a:pPr indent="-457200" lvl="1" marL="9144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options so not so popular for enterprises.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527" name="Google Shape;527;p60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60"/>
          <p:cNvSpPr txBox="1"/>
          <p:nvPr/>
        </p:nvSpPr>
        <p:spPr>
          <a:xfrm>
            <a:off x="230819" y="124283"/>
            <a:ext cx="11656380" cy="5283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methods</a:t>
            </a:r>
            <a:endParaRPr b="1" i="1" sz="105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5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Arial"/>
              <a:buChar char="•"/>
            </a:pPr>
            <a:r>
              <a:rPr b="0" i="0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findOneAndUpdate</a:t>
            </a:r>
            <a:r>
              <a:rPr b="0" i="0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() method updates the first matched document in the collection that matches the selection criteria. 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Arial"/>
              <a:buChar char="•"/>
            </a:pPr>
            <a:r>
              <a:rPr b="0" i="0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If more than one document matched the selection criteria then it updates only the first matched document. 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Arial"/>
              <a:buChar char="•"/>
            </a:pPr>
            <a:r>
              <a:rPr b="0" i="0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_id field remains unchanged.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db.collection.</a:t>
            </a:r>
            <a:r>
              <a:rPr b="1" i="0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 findOneAndUpdate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(&lt;selection_criteria:&lt;document&gt;, 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update_data: &lt;document&gt;)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db.stud.findOneAndUpdate({"city":"surat"},{$set: {"last_name": "shah"}})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534" name="Google Shape;534;p61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61"/>
          <p:cNvSpPr txBox="1"/>
          <p:nvPr/>
        </p:nvSpPr>
        <p:spPr>
          <a:xfrm>
            <a:off x="248575" y="97649"/>
            <a:ext cx="11656380" cy="5724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methods</a:t>
            </a:r>
            <a:endParaRPr b="1" i="1" sz="105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5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Arial"/>
              <a:buChar char="•"/>
            </a:pPr>
            <a:r>
              <a:rPr b="0" i="0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findOneAndReplace</a:t>
            </a:r>
            <a:r>
              <a:rPr b="0" i="0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() method replaces the first matched document based on the given selection criteria.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It return the original document if criteria is match else null.</a:t>
            </a:r>
            <a:endParaRPr b="0" i="0" sz="2800">
              <a:solidFill>
                <a:srgbClr val="2732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db.collection.</a:t>
            </a:r>
            <a:r>
              <a:rPr b="1" i="0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 findOneAndReplace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(&lt;selection_criteria:&lt;document&gt;, 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replacement: &lt;document&gt;)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db.stud.findOneAndReplace({"first_name":"Anna"},{"first_name":"Ananya",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	"last_name":"Khan","city":"Surat"})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Google Shape;54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541" name="Google Shape;541;p62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62"/>
          <p:cNvSpPr txBox="1"/>
          <p:nvPr/>
        </p:nvSpPr>
        <p:spPr>
          <a:xfrm>
            <a:off x="248575" y="97649"/>
            <a:ext cx="11656380" cy="4785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methods</a:t>
            </a:r>
            <a:endParaRPr b="1" i="1" sz="105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5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Arial"/>
              <a:buChar char="•"/>
            </a:pPr>
            <a:r>
              <a:rPr b="0" i="0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1" i="0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 findOneAndDelete()</a:t>
            </a:r>
            <a:r>
              <a:rPr b="0" i="0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 method deletes a single document based on the selection criteria from the collection. 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Arial"/>
              <a:buChar char="•"/>
            </a:pPr>
            <a:r>
              <a:rPr b="0" i="0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It deletes the first document from the collection that matches the given filter query expression.  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db.collection.</a:t>
            </a:r>
            <a:r>
              <a:rPr b="1" i="0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 findOneAndDelete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(&lt;filter&gt;)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db.stud.findOneAndDelete({"last_name":"khan"})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548" name="Google Shape;548;p63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63"/>
          <p:cNvSpPr txBox="1"/>
          <p:nvPr/>
        </p:nvSpPr>
        <p:spPr>
          <a:xfrm>
            <a:off x="363794" y="462116"/>
            <a:ext cx="11336593" cy="253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session, you will learn to....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with indexes</a:t>
            </a:r>
            <a:endParaRPr/>
          </a:p>
          <a:p>
            <a:pPr indent="-2794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555" name="Google Shape;555;p64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64"/>
          <p:cNvSpPr txBox="1"/>
          <p:nvPr/>
        </p:nvSpPr>
        <p:spPr>
          <a:xfrm>
            <a:off x="248575" y="97649"/>
            <a:ext cx="11656380" cy="5724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Index</a:t>
            </a:r>
            <a:endParaRPr b="1" i="1" sz="105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5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Arial"/>
              <a:buChar char="•"/>
            </a:pPr>
            <a:r>
              <a:rPr b="0" i="0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Indexes are special data structure which can be used to find data quickly from documents.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It ordered by the value of the field specified in the index.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Arial"/>
              <a:buChar char="•"/>
            </a:pPr>
            <a:r>
              <a:rPr b="1" i="0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createIndex() </a:t>
            </a:r>
            <a:r>
              <a:rPr i="0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method is used to create one or more indexes on collections.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i="0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db.collection_name.createIndex( keys: { field_name: 1/ -1 ….} )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i="0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db.collection_name.createIndexes( [keys: { field_name: 1/ -1 …} ] )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i="0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db.collection_name.dropIndex(&lt;index_name&gt;…)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i="0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	db.collection_name.dropIndexes()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i="0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db.collection_name.</a:t>
            </a:r>
            <a:r>
              <a:rPr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i="0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Indexes()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i="0" sz="2800">
              <a:solidFill>
                <a:srgbClr val="2732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562" name="Google Shape;562;p65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65"/>
          <p:cNvSpPr txBox="1"/>
          <p:nvPr/>
        </p:nvSpPr>
        <p:spPr>
          <a:xfrm>
            <a:off x="248575" y="97649"/>
            <a:ext cx="11656380" cy="5906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Index ( Examples )</a:t>
            </a:r>
            <a:endParaRPr b="1" i="1" sz="105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i="0" sz="100">
              <a:solidFill>
                <a:srgbClr val="2732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i="0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Create an index on first_name fields on collection.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db.stud.createIndex({"first_name":1}) 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4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4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To display an existing indexes from collection.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db.stud.getIndexes() 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105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To remove the named index from collection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db.stud.dropIndex("first_name_1")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6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To remove all the indexes from collection</a:t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db.stud.dropIndexes()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1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800">
              <a:solidFill>
                <a:srgbClr val="2732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Create an index on multiple fields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db.students.createIndex({"first_name":1,"city":1}) 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Google Shape;568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569" name="Google Shape;569;p66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66"/>
          <p:cNvSpPr txBox="1"/>
          <p:nvPr/>
        </p:nvSpPr>
        <p:spPr>
          <a:xfrm>
            <a:off x="248575" y="97649"/>
            <a:ext cx="11656380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Index ( Examples )</a:t>
            </a:r>
            <a:endParaRPr b="1" i="1" sz="105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i="0" sz="100">
              <a:solidFill>
                <a:srgbClr val="2732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i="0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Create an index on multiple fields ( -1 denotes in ascending order).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db.students.createIndex({"first_name":1,"city": -1}) 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2732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	Create an multiple indexes.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db.students.createIndexes( [ {“first_name”:1}, {“course”:1}, {“country”:1} ]) </a:t>
            </a:r>
            <a:r>
              <a:rPr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732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	Create an unique index on rollno field.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db.marks.createIndex({"rollno":1}, {unique: true})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7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Create an index on multiples fields ( name property is used to specify name 	of the index)</a:t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db.marks.createIndex({"rollno":1, "fname":1}, {"name": "rollno#name"})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To remove multiple indexes from collection.</a:t>
            </a:r>
            <a:endParaRPr b="1" i="1"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db.marks.dropIndexes("rollno_1","roll#name") //droping multiple indexes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" name="Google Shape;575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576" name="Google Shape;576;p67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67"/>
          <p:cNvSpPr txBox="1"/>
          <p:nvPr/>
        </p:nvSpPr>
        <p:spPr>
          <a:xfrm>
            <a:off x="461639" y="195302"/>
            <a:ext cx="11283518" cy="5114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with Aggregation </a:t>
            </a:r>
            <a:endParaRPr b="1" i="1" sz="105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i="0" sz="100">
              <a:solidFill>
                <a:srgbClr val="2732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 operations are used to process the data (documents) and return the processed records (documents). 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group the multiple Documents and perform various operations on that group of Documents to return a single value.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$group is used to stage documents into groups according to a “group key”.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rgbClr val="001E2B"/>
              </a:buClr>
              <a:buSzPts val="2800"/>
              <a:buFont typeface="Arial"/>
              <a:buChar char="•"/>
            </a:pPr>
            <a:r>
              <a:rPr b="0" i="0" lang="en-US" sz="2800">
                <a:solidFill>
                  <a:srgbClr val="001E2B"/>
                </a:solidFill>
                <a:latin typeface="Arial"/>
                <a:ea typeface="Arial"/>
                <a:cs typeface="Arial"/>
                <a:sym typeface="Arial"/>
              </a:rPr>
              <a:t>A group key is often a field, or group of fields. 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rgbClr val="001E2B"/>
              </a:buClr>
              <a:buSzPts val="2800"/>
              <a:buFont typeface="Arial"/>
              <a:buChar char="•"/>
            </a:pPr>
            <a:r>
              <a:rPr b="0" i="0" lang="en-US" sz="2800">
                <a:solidFill>
                  <a:srgbClr val="001E2B"/>
                </a:solidFill>
                <a:latin typeface="Arial"/>
                <a:ea typeface="Arial"/>
                <a:cs typeface="Arial"/>
                <a:sym typeface="Arial"/>
              </a:rPr>
              <a:t>The group key can also be the result of an expression.</a:t>
            </a:r>
            <a:endParaRPr/>
          </a:p>
          <a:p>
            <a:pPr indent="-457200" lvl="0" marL="457200" marR="0" rtl="0" algn="just">
              <a:spcBef>
                <a:spcPts val="200"/>
              </a:spcBef>
              <a:spcAft>
                <a:spcPts val="0"/>
              </a:spcAft>
              <a:buClr>
                <a:srgbClr val="001E2B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001E2B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67"/>
          <p:cNvSpPr txBox="1"/>
          <p:nvPr/>
        </p:nvSpPr>
        <p:spPr>
          <a:xfrm>
            <a:off x="2510160" y="4328127"/>
            <a:ext cx="7326298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1E2B"/>
                </a:solidFill>
                <a:latin typeface="Arial"/>
                <a:ea typeface="Arial"/>
                <a:cs typeface="Arial"/>
                <a:sym typeface="Arial"/>
              </a:rPr>
              <a:t>$group: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1E2B"/>
                </a:solidFill>
                <a:latin typeface="Arial"/>
                <a:ea typeface="Arial"/>
                <a:cs typeface="Arial"/>
                <a:sym typeface="Arial"/>
              </a:rPr>
              <a:t>     _id: &lt;expression&gt;, // Group key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1E2B"/>
                </a:solidFill>
                <a:latin typeface="Arial"/>
                <a:ea typeface="Arial"/>
                <a:cs typeface="Arial"/>
                <a:sym typeface="Arial"/>
              </a:rPr>
              <a:t>     &lt;field1&gt;: { &lt;accumulator1&gt; : &lt;expression1&gt; 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1E2B"/>
                </a:solidFill>
                <a:latin typeface="Arial"/>
                <a:ea typeface="Arial"/>
                <a:cs typeface="Arial"/>
                <a:sym typeface="Arial"/>
              </a:rPr>
              <a:t>     ...}</a:t>
            </a:r>
            <a:endParaRPr sz="2800">
              <a:solidFill>
                <a:srgbClr val="001E2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Google Shape;583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584" name="Google Shape;584;p68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68"/>
          <p:cNvSpPr txBox="1"/>
          <p:nvPr/>
        </p:nvSpPr>
        <p:spPr>
          <a:xfrm>
            <a:off x="8876" y="17747"/>
            <a:ext cx="121311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with Aggregation</a:t>
            </a:r>
            <a:endParaRPr b="1" i="1" sz="105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6" name="Google Shape;586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2164" y="905526"/>
            <a:ext cx="2884828" cy="5006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81798" y="1687400"/>
            <a:ext cx="7119473" cy="3674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593" name="Google Shape;593;p69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69"/>
          <p:cNvSpPr txBox="1"/>
          <p:nvPr/>
        </p:nvSpPr>
        <p:spPr>
          <a:xfrm>
            <a:off x="461639" y="195302"/>
            <a:ext cx="11283518" cy="614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with Aggregation ($sum)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db.orders.aggregate( [ { $match: { status: "A" } }, 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	{ $group: { _id: "$customer_id", 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		total: { $sum: "$item_price" } } }    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]) </a:t>
            </a:r>
            <a:endParaRPr/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i="0" sz="100">
              <a:solidFill>
                <a:srgbClr val="2732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2732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i="0" sz="1200">
              <a:solidFill>
                <a:srgbClr val="2732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Use multiple group function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db.orders.aggregate( [ { $match: { status: "A" } }, 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{ $group: { _id: "$customer_id", 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   total: { $sum: "$item_price" },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   average : { $avg: "$item_price"} 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} }    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])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151" name="Google Shape;151;p7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248575" y="239697"/>
            <a:ext cx="11656380" cy="5293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MongoDB ?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MongoDB is a scalable, open source, high performance, document-oriented NoSQL database.</a:t>
            </a:r>
            <a:endParaRPr/>
          </a:p>
          <a:p>
            <a:pPr indent="-457200" lvl="0" marL="4572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contains the data model, which allows you to represent hierarchical relationships. </a:t>
            </a:r>
            <a:endParaRPr/>
          </a:p>
          <a:p>
            <a:pPr indent="-457200" lvl="0" marL="4572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uses JSON-like documents with optional schema instead of using tables and rows in traditional relational databases. </a:t>
            </a:r>
            <a:endParaRPr/>
          </a:p>
          <a:p>
            <a:pPr indent="-457200" lvl="0" marL="4572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Documents containing key-value pairs are the basic units of data in MongoDB.</a:t>
            </a:r>
            <a:endParaRPr/>
          </a:p>
          <a:p>
            <a:pPr indent="-457200" lvl="0" marL="4572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Launched by 10gen later known as a MongoDB inc.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9" name="Google Shape;599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600" name="Google Shape;600;p70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70"/>
          <p:cNvSpPr txBox="1"/>
          <p:nvPr/>
        </p:nvSpPr>
        <p:spPr>
          <a:xfrm>
            <a:off x="168676" y="195302"/>
            <a:ext cx="11798423" cy="5760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with Aggregation ($sum)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function based on multiple group ( Fields )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db.emps.aggregate([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{$group : {_id: {department:"$department", job_title:"$job_title"}, 			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	count:{$sum:1}}} ])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i="0" sz="800">
              <a:solidFill>
                <a:srgbClr val="2732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multiple functions based on multiple group ( Fields )</a:t>
            </a:r>
            <a:endParaRPr i="0" sz="2800">
              <a:solidFill>
                <a:srgbClr val="2732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db.emps.aggregate([{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	$group : {_id:{department:"$department", job_title:"$job_title"}, 	count:{$sum:1},max:{$max: "$salary"}}}])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732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i="0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More group functions are </a:t>
            </a:r>
            <a:r>
              <a:rPr b="1" i="1"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$bottom, $bottomN,  $first, $firstN, $last, $lastN, $top, $topN, $max, $maxN </a:t>
            </a:r>
            <a:r>
              <a:rPr i="0" lang="en-US" sz="2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and many more….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" name="Google Shape;606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607" name="Google Shape;607;p71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71"/>
          <p:cNvSpPr txBox="1"/>
          <p:nvPr/>
        </p:nvSpPr>
        <p:spPr>
          <a:xfrm>
            <a:off x="461639" y="195302"/>
            <a:ext cx="11239130" cy="47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URLs.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32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3200" u="sng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https://www.sqliz.com/mongodb-ref/</a:t>
            </a:r>
            <a:endParaRPr b="1" i="1" sz="32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3200" u="sng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  <a:hlinkClick r:id="rId5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3200" u="sng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https://beginnersbook.com/2017/09/mongodb-tutorial/</a:t>
            </a:r>
            <a:endParaRPr b="1" i="1" sz="32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3200" u="sng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  <a:hlinkClick r:id="rId7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US" sz="3200" u="sng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https://www.cloudduggu.com/mongodb/</a:t>
            </a:r>
            <a:endParaRPr b="1" i="1" sz="32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32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1" sz="32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3" name="Google Shape;613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614" name="Google Shape;614;p72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72"/>
          <p:cNvSpPr txBox="1"/>
          <p:nvPr/>
        </p:nvSpPr>
        <p:spPr>
          <a:xfrm>
            <a:off x="461639" y="195302"/>
            <a:ext cx="10511161" cy="3180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i="1" sz="60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158" name="Google Shape;158;p8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8"/>
          <p:cNvSpPr txBox="1"/>
          <p:nvPr/>
        </p:nvSpPr>
        <p:spPr>
          <a:xfrm>
            <a:off x="248575" y="239697"/>
            <a:ext cx="116563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of MongoDB</a:t>
            </a:r>
            <a:endParaRPr/>
          </a:p>
        </p:txBody>
      </p:sp>
      <p:pic>
        <p:nvPicPr>
          <p:cNvPr id="160" name="Google Shape;16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3923" y="1180171"/>
            <a:ext cx="8850608" cy="4242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795"/>
            <a:ext cx="1103794" cy="372922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kx="0" rotWithShape="0" algn="bl" stPos="0" sy="-100000" ky="0"/>
          </a:effectLst>
        </p:spPr>
      </p:pic>
      <p:sp>
        <p:nvSpPr>
          <p:cNvPr id="166" name="Google Shape;166;p9"/>
          <p:cNvSpPr txBox="1"/>
          <p:nvPr/>
        </p:nvSpPr>
        <p:spPr>
          <a:xfrm>
            <a:off x="10786370" y="6418042"/>
            <a:ext cx="13537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248575" y="97649"/>
            <a:ext cx="11656380" cy="6206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Components of MongoDB Architecture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/>
          </a:p>
          <a:p>
            <a:pPr indent="-457200" lvl="1" marL="9144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also called the physical container for data. </a:t>
            </a:r>
            <a:endParaRPr/>
          </a:p>
          <a:p>
            <a:pPr indent="-457200" lvl="1" marL="9144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database has its own set of files existing on the file system. </a:t>
            </a:r>
            <a:endParaRPr/>
          </a:p>
          <a:p>
            <a:pPr indent="-457200" lvl="1" marL="9144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single MongoDB server, there are multiple databases present.</a:t>
            </a:r>
            <a:endParaRPr/>
          </a:p>
          <a:p>
            <a:pPr indent="-457200" lvl="0" marL="4572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endParaRPr/>
          </a:p>
          <a:p>
            <a:pPr indent="-457200" lvl="1" marL="9144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consists of various documents from different fields. </a:t>
            </a:r>
            <a:endParaRPr/>
          </a:p>
          <a:p>
            <a:pPr indent="-457200" lvl="1" marL="9144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collections reside within one database. </a:t>
            </a:r>
            <a:endParaRPr/>
          </a:p>
          <a:p>
            <a:pPr indent="-457200" lvl="1" marL="9144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schemas are present.</a:t>
            </a:r>
            <a:endParaRPr/>
          </a:p>
          <a:p>
            <a:pPr indent="-457200" lvl="0" marL="4572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Documents</a:t>
            </a:r>
            <a:endParaRPr/>
          </a:p>
          <a:p>
            <a:pPr indent="-457200" lvl="1" marL="9144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contains any number of key value pairs / varying fields.</a:t>
            </a:r>
            <a:endParaRPr/>
          </a:p>
          <a:p>
            <a:pPr indent="-457200" lvl="1" marL="9144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records are stored as BSON format ( binary representation of JSON).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2023-06-02T03:08:54Z</dcterms:created>
  <dc:creator>arsh vhora</dc:creator>
</cp:coreProperties>
</file>