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6"/>
  </p:notesMasterIdLst>
  <p:sldIdLst>
    <p:sldId id="256" r:id="rId5"/>
    <p:sldId id="257" r:id="rId6"/>
    <p:sldId id="271" r:id="rId7"/>
    <p:sldId id="259" r:id="rId8"/>
    <p:sldId id="266" r:id="rId9"/>
    <p:sldId id="261" r:id="rId10"/>
    <p:sldId id="262" r:id="rId11"/>
    <p:sldId id="269" r:id="rId12"/>
    <p:sldId id="270" r:id="rId13"/>
    <p:sldId id="267"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598" autoAdjust="0"/>
  </p:normalViewPr>
  <p:slideViewPr>
    <p:cSldViewPr snapToGrid="0" showGuides="1">
      <p:cViewPr>
        <p:scale>
          <a:sx n="74" d="100"/>
          <a:sy n="74" d="100"/>
        </p:scale>
        <p:origin x="812" y="71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solidFill>
                  <a:srgbClr val="0070C0"/>
                </a:solidFill>
              </a:rPr>
              <a:t>HOSPITAL MANAGEMENT SYSTEM</a:t>
            </a:r>
            <a:br>
              <a:rPr lang="en-US" dirty="0">
                <a:solidFill>
                  <a:srgbClr val="0070C0"/>
                </a:solidFill>
              </a:rPr>
            </a:br>
            <a:br>
              <a:rPr lang="en-US" dirty="0">
                <a:solidFill>
                  <a:srgbClr val="0070C0"/>
                </a:solidFill>
              </a:rPr>
            </a:br>
            <a:r>
              <a:rPr lang="en-US" dirty="0">
                <a:solidFill>
                  <a:srgbClr val="0070C0"/>
                </a:solidFill>
              </a:rPr>
              <a:t>DATA MANAGEMENT AND DATABASE DESIGN(SPRING 2022)</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1191" y="2299956"/>
            <a:ext cx="11265408" cy="4187951"/>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637-6C9C-485F-AF41-E8410EC71E3F}"/>
              </a:ext>
            </a:extLst>
          </p:cNvPr>
          <p:cNvSpPr>
            <a:spLocks noGrp="1"/>
          </p:cNvSpPr>
          <p:nvPr>
            <p:ph type="title"/>
          </p:nvPr>
        </p:nvSpPr>
        <p:spPr/>
        <p:txBody>
          <a:bodyPr>
            <a:normAutofit/>
          </a:bodyPr>
          <a:lstStyle/>
          <a:p>
            <a:r>
              <a:rPr lang="en-US" sz="3600" u="sng" dirty="0">
                <a:solidFill>
                  <a:srgbClr val="FF0000"/>
                </a:solidFill>
                <a:latin typeface="Algerian" panose="04020705040A02060702" pitchFamily="82" charset="0"/>
              </a:rPr>
              <a:t>Questions?</a:t>
            </a:r>
          </a:p>
        </p:txBody>
      </p:sp>
      <p:sp>
        <p:nvSpPr>
          <p:cNvPr id="5" name="Footer Placeholder 4">
            <a:extLst>
              <a:ext uri="{FF2B5EF4-FFF2-40B4-BE49-F238E27FC236}">
                <a16:creationId xmlns:a16="http://schemas.microsoft.com/office/drawing/2014/main" id="{089BEA28-F6E8-4DD1-9A64-07CA2228CCF6}"/>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9B750561-F083-4333-8EC6-B48CC656AE8F}"/>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a:lstStyle/>
          <a:p>
            <a:fld id="{3A98EE3D-8CD1-4C3F-BD1C-C98C9596463C}" type="slidenum">
              <a:rPr lang="en-US" smtClean="0"/>
              <a:pPr/>
              <a:t>10</a:t>
            </a:fld>
            <a:endParaRPr lang="en-US" dirty="0"/>
          </a:p>
        </p:txBody>
      </p:sp>
      <p:pic>
        <p:nvPicPr>
          <p:cNvPr id="9" name="Picture Placeholder 12" descr="A doctor with his arms crossed&#10;">
            <a:extLst>
              <a:ext uri="{FF2B5EF4-FFF2-40B4-BE49-F238E27FC236}">
                <a16:creationId xmlns:a16="http://schemas.microsoft.com/office/drawing/2014/main" id="{A2A33C76-5CFC-4234-B3FB-AC86DD971DD7}"/>
              </a:ext>
            </a:extLst>
          </p:cNvPr>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a:stretch/>
        </p:blipFill>
        <p:spPr>
          <a:xfrm>
            <a:off x="3243532" y="1802921"/>
            <a:ext cx="5313872" cy="4832732"/>
          </a:xfrm>
        </p:spPr>
      </p:pic>
    </p:spTree>
    <p:extLst>
      <p:ext uri="{BB962C8B-B14F-4D97-AF65-F5344CB8AC3E}">
        <p14:creationId xmlns:p14="http://schemas.microsoft.com/office/powerpoint/2010/main" val="117398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609906" y="2340864"/>
            <a:ext cx="3568661" cy="3634486"/>
          </a:xfrm>
        </p:spPr>
        <p:txBody>
          <a:bodyPr/>
          <a:lstStyle/>
          <a:p>
            <a:r>
              <a:rPr lang="en-US" dirty="0"/>
              <a:t>TEAM-4</a:t>
            </a:r>
          </a:p>
          <a:p>
            <a:endParaRPr lang="en-US" dirty="0"/>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lstStyle/>
          <a:p>
            <a:r>
              <a:rPr lang="en-US" u="sng" dirty="0">
                <a:solidFill>
                  <a:srgbClr val="FF0000"/>
                </a:solidFill>
                <a:latin typeface="Algerian" panose="04020705040A02060702" pitchFamily="82" charset="0"/>
              </a:rPr>
              <a:t>The team: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302011" y="2202286"/>
            <a:ext cx="3703320" cy="4188278"/>
          </a:xfrm>
        </p:spPr>
        <p:txBody>
          <a:bodyPr>
            <a:normAutofit/>
          </a:bodyPr>
          <a:lstStyle/>
          <a:p>
            <a:pPr marL="342900" indent="-342900">
              <a:buFont typeface="+mj-lt"/>
              <a:buAutoNum type="arabicPeriod"/>
            </a:pPr>
            <a:r>
              <a:rPr lang="en-US" sz="1700" dirty="0"/>
              <a:t>SAI KRISHNA KOTLA</a:t>
            </a:r>
          </a:p>
          <a:p>
            <a:pPr marL="342900" indent="-342900">
              <a:buFont typeface="+mj-lt"/>
              <a:buAutoNum type="arabicPeriod"/>
            </a:pPr>
            <a:r>
              <a:rPr lang="en-US" sz="1700" dirty="0"/>
              <a:t>SARVESH SAWANT </a:t>
            </a:r>
          </a:p>
          <a:p>
            <a:pPr marL="342900" indent="-342900">
              <a:buFont typeface="+mj-lt"/>
              <a:buAutoNum type="arabicPeriod"/>
            </a:pPr>
            <a:r>
              <a:rPr lang="en-US" sz="1700" dirty="0"/>
              <a:t>RUCHITA YARLAGADDA</a:t>
            </a:r>
          </a:p>
          <a:p>
            <a:pPr marL="342900" indent="-342900">
              <a:buFont typeface="+mj-lt"/>
              <a:buAutoNum type="arabicPeriod"/>
            </a:pPr>
            <a:r>
              <a:rPr lang="en-US" sz="1700" dirty="0"/>
              <a:t>NIHAL GAJBHIYE</a:t>
            </a:r>
          </a:p>
          <a:p>
            <a:pPr marL="342900" indent="-342900">
              <a:buFont typeface="+mj-lt"/>
              <a:buAutoNum type="arabicPeriod"/>
            </a:pPr>
            <a:r>
              <a:rPr lang="en-US" sz="1700" dirty="0"/>
              <a:t>ZHENG ZHANG</a:t>
            </a:r>
          </a:p>
          <a:p>
            <a:pPr marL="342900" indent="-342900">
              <a:buFont typeface="+mj-lt"/>
              <a:buAutoNum type="arabicPeriod"/>
            </a:pPr>
            <a:r>
              <a:rPr lang="en-US" sz="1700" dirty="0"/>
              <a:t>HITECH REDDY CHERUKUPALLY</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21E5-57DE-4CE4-8D46-3FED270E6740}"/>
              </a:ext>
            </a:extLst>
          </p:cNvPr>
          <p:cNvSpPr>
            <a:spLocks noGrp="1"/>
          </p:cNvSpPr>
          <p:nvPr>
            <p:ph type="title"/>
          </p:nvPr>
        </p:nvSpPr>
        <p:spPr/>
        <p:txBody>
          <a:bodyPr>
            <a:normAutofit/>
          </a:bodyPr>
          <a:lstStyle/>
          <a:p>
            <a:r>
              <a:rPr lang="en-US" sz="3200" u="sng" dirty="0">
                <a:solidFill>
                  <a:srgbClr val="FF0000"/>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DD819AEB-2295-42D2-AF07-A9ABE1B9E5A7}"/>
              </a:ext>
            </a:extLst>
          </p:cNvPr>
          <p:cNvSpPr>
            <a:spLocks noGrp="1"/>
          </p:cNvSpPr>
          <p:nvPr>
            <p:ph idx="1"/>
          </p:nvPr>
        </p:nvSpPr>
        <p:spPr/>
        <p:txBody>
          <a:bodyPr/>
          <a:lstStyle/>
          <a:p>
            <a:pPr marL="342900" indent="-342900">
              <a:buFont typeface="+mj-lt"/>
              <a:buAutoNum type="arabicPeriod"/>
            </a:pPr>
            <a:r>
              <a:rPr lang="en-US" dirty="0"/>
              <a:t>Hospitals have to usually keep track of a lot of information both GENERAL(like name address etc.,) and HEALTHCARE (like diagnostic, treatment, lab test and surgery information).</a:t>
            </a:r>
          </a:p>
          <a:p>
            <a:pPr marL="342900" indent="-342900">
              <a:buFont typeface="+mj-lt"/>
              <a:buAutoNum type="arabicPeriod"/>
            </a:pPr>
            <a:r>
              <a:rPr lang="en-US" dirty="0"/>
              <a:t>Hospitals typically maintain this data in ledgers and in form of other reports. This approach has problems of information security, lost paperwork(diagnostic, treatment and medical history etc.,) and lack of easy accessibility.</a:t>
            </a:r>
          </a:p>
          <a:p>
            <a:pPr marL="342900" indent="-342900">
              <a:buFont typeface="+mj-lt"/>
              <a:buAutoNum type="arabicPeriod"/>
            </a:pPr>
            <a:r>
              <a:rPr lang="en-US" dirty="0"/>
              <a:t>Information security is important because any General or Healthcare  information lost could be easily misused by anyone and the hospital’s information security would be under question.</a:t>
            </a:r>
          </a:p>
          <a:p>
            <a:pPr marL="342900" indent="-342900">
              <a:buFont typeface="+mj-lt"/>
              <a:buAutoNum type="arabicPeriod"/>
            </a:pPr>
            <a:r>
              <a:rPr lang="en-US" dirty="0"/>
              <a:t>Lost paperwork especially medical history might create problems for the patient as patient may not accurately remember his previous medical conditions that might affect the current treatment.</a:t>
            </a:r>
          </a:p>
          <a:p>
            <a:pPr marL="342900" indent="-342900">
              <a:buFont typeface="+mj-lt"/>
              <a:buAutoNum type="arabicPeriod"/>
            </a:pPr>
            <a:r>
              <a:rPr lang="en-US" dirty="0"/>
              <a:t>Accessibility of records for all the stakeholders is difficult and we could improve on accessibility and it leads to less mistakes in the entire process as well. </a:t>
            </a:r>
          </a:p>
        </p:txBody>
      </p:sp>
      <p:sp>
        <p:nvSpPr>
          <p:cNvPr id="4" name="Footer Placeholder 3">
            <a:extLst>
              <a:ext uri="{FF2B5EF4-FFF2-40B4-BE49-F238E27FC236}">
                <a16:creationId xmlns:a16="http://schemas.microsoft.com/office/drawing/2014/main" id="{0DBA347D-B5DF-4025-81A7-F75AEF01E986}"/>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CA24A3AA-1DB6-480F-95F0-FBC30DCDDF8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8AABC6C8-EA14-4005-B936-D807665BC7D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49900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233756" y="730730"/>
            <a:ext cx="3823351" cy="1256199"/>
          </a:xfrm>
        </p:spPr>
        <p:txBody>
          <a:bodyPr>
            <a:normAutofit fontScale="90000"/>
          </a:bodyPr>
          <a:lstStyle/>
          <a:p>
            <a:r>
              <a:rPr lang="en-US" sz="3600" u="sng" dirty="0">
                <a:solidFill>
                  <a:srgbClr val="FF0000"/>
                </a:solidFill>
              </a:rPr>
              <a:t>     </a:t>
            </a:r>
            <a:r>
              <a:rPr lang="en-US" sz="3600" u="sng" dirty="0">
                <a:solidFill>
                  <a:srgbClr val="FF0000"/>
                </a:solidFill>
                <a:latin typeface="Algerian" panose="04020705040A02060702" pitchFamily="82" charset="0"/>
              </a:rPr>
              <a:t>Project vision</a:t>
            </a:r>
            <a:br>
              <a:rPr lang="en-US" dirty="0"/>
            </a:br>
            <a:br>
              <a:rPr lang="en-US" dirty="0"/>
            </a:br>
            <a:endParaRPr lang="en-US" dirty="0"/>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711922"/>
            <a:ext cx="3475915" cy="4661446"/>
          </a:xfrm>
        </p:spPr>
        <p:txBody>
          <a:bodyPr>
            <a:normAutofit lnSpcReduction="10000"/>
          </a:bodyPr>
          <a:lstStyle/>
          <a:p>
            <a:pPr marL="285750" indent="-285750">
              <a:buFont typeface="Arial" panose="020B0604020202020204" pitchFamily="34" charset="0"/>
              <a:buChar char="•"/>
            </a:pPr>
            <a:r>
              <a:rPr lang="en-US" dirty="0"/>
              <a:t>We have created a database for managing all the needs of a Hospital. </a:t>
            </a:r>
          </a:p>
          <a:p>
            <a:pPr marL="285750" indent="-285750">
              <a:buFont typeface="Arial" panose="020B0604020202020204" pitchFamily="34" charset="0"/>
              <a:buChar char="•"/>
            </a:pPr>
            <a:r>
              <a:rPr lang="en-US" dirty="0"/>
              <a:t>We started by identifying all the requirements and then creating used a Top-Down approach to create the database.</a:t>
            </a:r>
          </a:p>
          <a:p>
            <a:pPr marL="285750" indent="-285750">
              <a:buFont typeface="Arial" panose="020B0604020202020204" pitchFamily="34" charset="0"/>
              <a:buChar char="•"/>
            </a:pPr>
            <a:r>
              <a:rPr lang="en-US" dirty="0"/>
              <a:t>Functionality developed includes creating views, procedures, security and other constraints to develop a robust database.</a:t>
            </a:r>
          </a:p>
          <a:p>
            <a:pPr marL="285750" indent="-285750">
              <a:buFont typeface="Arial" panose="020B0604020202020204" pitchFamily="34" charset="0"/>
              <a:buChar char="•"/>
            </a:pPr>
            <a:r>
              <a:rPr lang="en-US" dirty="0"/>
              <a:t>The system developed could help hospitals, employees and patients with all their General and Healthcare Information needs.</a:t>
            </a:r>
          </a:p>
        </p:txBody>
      </p:sp>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343400" y="423367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20XX</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4</a:t>
            </a:fld>
            <a:endParaRPr lang="en-US" dirty="0"/>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spTree>
    <p:extLst>
      <p:ext uri="{BB962C8B-B14F-4D97-AF65-F5344CB8AC3E}">
        <p14:creationId xmlns:p14="http://schemas.microsoft.com/office/powerpoint/2010/main" val="398013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C8DD24-33CC-4103-8A6F-51B2939018E0}"/>
              </a:ext>
            </a:extLst>
          </p:cNvPr>
          <p:cNvSpPr txBox="1"/>
          <p:nvPr/>
        </p:nvSpPr>
        <p:spPr>
          <a:xfrm>
            <a:off x="990027" y="900650"/>
            <a:ext cx="10333408" cy="523220"/>
          </a:xfrm>
          <a:prstGeom prst="rect">
            <a:avLst/>
          </a:prstGeom>
          <a:noFill/>
        </p:spPr>
        <p:txBody>
          <a:bodyPr wrap="square" rtlCol="0">
            <a:spAutoFit/>
          </a:bodyPr>
          <a:lstStyle/>
          <a:p>
            <a:r>
              <a:rPr lang="en-US" sz="2800" u="sng" dirty="0">
                <a:solidFill>
                  <a:srgbClr val="FF0000"/>
                </a:solidFill>
                <a:latin typeface="Algerian" panose="04020705040A02060702" pitchFamily="82" charset="0"/>
              </a:rPr>
              <a:t>       IMPORTANT FUNCTIONALITIES OF THE DATABASE</a:t>
            </a:r>
          </a:p>
        </p:txBody>
      </p:sp>
      <p:sp>
        <p:nvSpPr>
          <p:cNvPr id="8" name="TextBox 7">
            <a:extLst>
              <a:ext uri="{FF2B5EF4-FFF2-40B4-BE49-F238E27FC236}">
                <a16:creationId xmlns:a16="http://schemas.microsoft.com/office/drawing/2014/main" id="{0AB195B3-92BA-45CD-9168-8D6FA20C362F}"/>
              </a:ext>
            </a:extLst>
          </p:cNvPr>
          <p:cNvSpPr txBox="1"/>
          <p:nvPr/>
        </p:nvSpPr>
        <p:spPr>
          <a:xfrm>
            <a:off x="1258158" y="1883801"/>
            <a:ext cx="9480885"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Scheduling appointments for doctors.</a:t>
            </a:r>
          </a:p>
          <a:p>
            <a:pPr marL="285750" indent="-285750">
              <a:buFont typeface="Arial" panose="020B0604020202020204" pitchFamily="34" charset="0"/>
              <a:buChar char="•"/>
            </a:pPr>
            <a:r>
              <a:rPr lang="en-US" sz="2400" dirty="0"/>
              <a:t>Storing medical history of patients for future uses.</a:t>
            </a:r>
          </a:p>
          <a:p>
            <a:pPr marL="285750" indent="-285750">
              <a:buFont typeface="Arial" panose="020B0604020202020204" pitchFamily="34" charset="0"/>
              <a:buChar char="•"/>
            </a:pPr>
            <a:r>
              <a:rPr lang="en-US" sz="2400" dirty="0"/>
              <a:t>Views created with high safety and easier accessibility for the stakeholders involved.</a:t>
            </a:r>
          </a:p>
          <a:p>
            <a:pPr marL="285750" indent="-285750">
              <a:buFont typeface="Arial" panose="020B0604020202020204" pitchFamily="34" charset="0"/>
              <a:buChar char="•"/>
            </a:pPr>
            <a:r>
              <a:rPr lang="en-US" sz="2400" dirty="0"/>
              <a:t>The database tries to eliminate human errors in the data entered by implementing appropriate constraints.</a:t>
            </a:r>
          </a:p>
          <a:p>
            <a:pPr marL="285750" indent="-285750">
              <a:buFont typeface="Arial" panose="020B0604020202020204" pitchFamily="34" charset="0"/>
              <a:buChar char="•"/>
            </a:pPr>
            <a:r>
              <a:rPr lang="en-US" sz="2400" dirty="0"/>
              <a:t>Procedures have been created for all repetitive tasks so that the users can enter values easily.</a:t>
            </a:r>
          </a:p>
          <a:p>
            <a:pPr marL="285750" indent="-285750">
              <a:buFont typeface="Arial" panose="020B0604020202020204" pitchFamily="34" charset="0"/>
              <a:buChar char="•"/>
            </a:pPr>
            <a:r>
              <a:rPr lang="en-US" sz="2400" dirty="0"/>
              <a:t>Staff can easily find doctors and rooms that are currently available so as to schedule </a:t>
            </a:r>
          </a:p>
          <a:p>
            <a:pPr marL="285750" indent="-285750">
              <a:buFont typeface="Arial" panose="020B0604020202020204" pitchFamily="34" charset="0"/>
              <a:buChar char="•"/>
            </a:pPr>
            <a:r>
              <a:rPr lang="en-US" sz="2400" dirty="0"/>
              <a:t>Unique id’s are autogenerated for all types of id’s so that the staff doesn’t have to remember or recheck the id’s again and again.</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18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E4ED-A01E-4EEE-BAB3-F66C86F21672}"/>
              </a:ext>
            </a:extLst>
          </p:cNvPr>
          <p:cNvSpPr>
            <a:spLocks noGrp="1"/>
          </p:cNvSpPr>
          <p:nvPr>
            <p:ph type="title"/>
          </p:nvPr>
        </p:nvSpPr>
        <p:spPr>
          <a:xfrm>
            <a:off x="581192" y="731520"/>
            <a:ext cx="11029616" cy="987552"/>
          </a:xfrm>
        </p:spPr>
        <p:txBody>
          <a:bodyPr/>
          <a:lstStyle/>
          <a:p>
            <a:r>
              <a:rPr lang="en-US" u="sng" dirty="0">
                <a:solidFill>
                  <a:srgbClr val="FF0000"/>
                </a:solidFill>
                <a:latin typeface="Algerian" panose="04020705040A02060702" pitchFamily="82" charset="0"/>
              </a:rPr>
              <a:t>Query about doctors having the most patients</a:t>
            </a:r>
            <a:br>
              <a:rPr lang="en-US" u="sng" dirty="0">
                <a:solidFill>
                  <a:srgbClr val="FF0000"/>
                </a:solidFill>
                <a:latin typeface="Algerian" panose="04020705040A02060702" pitchFamily="82" charset="0"/>
              </a:rPr>
            </a:br>
            <a:endParaRPr lang="en-US" u="sng" dirty="0">
              <a:solidFill>
                <a:srgbClr val="FF0000"/>
              </a:solidFill>
              <a:latin typeface="Algerian" panose="04020705040A02060702" pitchFamily="82" charset="0"/>
            </a:endParaRPr>
          </a:p>
        </p:txBody>
      </p:sp>
      <p:sp>
        <p:nvSpPr>
          <p:cNvPr id="8" name="Footer Placeholder 7">
            <a:extLst>
              <a:ext uri="{FF2B5EF4-FFF2-40B4-BE49-F238E27FC236}">
                <a16:creationId xmlns:a16="http://schemas.microsoft.com/office/drawing/2014/main" id="{1B7645B3-B75C-434F-AB33-1C3335F08CCB}"/>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11EA4786-0B7C-4A96-8541-BEB665948AE4}"/>
              </a:ext>
            </a:extLst>
          </p:cNvPr>
          <p:cNvSpPr>
            <a:spLocks noGrp="1"/>
          </p:cNvSpPr>
          <p:nvPr>
            <p:ph type="dt" sz="half" idx="10"/>
          </p:nvPr>
        </p:nvSpPr>
        <p:spPr>
          <a:xfrm>
            <a:off x="7605951" y="6423914"/>
            <a:ext cx="2844799" cy="365125"/>
          </a:xfrm>
        </p:spPr>
        <p:txBody>
          <a:bodyPr/>
          <a:lstStyle/>
          <a:p>
            <a:r>
              <a:rPr lang="en-US" dirty="0"/>
              <a:t>20XX</a:t>
            </a:r>
          </a:p>
        </p:txBody>
      </p:sp>
      <p:sp>
        <p:nvSpPr>
          <p:cNvPr id="9" name="Slide Number Placeholder 8">
            <a:extLst>
              <a:ext uri="{FF2B5EF4-FFF2-40B4-BE49-F238E27FC236}">
                <a16:creationId xmlns:a16="http://schemas.microsoft.com/office/drawing/2014/main" id="{E23FACE5-0C67-483B-8BC7-0D4E6D6230E6}"/>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6</a:t>
            </a:fld>
            <a:endParaRPr lang="en-US" dirty="0"/>
          </a:p>
        </p:txBody>
      </p:sp>
      <p:pic>
        <p:nvPicPr>
          <p:cNvPr id="1026" name="Picture 2" descr="image">
            <a:extLst>
              <a:ext uri="{FF2B5EF4-FFF2-40B4-BE49-F238E27FC236}">
                <a16:creationId xmlns:a16="http://schemas.microsoft.com/office/drawing/2014/main" id="{C73100D7-9860-4AD2-87CF-2BB7F4AD54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358" y="1954495"/>
            <a:ext cx="9687392" cy="404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25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581192" y="731520"/>
            <a:ext cx="11029616" cy="987552"/>
          </a:xfrm>
        </p:spPr>
        <p:txBody>
          <a:bodyPr/>
          <a:lstStyle/>
          <a:p>
            <a:r>
              <a:rPr lang="en-US" u="sng" dirty="0">
                <a:solidFill>
                  <a:srgbClr val="FF0000"/>
                </a:solidFill>
                <a:latin typeface="Algerian" panose="04020705040A02060702" pitchFamily="82" charset="0"/>
              </a:rPr>
              <a:t>Query about most patients undergoing a treatment</a:t>
            </a:r>
            <a:br>
              <a:rPr lang="en-US" u="sng" dirty="0">
                <a:solidFill>
                  <a:srgbClr val="FF0000"/>
                </a:solidFill>
                <a:latin typeface="Algerian" panose="04020705040A02060702" pitchFamily="82" charset="0"/>
              </a:rPr>
            </a:br>
            <a:endParaRPr lang="en-US" u="sng" dirty="0">
              <a:solidFill>
                <a:srgbClr val="FF0000"/>
              </a:solidFill>
              <a:latin typeface="Algerian" panose="04020705040A02060702" pitchFamily="82" charset="0"/>
            </a:endParaRPr>
          </a:p>
        </p:txBody>
      </p:sp>
      <p:sp>
        <p:nvSpPr>
          <p:cNvPr id="6" name="Footer Placeholder 5">
            <a:extLst>
              <a:ext uri="{FF2B5EF4-FFF2-40B4-BE49-F238E27FC236}">
                <a16:creationId xmlns:a16="http://schemas.microsoft.com/office/drawing/2014/main" id="{3E40BA46-6753-46D4-94DA-26C1DCABC98F}"/>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7DEDE294-B0CC-4B2B-B4EB-CDB318F28838}"/>
              </a:ext>
            </a:extLst>
          </p:cNvPr>
          <p:cNvSpPr>
            <a:spLocks noGrp="1"/>
          </p:cNvSpPr>
          <p:nvPr>
            <p:ph type="dt" sz="half" idx="10"/>
          </p:nvPr>
        </p:nvSpPr>
        <p:spPr>
          <a:xfrm>
            <a:off x="7605951" y="6423914"/>
            <a:ext cx="2844799" cy="365125"/>
          </a:xfrm>
        </p:spPr>
        <p:txBody>
          <a:bodyPr/>
          <a:lstStyle/>
          <a:p>
            <a:r>
              <a:rPr lang="en-US" dirty="0"/>
              <a:t>20XX</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7</a:t>
            </a:fld>
            <a:endParaRPr lang="en-US" dirty="0"/>
          </a:p>
        </p:txBody>
      </p:sp>
      <p:pic>
        <p:nvPicPr>
          <p:cNvPr id="2050" name="Picture 2" descr="image">
            <a:extLst>
              <a:ext uri="{FF2B5EF4-FFF2-40B4-BE49-F238E27FC236}">
                <a16:creationId xmlns:a16="http://schemas.microsoft.com/office/drawing/2014/main" id="{257E57AC-00C2-404D-B414-C94A7C4A50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4785" y="1719072"/>
            <a:ext cx="9781966" cy="42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01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581191" y="1020431"/>
            <a:ext cx="10993549" cy="1475013"/>
          </a:xfrm>
        </p:spPr>
        <p:txBody>
          <a:bodyPr anchor="ctr" anchorCtr="0"/>
          <a:lstStyle/>
          <a:p>
            <a:r>
              <a:rPr lang="en-US" u="sng" dirty="0">
                <a:solidFill>
                  <a:srgbClr val="FF0000"/>
                </a:solidFill>
                <a:latin typeface="Algerian" panose="04020705040A02060702" pitchFamily="82" charset="0"/>
              </a:rPr>
              <a:t>Query about the types of doctors by profession</a:t>
            </a:r>
            <a:br>
              <a:rPr lang="en-US" u="sng" dirty="0">
                <a:solidFill>
                  <a:srgbClr val="FF0000"/>
                </a:solidFill>
                <a:latin typeface="Algerian" panose="04020705040A02060702" pitchFamily="82" charset="0"/>
              </a:rPr>
            </a:br>
            <a:br>
              <a:rPr lang="en-US" u="sng" dirty="0">
                <a:solidFill>
                  <a:srgbClr val="FF0000"/>
                </a:solidFill>
                <a:latin typeface="Algerian" panose="04020705040A02060702" pitchFamily="82" charset="0"/>
              </a:rPr>
            </a:br>
            <a:endParaRPr lang="en-US" u="sng" dirty="0">
              <a:solidFill>
                <a:srgbClr val="FF0000"/>
              </a:solidFill>
              <a:latin typeface="Algerian" panose="04020705040A02060702" pitchFamily="82" charset="0"/>
            </a:endParaRPr>
          </a:p>
        </p:txBody>
      </p:sp>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1DAA9EF-B023-4C9C-9D12-52BE393017CA}"/>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pic>
        <p:nvPicPr>
          <p:cNvPr id="3074" name="Picture 2" descr="image">
            <a:extLst>
              <a:ext uri="{FF2B5EF4-FFF2-40B4-BE49-F238E27FC236}">
                <a16:creationId xmlns:a16="http://schemas.microsoft.com/office/drawing/2014/main" id="{0EB91C44-6C99-4F40-BFC2-228F2FB0A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12" y="2078966"/>
            <a:ext cx="9098695" cy="375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3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7B37-3ABF-424E-9128-F20C2B7250DC}"/>
              </a:ext>
            </a:extLst>
          </p:cNvPr>
          <p:cNvSpPr>
            <a:spLocks noGrp="1"/>
          </p:cNvSpPr>
          <p:nvPr>
            <p:ph type="title"/>
          </p:nvPr>
        </p:nvSpPr>
        <p:spPr>
          <a:xfrm>
            <a:off x="581192" y="731520"/>
            <a:ext cx="11029616" cy="987552"/>
          </a:xfrm>
        </p:spPr>
        <p:txBody>
          <a:bodyPr>
            <a:normAutofit/>
          </a:bodyPr>
          <a:lstStyle/>
          <a:p>
            <a:r>
              <a:rPr lang="en-US" sz="3600" u="sng" dirty="0">
                <a:solidFill>
                  <a:srgbClr val="FF0000"/>
                </a:solidFill>
                <a:latin typeface="Algerian" panose="04020705040A02060702" pitchFamily="82" charset="0"/>
              </a:rPr>
              <a:t>Future scope</a:t>
            </a:r>
          </a:p>
        </p:txBody>
      </p:sp>
      <p:sp>
        <p:nvSpPr>
          <p:cNvPr id="5" name="Footer Placeholder 4">
            <a:extLst>
              <a:ext uri="{FF2B5EF4-FFF2-40B4-BE49-F238E27FC236}">
                <a16:creationId xmlns:a16="http://schemas.microsoft.com/office/drawing/2014/main" id="{1911AF5F-8658-48C6-8F26-A03E38923927}"/>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7F44DC3D-C5F6-4BF7-97BD-7548BB256C49}"/>
              </a:ext>
            </a:extLst>
          </p:cNvPr>
          <p:cNvSpPr>
            <a:spLocks noGrp="1"/>
          </p:cNvSpPr>
          <p:nvPr>
            <p:ph type="dt" sz="half" idx="10"/>
          </p:nvPr>
        </p:nvSpPr>
        <p:spPr>
          <a:xfrm>
            <a:off x="7605951" y="6423914"/>
            <a:ext cx="2844799" cy="365125"/>
          </a:xfrm>
        </p:spPr>
        <p:txBody>
          <a:bodyPr/>
          <a:lstStyle/>
          <a:p>
            <a:r>
              <a:rPr lang="en-US" dirty="0"/>
              <a:t>20XX</a:t>
            </a:r>
          </a:p>
        </p:txBody>
      </p:sp>
      <p:sp>
        <p:nvSpPr>
          <p:cNvPr id="6" name="Slide Number Placeholder 5">
            <a:extLst>
              <a:ext uri="{FF2B5EF4-FFF2-40B4-BE49-F238E27FC236}">
                <a16:creationId xmlns:a16="http://schemas.microsoft.com/office/drawing/2014/main" id="{29851974-A699-44BC-93B3-F64FE92D3C90}"/>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9</a:t>
            </a:fld>
            <a:endParaRPr lang="en-US" dirty="0"/>
          </a:p>
        </p:txBody>
      </p:sp>
      <p:sp>
        <p:nvSpPr>
          <p:cNvPr id="8" name="Content Placeholder 7">
            <a:extLst>
              <a:ext uri="{FF2B5EF4-FFF2-40B4-BE49-F238E27FC236}">
                <a16:creationId xmlns:a16="http://schemas.microsoft.com/office/drawing/2014/main" id="{E89B21B9-CBAC-4759-A475-36EF80CA920F}"/>
              </a:ext>
            </a:extLst>
          </p:cNvPr>
          <p:cNvSpPr>
            <a:spLocks noGrp="1"/>
          </p:cNvSpPr>
          <p:nvPr>
            <p:ph idx="1"/>
          </p:nvPr>
        </p:nvSpPr>
        <p:spPr/>
        <p:txBody>
          <a:bodyPr>
            <a:normAutofit/>
          </a:bodyPr>
          <a:lstStyle/>
          <a:p>
            <a:r>
              <a:rPr lang="en-US" sz="2800" dirty="0"/>
              <a:t>The project has a lot of scope for the future as a lot more functionalities could be added and newer versions need to be created as changes in the process, business requirements, stakeholder requirements or regulations occur.</a:t>
            </a:r>
          </a:p>
          <a:p>
            <a:r>
              <a:rPr lang="en-US" sz="2800" dirty="0"/>
              <a:t>More tables/ procedures/ constraints/triggers could be added based on the requirements of the stakeholders</a:t>
            </a:r>
          </a:p>
          <a:p>
            <a:endParaRPr lang="en-US" sz="2800" dirty="0"/>
          </a:p>
          <a:p>
            <a:endParaRPr lang="en-US" sz="2800" dirty="0"/>
          </a:p>
        </p:txBody>
      </p:sp>
    </p:spTree>
    <p:extLst>
      <p:ext uri="{BB962C8B-B14F-4D97-AF65-F5344CB8AC3E}">
        <p14:creationId xmlns:p14="http://schemas.microsoft.com/office/powerpoint/2010/main" val="1508071221"/>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c821ae8-f056-45ab-af2c-3da3a6f6827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81F73C7683554E83BE38E0D4E2FDE6" ma:contentTypeVersion="7" ma:contentTypeDescription="Create a new document." ma:contentTypeScope="" ma:versionID="91c0c5b249112f1a6ee3902279cb4294">
  <xsd:schema xmlns:xsd="http://www.w3.org/2001/XMLSchema" xmlns:xs="http://www.w3.org/2001/XMLSchema" xmlns:p="http://schemas.microsoft.com/office/2006/metadata/properties" xmlns:ns3="9be75026-339e-43ae-b8ea-eef57e376104" xmlns:ns4="1c821ae8-f056-45ab-af2c-3da3a6f6827d" targetNamespace="http://schemas.microsoft.com/office/2006/metadata/properties" ma:root="true" ma:fieldsID="d84260e00ad83abd156313e7eaaa1faf" ns3:_="" ns4:_="">
    <xsd:import namespace="9be75026-339e-43ae-b8ea-eef57e376104"/>
    <xsd:import namespace="1c821ae8-f056-45ab-af2c-3da3a6f6827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e75026-339e-43ae-b8ea-eef57e3761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821ae8-f056-45ab-af2c-3da3a6f6827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333985-6DEC-4BB6-B360-FFFEFA02249A}">
  <ds:schemaRefs>
    <ds:schemaRef ds:uri="http://purl.org/dc/elements/1.1/"/>
    <ds:schemaRef ds:uri="http://schemas.microsoft.com/office/infopath/2007/PartnerControls"/>
    <ds:schemaRef ds:uri="http://schemas.microsoft.com/office/2006/metadata/properties"/>
    <ds:schemaRef ds:uri="1c821ae8-f056-45ab-af2c-3da3a6f6827d"/>
    <ds:schemaRef ds:uri="http://purl.org/dc/terms/"/>
    <ds:schemaRef ds:uri="http://schemas.openxmlformats.org/package/2006/metadata/core-properties"/>
    <ds:schemaRef ds:uri="http://schemas.microsoft.com/office/2006/documentManagement/types"/>
    <ds:schemaRef ds:uri="9be75026-339e-43ae-b8ea-eef57e376104"/>
    <ds:schemaRef ds:uri="http://www.w3.org/XML/1998/namespace"/>
    <ds:schemaRef ds:uri="http://purl.org/dc/dcmitype/"/>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6F433D92-7033-4780-B55F-A5C449C908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e75026-339e-43ae-b8ea-eef57e376104"/>
    <ds:schemaRef ds:uri="1c821ae8-f056-45ab-af2c-3da3a6f68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236</TotalTime>
  <Words>504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Gill Sans MT</vt:lpstr>
      <vt:lpstr>Wingdings 2</vt:lpstr>
      <vt:lpstr>DividendVTI</vt:lpstr>
      <vt:lpstr>HOSPITAL MANAGEMENT SYSTEM  DATA MANAGEMENT AND DATABASE DESIGN(SPRING 2022)</vt:lpstr>
      <vt:lpstr>The team: </vt:lpstr>
      <vt:lpstr>Problem statement</vt:lpstr>
      <vt:lpstr>     Project vision  </vt:lpstr>
      <vt:lpstr>PowerPoint Presentation</vt:lpstr>
      <vt:lpstr>Query about doctors having the most patients </vt:lpstr>
      <vt:lpstr>Query about most patients undergoing a treatment </vt:lpstr>
      <vt:lpstr>Query about the types of doctors by profession  </vt:lpstr>
      <vt:lpstr>Future scope</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Sai Krishna Kotla</dc:creator>
  <cp:lastModifiedBy>Sai Krishna Kotla</cp:lastModifiedBy>
  <cp:revision>17</cp:revision>
  <dcterms:created xsi:type="dcterms:W3CDTF">2022-04-29T23:30:38Z</dcterms:created>
  <dcterms:modified xsi:type="dcterms:W3CDTF">2022-04-30T03:27:17Z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0x0101000281F73C7683554E83BE38E0D4E2FDE6</vt:lpwstr>
  </property>
</Properties>
</file>