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0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03" r:id="rId26"/>
    <p:sldId id="305" r:id="rId27"/>
    <p:sldId id="306" r:id="rId28"/>
    <p:sldId id="307" r:id="rId29"/>
    <p:sldId id="25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iaj8CxPUbrdPD1mJZQxwT/Pv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34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256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18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16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34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8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53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71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410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37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514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69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5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559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574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7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08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57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97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92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68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79367" y="-1197470"/>
            <a:ext cx="4351338" cy="1039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35572" y="1416772"/>
            <a:ext cx="112484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7"/>
          <p:cNvCxnSpPr/>
          <p:nvPr/>
        </p:nvCxnSpPr>
        <p:spPr>
          <a:xfrm>
            <a:off x="431800" y="1089890"/>
            <a:ext cx="11252200" cy="0"/>
          </a:xfrm>
          <a:prstGeom prst="straightConnector1">
            <a:avLst/>
          </a:prstGeom>
          <a:noFill/>
          <a:ln w="38100" cap="flat" cmpd="sng">
            <a:solidFill>
              <a:srgbClr val="A0332D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956272" y="1825625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13">
            <a:alphaModFix/>
          </a:blip>
          <a:srcRect l="31720" t="37530" r="29199" b="33612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31720" t="37530" r="29199" b="33612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846310" y="2373826"/>
            <a:ext cx="10712611" cy="2855197"/>
            <a:chOff x="804283" y="3990838"/>
            <a:chExt cx="10712611" cy="2098605"/>
          </a:xfrm>
        </p:grpSpPr>
        <p:cxnSp>
          <p:nvCxnSpPr>
            <p:cNvPr id="92" name="Google Shape;92;p1"/>
            <p:cNvCxnSpPr/>
            <p:nvPr/>
          </p:nvCxnSpPr>
          <p:spPr>
            <a:xfrm>
              <a:off x="804283" y="4397276"/>
              <a:ext cx="10527398" cy="0"/>
            </a:xfrm>
            <a:prstGeom prst="straightConnector1">
              <a:avLst/>
            </a:prstGeom>
            <a:noFill/>
            <a:ln w="38100" cap="flat" cmpd="sng">
              <a:solidFill>
                <a:srgbClr val="A0332D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93" name="Google Shape;93;p1"/>
            <p:cNvSpPr txBox="1"/>
            <p:nvPr/>
          </p:nvSpPr>
          <p:spPr>
            <a:xfrm>
              <a:off x="804283" y="3990838"/>
              <a:ext cx="10712611" cy="384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 Detection: From R-CNN to YOLO!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8835644" y="4962899"/>
              <a:ext cx="2496038" cy="1126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/>
                <a:t>송영보</a:t>
              </a:r>
              <a:endParaRPr sz="1800" b="1" dirty="0"/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2017313256</a:t>
              </a:r>
              <a:endParaRPr dirty="0"/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Computer vision</a:t>
              </a:r>
              <a:endParaRPr dirty="0"/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2022/09/24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Bound box</a:t>
            </a:r>
            <a:r>
              <a:rPr lang="ko-KR" altLang="en-US" sz="2400" dirty="0"/>
              <a:t>를 잘 잡았는지 어떻게 확인해야 할까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sz="2400" dirty="0"/>
              <a:t>-&gt; </a:t>
            </a:r>
            <a:r>
              <a:rPr lang="en-US" altLang="ko-KR" sz="2400" dirty="0" err="1"/>
              <a:t>IoU</a:t>
            </a:r>
            <a:r>
              <a:rPr lang="ko-KR" altLang="en-US" sz="2400" dirty="0"/>
              <a:t>를 이용해서 </a:t>
            </a:r>
            <a:r>
              <a:rPr lang="en-US" altLang="ko-KR" sz="2400" dirty="0"/>
              <a:t>Ground Truth</a:t>
            </a:r>
            <a:r>
              <a:rPr lang="ko-KR" altLang="en-US" sz="2400" dirty="0"/>
              <a:t>와 우리의 예측 </a:t>
            </a:r>
            <a:r>
              <a:rPr lang="en-US" altLang="ko-KR" sz="2400" dirty="0"/>
              <a:t>bounding box</a:t>
            </a:r>
            <a:r>
              <a:rPr lang="ko-KR" altLang="en-US" sz="2400" dirty="0"/>
              <a:t>가 겹치는 비율을 확인한다</a:t>
            </a:r>
            <a:r>
              <a:rPr lang="en-US" altLang="ko-KR" sz="2400" dirty="0"/>
              <a:t>. 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Intersection over</a:t>
            </a:r>
            <a:r>
              <a:rPr lang="en-US" sz="3600" b="1" dirty="0"/>
              <a:t> Union (</a:t>
            </a:r>
            <a:r>
              <a:rPr lang="en-US" sz="3600" b="1" dirty="0" err="1"/>
              <a:t>IoU</a:t>
            </a:r>
            <a:r>
              <a:rPr lang="en-US" sz="3600" b="1" dirty="0"/>
              <a:t>)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2F7ED-970F-A096-8AE4-3AD936E39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2694385"/>
            <a:ext cx="5190140" cy="3510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6BB534-687A-9D98-2FD8-BD93DE8B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13" y="4017899"/>
            <a:ext cx="3815908" cy="21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이렇게 </a:t>
            </a:r>
            <a:r>
              <a:rPr lang="en-US" altLang="ko-KR" sz="2400" dirty="0"/>
              <a:t>bounding box</a:t>
            </a:r>
            <a:r>
              <a:rPr lang="ko-KR" altLang="en-US" sz="2400" dirty="0"/>
              <a:t>가 여러 개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존재할 경우에는</a:t>
            </a:r>
            <a:r>
              <a:rPr lang="en-US" altLang="ko-KR" sz="2400" dirty="0"/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-&gt; Non-Max suppression(NMS)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해결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>
                <a:latin typeface="Calibri"/>
                <a:ea typeface="Calibri"/>
                <a:cs typeface="Calibri"/>
                <a:sym typeface="Calibri"/>
              </a:rPr>
              <a:t>Intersection over</a:t>
            </a:r>
            <a:r>
              <a:rPr lang="en-US" altLang="ko-KR" sz="3600" b="1" dirty="0"/>
              <a:t> Union (</a:t>
            </a:r>
            <a:r>
              <a:rPr lang="en-US" altLang="ko-KR" sz="3600" b="1" dirty="0" err="1"/>
              <a:t>IoU</a:t>
            </a:r>
            <a:r>
              <a:rPr lang="en-US" altLang="ko-KR" sz="3600" b="1" dirty="0"/>
              <a:t>)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A3C2D-DD31-B5A8-542E-6224F09A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05" y="1407193"/>
            <a:ext cx="5847285" cy="41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dirty="0"/>
              <a:t>Non-Max suppression(NMS)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C0DCE-084E-21C2-2AE8-150837EB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1" y="1326298"/>
            <a:ext cx="3686999" cy="2709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96DCBC-30D8-A2DA-E248-A2DE58410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41" y="4060666"/>
            <a:ext cx="1771650" cy="885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EAE9DE-2781-F1F3-D4CD-C1BA5E6A0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699" y="1253331"/>
            <a:ext cx="3681890" cy="26039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EFEB38-1623-3F18-ECE5-0DA109ED7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336" y="4043784"/>
            <a:ext cx="1638300" cy="561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01B2C3-9418-F561-9EF6-1EFBB05EE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0961" y="4215394"/>
            <a:ext cx="3133039" cy="227747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C01ABC-77F5-A881-110E-0F9C9131F372}"/>
              </a:ext>
            </a:extLst>
          </p:cNvPr>
          <p:cNvCxnSpPr/>
          <p:nvPr/>
        </p:nvCxnSpPr>
        <p:spPr>
          <a:xfrm>
            <a:off x="4138863" y="2606386"/>
            <a:ext cx="28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B26E0C-0BDA-7A2A-7285-C48210EDB7B6}"/>
              </a:ext>
            </a:extLst>
          </p:cNvPr>
          <p:cNvCxnSpPr/>
          <p:nvPr/>
        </p:nvCxnSpPr>
        <p:spPr>
          <a:xfrm>
            <a:off x="7764379" y="4215394"/>
            <a:ext cx="352926" cy="39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9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이렇게 겹치고 수많은 </a:t>
            </a:r>
            <a:r>
              <a:rPr lang="en-US" altLang="ko-KR" sz="2400" dirty="0"/>
              <a:t>object</a:t>
            </a:r>
            <a:r>
              <a:rPr lang="ko-KR" altLang="en-US" sz="2400" dirty="0"/>
              <a:t>들이 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 err="1"/>
              <a:t>있을때</a:t>
            </a:r>
            <a:r>
              <a:rPr lang="ko-KR" altLang="en-US" sz="2400" dirty="0"/>
              <a:t> </a:t>
            </a:r>
            <a:r>
              <a:rPr lang="en-US" altLang="ko-KR" sz="2400" dirty="0"/>
              <a:t>NMS</a:t>
            </a:r>
            <a:r>
              <a:rPr lang="ko-KR" altLang="en-US" sz="2400" dirty="0"/>
              <a:t>가 문제가 발생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-&gt; 19</a:t>
            </a:r>
            <a:r>
              <a:rPr lang="ko-KR" altLang="en-US" sz="2400" dirty="0"/>
              <a:t>년도 기준 아직 해결책 </a:t>
            </a:r>
            <a:r>
              <a:rPr lang="ko-KR" altLang="en-US" sz="2400" dirty="0" err="1"/>
              <a:t>개발중</a:t>
            </a:r>
            <a:r>
              <a:rPr lang="en-US" altLang="ko-KR" sz="2400" dirty="0"/>
              <a:t>..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dirty="0"/>
              <a:t>Non-Max suppression(NMS)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59649-4F12-A4B7-D5C2-C075CDE4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12" y="1253331"/>
            <a:ext cx="5574688" cy="36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NMS</a:t>
            </a:r>
            <a:r>
              <a:rPr lang="ko-KR" altLang="en-US" sz="2400" dirty="0"/>
              <a:t> </a:t>
            </a:r>
            <a:r>
              <a:rPr lang="en-US" altLang="ko-KR" sz="2400" dirty="0"/>
              <a:t>method</a:t>
            </a:r>
            <a:r>
              <a:rPr lang="ko-KR" altLang="en-US" sz="2400" dirty="0"/>
              <a:t>를 진행한 이후에 </a:t>
            </a:r>
            <a:r>
              <a:rPr lang="en-US" altLang="ko-KR" sz="2400" dirty="0"/>
              <a:t>ground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Truth</a:t>
            </a:r>
            <a:r>
              <a:rPr lang="ko-KR" altLang="en-US" sz="2400" dirty="0"/>
              <a:t>와 비교하면서 </a:t>
            </a:r>
            <a:r>
              <a:rPr lang="en-US" altLang="ko-KR" sz="2400" dirty="0"/>
              <a:t>recall-precision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그래프에 표시해서 </a:t>
            </a:r>
            <a:r>
              <a:rPr lang="en-US" altLang="ko-KR" sz="2400" dirty="0"/>
              <a:t>object detector </a:t>
            </a:r>
            <a:r>
              <a:rPr lang="ko-KR" altLang="en-US" sz="2400" dirty="0"/>
              <a:t>평가</a:t>
            </a:r>
            <a:endParaRPr lang="en-US"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Mean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Average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Precision: </a:t>
            </a:r>
            <a:r>
              <a:rPr lang="en-US" altLang="ko-KR" sz="3600" b="1" dirty="0" err="1"/>
              <a:t>mAP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28703-3707-A321-7EC6-703C2998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9" y="1544053"/>
            <a:ext cx="3609975" cy="1943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99CFDE-0ECF-99A0-C671-3D2793ED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88" y="1447800"/>
            <a:ext cx="3867150" cy="43434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8C3CBB4-5DC6-BFBC-26AA-CF9A4EFC3FBB}"/>
              </a:ext>
            </a:extLst>
          </p:cNvPr>
          <p:cNvCxnSpPr/>
          <p:nvPr/>
        </p:nvCxnSpPr>
        <p:spPr>
          <a:xfrm>
            <a:off x="4764505" y="2646947"/>
            <a:ext cx="112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9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R-CNN</a:t>
            </a:r>
            <a:r>
              <a:rPr lang="ko-KR" altLang="en-US" sz="2400" dirty="0"/>
              <a:t>은 각 </a:t>
            </a:r>
            <a:r>
              <a:rPr lang="en-US" altLang="ko-KR" sz="2400" dirty="0"/>
              <a:t>Region</a:t>
            </a:r>
            <a:r>
              <a:rPr lang="ko-KR" altLang="en-US" sz="2400" dirty="0"/>
              <a:t>마다 </a:t>
            </a:r>
            <a:r>
              <a:rPr lang="en-US" altLang="ko-KR" sz="2400" dirty="0"/>
              <a:t>forwarding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을</a:t>
            </a:r>
            <a:r>
              <a:rPr lang="en-US" sz="2400" dirty="0"/>
              <a:t> </a:t>
            </a:r>
            <a:r>
              <a:rPr lang="ko-KR" altLang="en-US" sz="2400" dirty="0" err="1"/>
              <a:t>해줘야하기</a:t>
            </a:r>
            <a:r>
              <a:rPr lang="ko-KR" altLang="en-US" sz="2400" dirty="0"/>
              <a:t> 때문에 너무 느리다는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단점이 존재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-&gt; </a:t>
            </a:r>
            <a:r>
              <a:rPr lang="ko-KR" altLang="en-US" sz="2400" dirty="0"/>
              <a:t>이것을 해결하기 위해서 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Fast R-CNN </a:t>
            </a:r>
            <a:r>
              <a:rPr lang="ko-KR" altLang="en-US" sz="2400" dirty="0"/>
              <a:t>등장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Back to R-CNN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F02A1-7709-7313-BD26-505C82D98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78" y="1323181"/>
            <a:ext cx="6544408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2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기존의 </a:t>
            </a:r>
            <a:r>
              <a:rPr lang="en-US" altLang="ko-KR" sz="2400" dirty="0"/>
              <a:t>R-CNN </a:t>
            </a:r>
            <a:r>
              <a:rPr lang="ko-KR" altLang="en-US" sz="2400" dirty="0"/>
              <a:t>에서 </a:t>
            </a:r>
            <a:r>
              <a:rPr lang="en-US" altLang="ko-KR" sz="2400" dirty="0"/>
              <a:t>warping</a:t>
            </a:r>
            <a:r>
              <a:rPr lang="ko-KR" altLang="en-US" sz="2400" dirty="0"/>
              <a:t>이 진행되는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위치를 바꿔준 방법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*</a:t>
            </a:r>
            <a:r>
              <a:rPr lang="ko-KR" altLang="en-US" sz="2400" dirty="0"/>
              <a:t>기존의 </a:t>
            </a:r>
            <a:r>
              <a:rPr lang="en-US" altLang="ko-KR" sz="2400" dirty="0"/>
              <a:t>R-CNN</a:t>
            </a:r>
            <a:r>
              <a:rPr lang="ko-KR" altLang="en-US" sz="2400" dirty="0"/>
              <a:t>에서는 각 </a:t>
            </a:r>
            <a:r>
              <a:rPr lang="en-US" altLang="ko-KR" sz="2400" dirty="0"/>
              <a:t>region</a:t>
            </a:r>
            <a:r>
              <a:rPr lang="ko-KR" altLang="en-US" sz="2400" dirty="0"/>
              <a:t>마다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독립적으로 </a:t>
            </a:r>
            <a:r>
              <a:rPr lang="en-US" altLang="ko-KR" sz="2400" dirty="0"/>
              <a:t>Conv net</a:t>
            </a:r>
            <a:r>
              <a:rPr lang="ko-KR" altLang="en-US" sz="2400" dirty="0"/>
              <a:t>을 진행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*Fast</a:t>
            </a:r>
            <a:r>
              <a:rPr lang="ko-KR" altLang="en-US" sz="2400" dirty="0"/>
              <a:t> </a:t>
            </a:r>
            <a:r>
              <a:rPr lang="en-US" altLang="ko-KR" sz="2400" dirty="0"/>
              <a:t>R-CNN</a:t>
            </a:r>
            <a:r>
              <a:rPr lang="ko-KR" altLang="en-US" sz="2400" dirty="0"/>
              <a:t>은 </a:t>
            </a:r>
            <a:r>
              <a:rPr lang="en-US" altLang="ko-KR" sz="2400" dirty="0"/>
              <a:t>input image</a:t>
            </a:r>
            <a:r>
              <a:rPr lang="ko-KR" altLang="en-US" sz="2400" dirty="0"/>
              <a:t>를 </a:t>
            </a:r>
            <a:r>
              <a:rPr lang="en-US" altLang="ko-KR" sz="2400" dirty="0"/>
              <a:t>Conv net</a:t>
            </a:r>
            <a:r>
              <a:rPr lang="ko-KR" altLang="en-US" sz="2400" dirty="0"/>
              <a:t>에 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먼저 돌리고 그 </a:t>
            </a:r>
            <a:r>
              <a:rPr lang="en-US" altLang="ko-KR" sz="2400" dirty="0"/>
              <a:t>feature map</a:t>
            </a:r>
            <a:r>
              <a:rPr lang="ko-KR" altLang="en-US" sz="2400" dirty="0"/>
              <a:t>에 </a:t>
            </a:r>
            <a:r>
              <a:rPr lang="en-US" altLang="ko-KR" sz="2400" dirty="0"/>
              <a:t>region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Proposal </a:t>
            </a:r>
            <a:r>
              <a:rPr lang="ko-KR" altLang="en-US" sz="2400" dirty="0"/>
              <a:t>투영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*Fast R-CNN</a:t>
            </a:r>
            <a:r>
              <a:rPr lang="ko-KR" altLang="en-US" sz="2400" dirty="0"/>
              <a:t>의 </a:t>
            </a:r>
            <a:r>
              <a:rPr lang="en-US" altLang="ko-KR" sz="2400" dirty="0"/>
              <a:t>computation</a:t>
            </a:r>
            <a:r>
              <a:rPr lang="ko-KR" altLang="en-US" sz="2400" dirty="0"/>
              <a:t>은 대부분 </a:t>
            </a:r>
            <a:r>
              <a:rPr lang="en-US" altLang="ko-KR" sz="2400" dirty="0"/>
              <a:t>Conv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Net</a:t>
            </a:r>
            <a:r>
              <a:rPr lang="ko-KR" altLang="en-US" sz="2400" dirty="0"/>
              <a:t>에서 이뤄지기 때문에 기존보다 계산소요 감소</a:t>
            </a:r>
            <a:endParaRPr lang="en-US"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Fast R-CNN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5589E-152A-0072-CE93-E8D727CD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11" y="1538287"/>
            <a:ext cx="5476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>
                <a:latin typeface="Calibri"/>
                <a:ea typeface="Calibri"/>
                <a:cs typeface="Calibri"/>
                <a:sym typeface="Calibri"/>
              </a:rPr>
              <a:t>Fast R-CNN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944D2-BB4C-EE22-8E97-331DB337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6" y="1524000"/>
            <a:ext cx="5372100" cy="381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5BFE3F-EAEE-5821-7D89-3FD13083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55" y="1665288"/>
            <a:ext cx="3238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7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>
                <a:latin typeface="Calibri"/>
                <a:ea typeface="Calibri"/>
                <a:cs typeface="Calibri"/>
                <a:sym typeface="Calibri"/>
              </a:rPr>
              <a:t>Fast R-CNN: How to crop features?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B718D-93E4-2ECA-6DE5-0E1DA5FA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61" y="1766094"/>
            <a:ext cx="8515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/>
              <a:t>Fast R-CNN</a:t>
            </a:r>
            <a:r>
              <a:rPr lang="ko-KR" altLang="en-US" sz="2000" dirty="0"/>
              <a:t>과 기존의 </a:t>
            </a:r>
            <a:r>
              <a:rPr lang="en-US" altLang="ko-KR" sz="2000" dirty="0"/>
              <a:t>“Slow” R-CNN</a:t>
            </a:r>
            <a:r>
              <a:rPr lang="ko-KR" altLang="en-US" sz="2000" dirty="0"/>
              <a:t>은 많은 성능차이를 보인다</a:t>
            </a:r>
            <a:r>
              <a:rPr lang="en-US" altLang="ko-KR" sz="2000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/>
              <a:t>Fast R-CNN</a:t>
            </a:r>
            <a:r>
              <a:rPr lang="ko-KR" altLang="en-US" sz="2000" dirty="0"/>
              <a:t>의 </a:t>
            </a:r>
            <a:r>
              <a:rPr lang="en-US" altLang="ko-KR" sz="2000" dirty="0"/>
              <a:t>test time </a:t>
            </a:r>
            <a:r>
              <a:rPr lang="ko-KR" altLang="en-US" sz="2000" dirty="0"/>
              <a:t>그래프에서 </a:t>
            </a:r>
            <a:r>
              <a:rPr lang="ko-KR" altLang="en-US" sz="2000" dirty="0" err="1"/>
              <a:t>볼수</a:t>
            </a:r>
            <a:r>
              <a:rPr lang="ko-KR" altLang="en-US" sz="2000" dirty="0"/>
              <a:t> 있듯</a:t>
            </a:r>
            <a:r>
              <a:rPr lang="en-US" altLang="ko-KR" sz="2000" dirty="0"/>
              <a:t>, CPU</a:t>
            </a:r>
            <a:r>
              <a:rPr lang="ko-KR" altLang="en-US" sz="2000" dirty="0"/>
              <a:t>로 진행하는 </a:t>
            </a:r>
            <a:r>
              <a:rPr lang="en-US" altLang="ko-KR" sz="2000" dirty="0"/>
              <a:t>Region Proposal</a:t>
            </a:r>
            <a:r>
              <a:rPr lang="ko-KR" altLang="en-US" sz="2000" dirty="0"/>
              <a:t>의 비중이 크다</a:t>
            </a:r>
            <a:r>
              <a:rPr lang="en-US" altLang="ko-KR" sz="2000" dirty="0"/>
              <a:t>. </a:t>
            </a:r>
            <a:endParaRPr sz="2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>
                <a:latin typeface="Calibri"/>
                <a:ea typeface="Calibri"/>
                <a:cs typeface="Calibri"/>
                <a:sym typeface="Calibri"/>
              </a:rPr>
              <a:t>Fast R-CNN </a:t>
            </a:r>
            <a:r>
              <a:rPr lang="en-US" altLang="ko-KR" sz="3600" b="1" dirty="0"/>
              <a:t>vs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“Slow” R-CNN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4223A-302F-89C3-ED15-412B445B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09" y="2521787"/>
            <a:ext cx="10115724" cy="38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CNN for image classification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EC85D-D483-E7BB-2265-745781A5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2" y="2173705"/>
            <a:ext cx="10193456" cy="25105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Fast R-CNN</a:t>
            </a:r>
            <a:r>
              <a:rPr lang="ko-KR" altLang="en-US" sz="2400" dirty="0"/>
              <a:t>의 성능에서 </a:t>
            </a:r>
            <a:r>
              <a:rPr lang="en-US" altLang="ko-KR" sz="2400" dirty="0"/>
              <a:t>Region Proposal</a:t>
            </a:r>
            <a:r>
              <a:rPr lang="ko-KR" altLang="en-US" sz="2400" dirty="0"/>
              <a:t>이 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차지하는 비중을 줄이고자</a:t>
            </a:r>
            <a:r>
              <a:rPr lang="en-US" altLang="ko-KR" sz="2400" dirty="0"/>
              <a:t>, Region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sz="2400" dirty="0"/>
              <a:t>Proposal Network (RPN)</a:t>
            </a:r>
            <a:r>
              <a:rPr lang="ko-KR" altLang="en-US" sz="2400" dirty="0"/>
              <a:t> 도입</a:t>
            </a:r>
            <a:r>
              <a:rPr lang="en-US" altLang="ko-KR" sz="2400" dirty="0"/>
              <a:t>. 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Faster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R-CNN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E8530-30AA-A90F-CBA6-F4909EF3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3331"/>
            <a:ext cx="566916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Region Proposal Network (RPN)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C5A73-A1DD-4270-2BE8-05DD93E7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2" y="1437086"/>
            <a:ext cx="5098712" cy="2557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765A7-0E25-0F41-ABEC-90C98973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81" y="4247356"/>
            <a:ext cx="2139858" cy="252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BA3E99-27A8-48BE-44D2-8A46150A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718" y="1313849"/>
            <a:ext cx="2417083" cy="284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BCEDAF-AD25-DF6B-4D87-E6D377A2E80B}"/>
              </a:ext>
            </a:extLst>
          </p:cNvPr>
          <p:cNvCxnSpPr/>
          <p:nvPr/>
        </p:nvCxnSpPr>
        <p:spPr>
          <a:xfrm>
            <a:off x="5634336" y="2715785"/>
            <a:ext cx="8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3993-ED74-A759-EB30-B05E8423232A}"/>
              </a:ext>
            </a:extLst>
          </p:cNvPr>
          <p:cNvSpPr txBox="1"/>
          <p:nvPr/>
        </p:nvSpPr>
        <p:spPr>
          <a:xfrm>
            <a:off x="2650504" y="4720046"/>
            <a:ext cx="298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크기의 </a:t>
            </a:r>
            <a:r>
              <a:rPr lang="en-US" altLang="ko-KR" dirty="0"/>
              <a:t>Anchor box</a:t>
            </a:r>
            <a:r>
              <a:rPr lang="ko-KR" altLang="en-US" dirty="0"/>
              <a:t>가 </a:t>
            </a:r>
            <a:r>
              <a:rPr lang="en-US" altLang="ko-KR" dirty="0" err="1"/>
              <a:t>objec</a:t>
            </a:r>
            <a:r>
              <a:rPr lang="ko-KR" altLang="en-US" dirty="0"/>
              <a:t>를 잡기에 </a:t>
            </a:r>
            <a:r>
              <a:rPr lang="en-US" altLang="ko-KR" dirty="0"/>
              <a:t>size</a:t>
            </a:r>
            <a:r>
              <a:rPr lang="ko-KR" altLang="en-US" dirty="0"/>
              <a:t>나 </a:t>
            </a:r>
            <a:r>
              <a:rPr lang="en-US" altLang="ko-KR" dirty="0"/>
              <a:t>shape</a:t>
            </a:r>
            <a:r>
              <a:rPr lang="ko-KR" altLang="en-US" dirty="0"/>
              <a:t>이 적절하지 </a:t>
            </a:r>
            <a:r>
              <a:rPr lang="ko-KR" altLang="en-US" dirty="0" err="1"/>
              <a:t>못할수있는</a:t>
            </a:r>
            <a:r>
              <a:rPr lang="ko-KR" altLang="en-US" dirty="0"/>
              <a:t> 문제가 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5EEA81-086C-DBD7-BE5F-14B229C9A2DF}"/>
              </a:ext>
            </a:extLst>
          </p:cNvPr>
          <p:cNvCxnSpPr/>
          <p:nvPr/>
        </p:nvCxnSpPr>
        <p:spPr>
          <a:xfrm>
            <a:off x="3705726" y="4142215"/>
            <a:ext cx="0" cy="34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4A57A2-851F-A8BB-C758-788B3C23CDA5}"/>
              </a:ext>
            </a:extLst>
          </p:cNvPr>
          <p:cNvCxnSpPr>
            <a:cxnSpLocks/>
          </p:cNvCxnSpPr>
          <p:nvPr/>
        </p:nvCxnSpPr>
        <p:spPr>
          <a:xfrm>
            <a:off x="5534284" y="5066315"/>
            <a:ext cx="1023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A32782-64AC-C05B-29B3-BE5018961077}"/>
              </a:ext>
            </a:extLst>
          </p:cNvPr>
          <p:cNvSpPr txBox="1"/>
          <p:nvPr/>
        </p:nvSpPr>
        <p:spPr>
          <a:xfrm>
            <a:off x="5026071" y="5951455"/>
            <a:ext cx="2139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point</a:t>
            </a:r>
            <a:r>
              <a:rPr lang="ko-KR" altLang="en-US" dirty="0"/>
              <a:t>에 다양한 </a:t>
            </a:r>
            <a:r>
              <a:rPr lang="en-US" altLang="ko-KR" dirty="0"/>
              <a:t>scale</a:t>
            </a:r>
            <a:r>
              <a:rPr lang="ko-KR" altLang="en-US" dirty="0"/>
              <a:t>과 </a:t>
            </a:r>
            <a:r>
              <a:rPr lang="en-US" altLang="ko-KR" dirty="0"/>
              <a:t>size</a:t>
            </a:r>
            <a:r>
              <a:rPr lang="ko-KR" altLang="en-US" dirty="0"/>
              <a:t>를 가지는 </a:t>
            </a:r>
            <a:r>
              <a:rPr lang="en-US" altLang="ko-KR" dirty="0"/>
              <a:t>anchor box </a:t>
            </a:r>
            <a:r>
              <a:rPr lang="ko-KR" altLang="en-US" dirty="0"/>
              <a:t>지정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1A1B28-2129-2E1C-CA67-4C37DA476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500" y="1584657"/>
            <a:ext cx="2571750" cy="2000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2596BB-71D6-ED0B-98E6-333DE4E17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739" y="4268411"/>
            <a:ext cx="2571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/>
              <a:t>Faster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R-CNN: How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fast?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9D6C3-DBD7-1FF5-39F1-DA416F71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461418"/>
            <a:ext cx="7782880" cy="39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기존의 </a:t>
            </a:r>
            <a:r>
              <a:rPr lang="en-US" altLang="ko-KR" sz="2400" dirty="0"/>
              <a:t>Faster R-CNN</a:t>
            </a:r>
            <a:r>
              <a:rPr lang="ko-KR" altLang="en-US" sz="2400" dirty="0"/>
              <a:t>은 두개의 층으로 </a:t>
            </a:r>
            <a:endParaRPr lang="en-US" altLang="ko-KR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 err="1"/>
              <a:t>구성되어있다</a:t>
            </a:r>
            <a:r>
              <a:rPr lang="en-US" altLang="ko-KR" sz="2400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*</a:t>
            </a:r>
            <a:r>
              <a:rPr lang="ko-KR" altLang="en-US" sz="2400" dirty="0" err="1"/>
              <a:t>파란층</a:t>
            </a:r>
            <a:r>
              <a:rPr lang="en-US" altLang="ko-KR" sz="2400" dirty="0"/>
              <a:t>: Backbone network, Region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Proposal network(RPN)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sz="2400" dirty="0"/>
              <a:t>*</a:t>
            </a:r>
            <a:r>
              <a:rPr lang="ko-KR" altLang="en-US" sz="2400" dirty="0" err="1"/>
              <a:t>초록층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RoI</a:t>
            </a:r>
            <a:r>
              <a:rPr lang="en-US" altLang="ko-KR" sz="2400" dirty="0"/>
              <a:t> pool, align,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                 Bounding</a:t>
            </a:r>
            <a:r>
              <a:rPr lang="ko-KR" altLang="en-US" sz="2400" dirty="0"/>
              <a:t> </a:t>
            </a:r>
            <a:r>
              <a:rPr lang="en-US" altLang="ko-KR" sz="2400" dirty="0"/>
              <a:t>box</a:t>
            </a:r>
            <a:r>
              <a:rPr lang="ko-KR" altLang="en-US" sz="2400" dirty="0"/>
              <a:t> </a:t>
            </a:r>
            <a:r>
              <a:rPr lang="en-US" altLang="ko-KR" sz="2400" dirty="0" err="1"/>
              <a:t>offset,</a:t>
            </a:r>
            <a:r>
              <a:rPr lang="en-US" sz="2400" dirty="0" err="1"/>
              <a:t>Object</a:t>
            </a:r>
            <a:r>
              <a:rPr lang="en-US" sz="2400" dirty="0"/>
              <a:t> class </a:t>
            </a:r>
            <a:r>
              <a:rPr lang="ko-KR" altLang="en-US" sz="2400" dirty="0"/>
              <a:t>예측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Faster R-CNN: Two staged object detector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D2020-64E1-158D-F78D-412E55A7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16" y="1253331"/>
            <a:ext cx="5510270" cy="45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dirty="0"/>
              <a:t>각 </a:t>
            </a:r>
            <a:r>
              <a:rPr lang="en-US" altLang="ko-KR" sz="2400" dirty="0"/>
              <a:t>anchor box</a:t>
            </a:r>
            <a:r>
              <a:rPr lang="ko-KR" altLang="en-US" sz="2400" dirty="0"/>
              <a:t>를 </a:t>
            </a:r>
            <a:r>
              <a:rPr lang="en-US" altLang="ko-KR" sz="2400" dirty="0"/>
              <a:t>object/not object</a:t>
            </a:r>
            <a:r>
              <a:rPr lang="ko-KR" altLang="en-US" sz="2400" dirty="0"/>
              <a:t>로 분류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>
                <a:latin typeface="Calibri"/>
                <a:ea typeface="Calibri"/>
                <a:cs typeface="Calibri"/>
                <a:sym typeface="Calibri"/>
              </a:rPr>
              <a:t>Faster R-CNN: Single staged object detector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텍스트, 포유류이(가) 표시된 사진&#10;&#10;자동 생성된 설명">
            <a:extLst>
              <a:ext uri="{FF2B5EF4-FFF2-40B4-BE49-F238E27FC236}">
                <a16:creationId xmlns:a16="http://schemas.microsoft.com/office/drawing/2014/main" id="{2C70481B-898D-0C4D-3DDA-70DBEBA73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05" b="1415"/>
          <a:stretch/>
        </p:blipFill>
        <p:spPr>
          <a:xfrm>
            <a:off x="501802" y="2805112"/>
            <a:ext cx="3091630" cy="2986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EED841-0143-A640-FDC2-6877DC96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21" y="3120827"/>
            <a:ext cx="2647950" cy="1781175"/>
          </a:xfrm>
          <a:prstGeom prst="rect">
            <a:avLst/>
          </a:prstGeom>
        </p:spPr>
      </p:pic>
      <p:pic>
        <p:nvPicPr>
          <p:cNvPr id="7" name="그림 6" descr="텍스트, 건물, 우리이(가) 표시된 사진&#10;&#10;자동 생성된 설명">
            <a:extLst>
              <a:ext uri="{FF2B5EF4-FFF2-40B4-BE49-F238E27FC236}">
                <a16:creationId xmlns:a16="http://schemas.microsoft.com/office/drawing/2014/main" id="{18334E3E-A67F-F056-C054-4C9268C07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432" y="2122539"/>
            <a:ext cx="3274789" cy="38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000" dirty="0"/>
              <a:t>이렇게 </a:t>
            </a:r>
            <a:r>
              <a:rPr lang="en-US" altLang="ko-KR" sz="2000" dirty="0"/>
              <a:t>object detecting </a:t>
            </a:r>
            <a:r>
              <a:rPr lang="ko-KR" altLang="en-US" sz="2000" dirty="0"/>
              <a:t>하는 데</a:t>
            </a:r>
            <a:endParaRPr lang="en-US" altLang="ko-KR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000" dirty="0"/>
              <a:t>에는 많은 </a:t>
            </a:r>
            <a:r>
              <a:rPr lang="en-US" altLang="ko-KR" sz="2000" dirty="0"/>
              <a:t>option</a:t>
            </a:r>
            <a:r>
              <a:rPr lang="ko-KR" altLang="en-US" sz="2000" dirty="0"/>
              <a:t>들이 있습니다</a:t>
            </a:r>
            <a:r>
              <a:rPr lang="en-US" altLang="ko-KR" sz="2000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/>
              <a:t> Backbone,</a:t>
            </a:r>
            <a:r>
              <a:rPr lang="ko-KR" altLang="en-US" sz="2000" dirty="0"/>
              <a:t> </a:t>
            </a:r>
            <a:r>
              <a:rPr lang="en-US" altLang="ko-KR" sz="2000" dirty="0"/>
              <a:t>two/one</a:t>
            </a:r>
            <a:r>
              <a:rPr lang="ko-KR" altLang="en-US" sz="2000" dirty="0"/>
              <a:t> </a:t>
            </a:r>
            <a:r>
              <a:rPr lang="en-US" altLang="ko-KR" sz="2000" dirty="0"/>
              <a:t>staged,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sz="2000" dirty="0"/>
              <a:t>Image resolution, num of anchors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000" dirty="0"/>
              <a:t>등</a:t>
            </a:r>
            <a:r>
              <a:rPr lang="en-US" altLang="ko-KR" sz="2000" dirty="0"/>
              <a:t>.. </a:t>
            </a:r>
            <a:r>
              <a:rPr lang="ko-KR" altLang="en-US" sz="2000" dirty="0"/>
              <a:t>이렇게 다양한 파라미터들을 </a:t>
            </a:r>
            <a:endParaRPr lang="en-US" altLang="ko-KR"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000" dirty="0"/>
              <a:t>조절해주면서 최적의 모델을 찾아야한다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sz="2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CNN for image classification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B883D-961F-AE75-C594-5C632AB2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996" y="1152859"/>
            <a:ext cx="713200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20E97-5997-E4CD-5535-CDCC7E88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3D57F-E848-5768-4FA5-A3F714A9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YOLO </a:t>
            </a:r>
            <a:r>
              <a:rPr lang="ko-KR" altLang="en-US" sz="1800" dirty="0"/>
              <a:t>모델은 </a:t>
            </a:r>
            <a:r>
              <a:rPr lang="en-US" altLang="ko-KR" sz="1800" dirty="0"/>
              <a:t>‘You Only Look Once’ </a:t>
            </a:r>
            <a:r>
              <a:rPr lang="ko-KR" altLang="en-US" sz="1800" dirty="0"/>
              <a:t>즉 한번에 보고 처리는 하겠다는 </a:t>
            </a:r>
            <a:r>
              <a:rPr lang="en-US" altLang="ko-KR" sz="1800" dirty="0"/>
              <a:t>Object Detection </a:t>
            </a:r>
            <a:r>
              <a:rPr lang="ko-KR" altLang="en-US" sz="1800" dirty="0"/>
              <a:t>모델로 속도가 빠르다는 장점을 내세운 </a:t>
            </a:r>
            <a:r>
              <a:rPr lang="en-US" altLang="ko-KR" sz="1800" dirty="0"/>
              <a:t>Object Detection </a:t>
            </a:r>
            <a:r>
              <a:rPr lang="ko-KR" altLang="en-US" sz="1800" dirty="0"/>
              <a:t>신경망입니다</a:t>
            </a:r>
            <a:r>
              <a:rPr lang="en-US" altLang="ko-KR" sz="1800" dirty="0"/>
              <a:t>. YOLO</a:t>
            </a:r>
            <a:r>
              <a:rPr lang="ko-KR" altLang="en-US" sz="1800" dirty="0"/>
              <a:t>는 </a:t>
            </a:r>
            <a:r>
              <a:rPr lang="en-US" altLang="ko-KR" sz="1800" dirty="0"/>
              <a:t>yolov1</a:t>
            </a:r>
            <a:r>
              <a:rPr lang="ko-KR" altLang="en-US" sz="1800" dirty="0"/>
              <a:t>부터 </a:t>
            </a:r>
            <a:r>
              <a:rPr lang="en-US" altLang="ko-KR" sz="1800" dirty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7</a:t>
            </a:r>
            <a:r>
              <a:rPr lang="ko-KR" altLang="en-US" sz="1800" dirty="0"/>
              <a:t>월 기준 </a:t>
            </a:r>
            <a:r>
              <a:rPr lang="en-US" altLang="ko-KR" sz="1800" dirty="0"/>
              <a:t>yolov5</a:t>
            </a:r>
            <a:r>
              <a:rPr lang="ko-KR" altLang="en-US" sz="1800" dirty="0"/>
              <a:t>까지 공개되며 활발히 연구</a:t>
            </a:r>
            <a:r>
              <a:rPr lang="en-US" altLang="ko-KR" sz="1800" dirty="0"/>
              <a:t>, </a:t>
            </a:r>
            <a:r>
              <a:rPr lang="ko-KR" altLang="en-US" sz="1800" dirty="0"/>
              <a:t>활용이 진행중입니다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YOLO</a:t>
            </a:r>
            <a:r>
              <a:rPr lang="ko-KR" altLang="en-US" sz="1800" dirty="0"/>
              <a:t> 모델의 장점으로는</a:t>
            </a:r>
            <a:r>
              <a:rPr lang="en-US" altLang="ko-KR" sz="1800" dirty="0"/>
              <a:t>,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dirty="0"/>
              <a:t>1. </a:t>
            </a:r>
            <a:r>
              <a:rPr lang="ko-KR" altLang="en-US" sz="1800" b="1" i="0" dirty="0">
                <a:solidFill>
                  <a:srgbClr val="24292E"/>
                </a:solidFill>
                <a:effectLst/>
                <a:latin typeface="Spoqa Han Sans"/>
              </a:rPr>
              <a:t>학습 파이프라인이 기존의 </a:t>
            </a:r>
            <a:r>
              <a:rPr lang="en-US" altLang="ko-KR" sz="1800" b="1" i="0" dirty="0">
                <a:solidFill>
                  <a:srgbClr val="24292E"/>
                </a:solidFill>
                <a:effectLst/>
                <a:latin typeface="Spoqa Han Sans"/>
              </a:rPr>
              <a:t>detection </a:t>
            </a:r>
            <a:r>
              <a:rPr lang="ko-KR" altLang="en-US" sz="1800" b="1" i="0" dirty="0">
                <a:solidFill>
                  <a:srgbClr val="24292E"/>
                </a:solidFill>
                <a:effectLst/>
                <a:latin typeface="Spoqa Han Sans"/>
              </a:rPr>
              <a:t>모델들에 비해 간단하기 때문에 학습과 예측의 속도가 빠르다</a:t>
            </a:r>
            <a:r>
              <a:rPr lang="en-US" altLang="ko-KR" sz="1800" b="1" i="0" dirty="0">
                <a:solidFill>
                  <a:srgbClr val="24292E"/>
                </a:solidFill>
                <a:effectLst/>
                <a:latin typeface="Spoqa Han Sans"/>
              </a:rPr>
              <a:t>.</a:t>
            </a:r>
            <a:endParaRPr lang="ko-KR" altLang="en-US" sz="1800" b="0" i="0" dirty="0">
              <a:solidFill>
                <a:srgbClr val="24292E"/>
              </a:solidFill>
              <a:effectLst/>
              <a:latin typeface="Spoqa Han Sans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800" b="1" i="0" dirty="0">
                <a:solidFill>
                  <a:srgbClr val="24292E"/>
                </a:solidFill>
                <a:effectLst/>
                <a:latin typeface="Spoqa Han Sans"/>
              </a:rPr>
              <a:t>모든 학습 과정이 이미지 전체를 통해 일어나기 때문에 단일 대상의 </a:t>
            </a:r>
            <a:r>
              <a:rPr lang="ko-KR" altLang="en-US" sz="1800" b="1" i="0" dirty="0" err="1">
                <a:solidFill>
                  <a:srgbClr val="24292E"/>
                </a:solidFill>
                <a:effectLst/>
                <a:latin typeface="Spoqa Han Sans"/>
              </a:rPr>
              <a:t>특징뿐</a:t>
            </a:r>
            <a:r>
              <a:rPr lang="ko-KR" altLang="en-US" sz="1800" b="1" i="0" dirty="0">
                <a:solidFill>
                  <a:srgbClr val="24292E"/>
                </a:solidFill>
                <a:effectLst/>
                <a:latin typeface="Spoqa Han Sans"/>
              </a:rPr>
              <a:t> 아니라 이미지 전체의 맥락을 학습하게 된다</a:t>
            </a:r>
            <a:r>
              <a:rPr lang="en-US" altLang="ko-KR" sz="1800" b="1" i="0" dirty="0">
                <a:solidFill>
                  <a:srgbClr val="24292E"/>
                </a:solidFill>
                <a:effectLst/>
                <a:latin typeface="Spoqa Han Sans"/>
              </a:rPr>
              <a:t>.</a:t>
            </a:r>
            <a:endParaRPr lang="ko-KR" altLang="en-US" sz="1800" b="0" i="0" dirty="0">
              <a:solidFill>
                <a:srgbClr val="24292E"/>
              </a:solidFill>
              <a:effectLst/>
              <a:latin typeface="Spoqa Han Sans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800" b="1" i="0" dirty="0">
                <a:solidFill>
                  <a:srgbClr val="24292E"/>
                </a:solidFill>
                <a:effectLst/>
                <a:latin typeface="Spoqa Han Sans"/>
              </a:rPr>
              <a:t>대상의 일반적인 특징을 학습하기 때문에 다른 영역으로의 확장에서도 뛰어난 성능을 보인다</a:t>
            </a:r>
            <a:endParaRPr lang="ko-KR" altLang="en-US" sz="1800" b="0" i="0" dirty="0">
              <a:solidFill>
                <a:srgbClr val="24292E"/>
              </a:solidFill>
              <a:effectLst/>
              <a:latin typeface="Spoqa Han Sans"/>
            </a:endParaRPr>
          </a:p>
          <a:p>
            <a:pPr marL="1143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8ADE6-82E9-717A-320B-861FA6D202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8F55AA-8F6D-E506-E433-A3C96265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0" y="4299556"/>
            <a:ext cx="6193256" cy="25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2A359-3040-6DDB-D21F-A635588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- version1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DC745-84DE-3B50-8576-DF87B9BA2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YOLO </a:t>
            </a:r>
            <a:r>
              <a:rPr lang="ko-KR" altLang="en-US" sz="1600" dirty="0"/>
              <a:t>버전 </a:t>
            </a:r>
            <a:r>
              <a:rPr lang="en-US" altLang="ko-KR" sz="1600" dirty="0"/>
              <a:t>1 </a:t>
            </a:r>
            <a:r>
              <a:rPr lang="ko-KR" altLang="en-US" sz="1600" dirty="0"/>
              <a:t>모델은 </a:t>
            </a:r>
            <a:r>
              <a:rPr lang="en-US" altLang="ko-KR" sz="1600" dirty="0"/>
              <a:t>Faster R-CNN</a:t>
            </a:r>
            <a:r>
              <a:rPr lang="ko-KR" altLang="en-US" sz="1600" dirty="0"/>
              <a:t>처럼 </a:t>
            </a:r>
            <a:r>
              <a:rPr lang="en-US" altLang="ko-KR" sz="1600" dirty="0"/>
              <a:t>conv net</a:t>
            </a:r>
            <a:r>
              <a:rPr lang="ko-KR" altLang="en-US" sz="1600" dirty="0"/>
              <a:t>을 거친 </a:t>
            </a:r>
            <a:r>
              <a:rPr lang="en-US" altLang="ko-KR" sz="1600" dirty="0"/>
              <a:t>feature map</a:t>
            </a:r>
            <a:r>
              <a:rPr lang="ko-KR" altLang="en-US" sz="1600" dirty="0"/>
              <a:t>을 그리드로 나누는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입력 이미지 자체를 특정 그리드 </a:t>
            </a:r>
            <a:r>
              <a:rPr lang="en-US" altLang="ko-KR" sz="1600" dirty="0"/>
              <a:t>S x S(7x7)</a:t>
            </a:r>
            <a:r>
              <a:rPr lang="ko-KR" altLang="en-US" sz="1600" dirty="0"/>
              <a:t> 나눔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나눈 그리드의 각</a:t>
            </a:r>
            <a:r>
              <a:rPr lang="en-US" altLang="ko-KR" sz="1600" dirty="0"/>
              <a:t> Cell </a:t>
            </a:r>
            <a:r>
              <a:rPr lang="ko-KR" altLang="en-US" sz="1600" dirty="0"/>
              <a:t>마다 </a:t>
            </a:r>
            <a:r>
              <a:rPr lang="en-US" altLang="ko-KR" sz="1600" dirty="0"/>
              <a:t>Anchor Box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개씩 씌우고 이를 </a:t>
            </a:r>
            <a:r>
              <a:rPr lang="en-US" altLang="ko-KR" sz="1600" dirty="0"/>
              <a:t>Ground</a:t>
            </a:r>
            <a:r>
              <a:rPr lang="ko-KR" altLang="en-US" sz="1600" dirty="0"/>
              <a:t> </a:t>
            </a:r>
            <a:r>
              <a:rPr lang="en-US" altLang="ko-KR" sz="1600" dirty="0"/>
              <a:t>Truth</a:t>
            </a:r>
            <a:r>
              <a:rPr lang="ko-KR" altLang="en-US" sz="1600" dirty="0"/>
              <a:t>와 비교하며 </a:t>
            </a:r>
            <a:r>
              <a:rPr lang="en-US" altLang="ko-KR" sz="1600" dirty="0"/>
              <a:t>Object Detection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r>
              <a:rPr lang="en-US" altLang="ko-KR" sz="1600" dirty="0"/>
              <a:t>30</a:t>
            </a:r>
            <a:r>
              <a:rPr lang="ko-KR" altLang="en-US" sz="1600" dirty="0"/>
              <a:t>개의 벡터가 생성되는데 한 </a:t>
            </a:r>
            <a:r>
              <a:rPr lang="en-US" altLang="ko-KR" sz="1600" dirty="0"/>
              <a:t>Anchor Box</a:t>
            </a:r>
            <a:r>
              <a:rPr lang="ko-KR" altLang="en-US" sz="1600" dirty="0"/>
              <a:t>에 </a:t>
            </a:r>
            <a:r>
              <a:rPr lang="en-US" altLang="ko-KR" sz="1600" dirty="0"/>
              <a:t>5</a:t>
            </a:r>
            <a:r>
              <a:rPr lang="ko-KR" altLang="en-US" sz="1600" dirty="0"/>
              <a:t>개의 값</a:t>
            </a:r>
            <a:r>
              <a:rPr lang="en-US" altLang="ko-KR" sz="1600" dirty="0"/>
              <a:t>, Pascal VOC Dataset</a:t>
            </a:r>
            <a:r>
              <a:rPr lang="ko-KR" altLang="en-US" sz="1600" dirty="0"/>
              <a:t>기준 </a:t>
            </a:r>
            <a:r>
              <a:rPr lang="en-US" altLang="ko-KR" sz="1600" dirty="0"/>
              <a:t>20</a:t>
            </a:r>
            <a:r>
              <a:rPr lang="ko-KR" altLang="en-US" sz="1600" dirty="0"/>
              <a:t>의 클래스에 대한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확률값</a:t>
            </a:r>
            <a:r>
              <a:rPr lang="ko-KR" altLang="en-US" sz="1600" dirty="0"/>
              <a:t> </a:t>
            </a:r>
            <a:r>
              <a:rPr lang="en-US" altLang="ko-KR" sz="1600" dirty="0"/>
              <a:t>( 5*2+20 = 30)</a:t>
            </a:r>
          </a:p>
          <a:p>
            <a:r>
              <a:rPr lang="ko-KR" altLang="en-US" sz="1600" dirty="0"/>
              <a:t>도출된 수많은 </a:t>
            </a:r>
            <a:r>
              <a:rPr lang="en-US" altLang="ko-KR" sz="1600" dirty="0"/>
              <a:t>Bounding Box</a:t>
            </a:r>
            <a:r>
              <a:rPr lang="ko-KR" altLang="en-US" sz="1600" dirty="0"/>
              <a:t>를 </a:t>
            </a:r>
            <a:r>
              <a:rPr lang="en-US" altLang="ko-KR" sz="1600" dirty="0"/>
              <a:t>NMS</a:t>
            </a:r>
            <a:r>
              <a:rPr lang="ko-KR" altLang="en-US" sz="1600" dirty="0"/>
              <a:t>기법을 통해 추출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C7769D-9B66-7AE5-F60D-3A5B24192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4B6DFC-2246-D841-4624-B2894401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24" y="3429000"/>
            <a:ext cx="6317862" cy="3257647"/>
          </a:xfrm>
          <a:prstGeom prst="rect">
            <a:avLst/>
          </a:prstGeom>
        </p:spPr>
      </p:pic>
      <p:pic>
        <p:nvPicPr>
          <p:cNvPr id="8" name="그림 7" descr="텍스트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2088016-CCA4-9845-1CFF-0A2C78C1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2" y="4122458"/>
            <a:ext cx="4930566" cy="13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2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FED5-2DE7-C401-7CD6-257411AB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– version2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55073-B418-4F11-64E4-F0D4D2B5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입력 이미지가 아닌 </a:t>
            </a:r>
            <a:r>
              <a:rPr lang="en-US" altLang="ko-KR" sz="1800" dirty="0"/>
              <a:t>Feature Map</a:t>
            </a:r>
            <a:r>
              <a:rPr lang="ko-KR" altLang="en-US" sz="1800" dirty="0"/>
              <a:t>에서 </a:t>
            </a:r>
            <a:r>
              <a:rPr lang="en-US" altLang="ko-KR" sz="1800" dirty="0"/>
              <a:t>13 x 13 </a:t>
            </a:r>
            <a:r>
              <a:rPr lang="ko-KR" altLang="en-US" sz="1800" dirty="0"/>
              <a:t>그리드로 나누고 각 </a:t>
            </a:r>
            <a:r>
              <a:rPr lang="en-US" altLang="ko-KR" sz="1800" dirty="0"/>
              <a:t>Cell </a:t>
            </a:r>
            <a:r>
              <a:rPr lang="ko-KR" altLang="en-US" sz="1800" dirty="0"/>
              <a:t>마다 </a:t>
            </a:r>
            <a:r>
              <a:rPr lang="en-US" altLang="ko-KR" sz="1800" dirty="0"/>
              <a:t>Object Detection</a:t>
            </a:r>
            <a:r>
              <a:rPr lang="ko-KR" altLang="en-US" sz="1800" dirty="0"/>
              <a:t>을 수행</a:t>
            </a:r>
          </a:p>
          <a:p>
            <a:r>
              <a:rPr lang="ko-KR" altLang="en-US" sz="1800" dirty="0"/>
              <a:t>각 </a:t>
            </a:r>
            <a:r>
              <a:rPr lang="en-US" altLang="ko-KR" sz="1800" dirty="0"/>
              <a:t>Cell </a:t>
            </a:r>
            <a:r>
              <a:rPr lang="ko-KR" altLang="en-US" sz="1800" dirty="0"/>
              <a:t>당 씌우는 </a:t>
            </a:r>
            <a:r>
              <a:rPr lang="en-US" altLang="ko-KR" sz="1800" dirty="0"/>
              <a:t>Anchor Box </a:t>
            </a:r>
            <a:r>
              <a:rPr lang="ko-KR" altLang="en-US" sz="1800" dirty="0"/>
              <a:t>개수를 </a:t>
            </a:r>
            <a:r>
              <a:rPr lang="en-US" altLang="ko-KR" sz="1800" dirty="0"/>
              <a:t>5</a:t>
            </a:r>
            <a:r>
              <a:rPr lang="ko-KR" altLang="en-US" sz="1800" dirty="0"/>
              <a:t>개로 늘리기</a:t>
            </a:r>
          </a:p>
          <a:p>
            <a:r>
              <a:rPr lang="en-US" altLang="ko-KR" sz="1800" dirty="0"/>
              <a:t>-&gt; yoloV1</a:t>
            </a:r>
            <a:r>
              <a:rPr lang="ko-KR" altLang="en-US" sz="1800" dirty="0"/>
              <a:t>에 비교했을 때</a:t>
            </a:r>
            <a:r>
              <a:rPr lang="en-US" altLang="ko-KR" sz="1800" dirty="0"/>
              <a:t>, FC Layer </a:t>
            </a:r>
            <a:r>
              <a:rPr lang="ko-KR" altLang="en-US" sz="1800" dirty="0"/>
              <a:t>가 사라지고</a:t>
            </a:r>
            <a:r>
              <a:rPr lang="en-US" altLang="ko-KR" sz="1800" dirty="0"/>
              <a:t>, </a:t>
            </a:r>
            <a:r>
              <a:rPr lang="ko-KR" altLang="en-US" sz="1800" dirty="0"/>
              <a:t>입력데이터가 아닌 </a:t>
            </a:r>
            <a:r>
              <a:rPr lang="en-US" altLang="ko-KR" sz="1800" dirty="0"/>
              <a:t>feature map</a:t>
            </a:r>
            <a:r>
              <a:rPr lang="ko-KR" altLang="en-US" sz="1800" dirty="0"/>
              <a:t>에서 </a:t>
            </a:r>
            <a:r>
              <a:rPr lang="en-US" altLang="ko-KR" sz="1800" dirty="0"/>
              <a:t>13x13 </a:t>
            </a:r>
            <a:r>
              <a:rPr lang="ko-KR" altLang="en-US" sz="1800" dirty="0"/>
              <a:t>으로 나누고 </a:t>
            </a:r>
            <a:r>
              <a:rPr lang="en-US" altLang="ko-KR" sz="1800" dirty="0"/>
              <a:t>cell</a:t>
            </a:r>
            <a:r>
              <a:rPr lang="ko-KR" altLang="en-US" sz="1800" dirty="0"/>
              <a:t>마다 </a:t>
            </a:r>
            <a:r>
              <a:rPr lang="en-US" altLang="ko-KR" sz="1800" dirty="0"/>
              <a:t>object detection </a:t>
            </a:r>
            <a:r>
              <a:rPr lang="ko-KR" altLang="en-US" sz="1800" dirty="0"/>
              <a:t>수행</a:t>
            </a:r>
            <a:r>
              <a:rPr lang="en-US" altLang="ko-KR" sz="1800" dirty="0"/>
              <a:t>, feature map</a:t>
            </a:r>
            <a:r>
              <a:rPr lang="ko-KR" altLang="en-US" sz="1800" dirty="0"/>
              <a:t>에서 </a:t>
            </a:r>
            <a:r>
              <a:rPr lang="en-US" altLang="ko-KR" sz="1800" dirty="0"/>
              <a:t>125</a:t>
            </a:r>
            <a:r>
              <a:rPr lang="ko-KR" altLang="en-US" sz="1800" dirty="0"/>
              <a:t>길이의 벡터생성</a:t>
            </a:r>
            <a:r>
              <a:rPr lang="en-US" altLang="ko-KR" sz="1800" dirty="0"/>
              <a:t>((5+20)*5 = 125)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4F8DF-195F-E4CD-3288-72F11D5CC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C18380-8F8C-9586-58BA-6AD0A1F9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27" y="3037108"/>
            <a:ext cx="6538745" cy="35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l="29629" t="36852" r="26852" b="33334"/>
          <a:stretch/>
        </p:blipFill>
        <p:spPr>
          <a:xfrm>
            <a:off x="4938151" y="2788650"/>
            <a:ext cx="2315698" cy="15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42864" y="5114928"/>
            <a:ext cx="2128837" cy="1685925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Object Detection</a:t>
            </a:r>
            <a:r>
              <a:rPr lang="ko-KR" altLang="en-US" sz="2400" dirty="0"/>
              <a:t>으로 가려면</a:t>
            </a:r>
            <a:r>
              <a:rPr lang="en-US" altLang="ko-KR" sz="2400" dirty="0"/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Input: single RGB image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Output : 1. Category label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   2. Bounding box(x, y, width, height)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>
                <a:latin typeface="Calibri"/>
                <a:ea typeface="Calibri"/>
                <a:cs typeface="Calibri"/>
                <a:sym typeface="Calibri"/>
              </a:rPr>
              <a:t>Object Detection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개, 실내이(가) 표시된 사진&#10;&#10;자동 생성된 설명">
            <a:extLst>
              <a:ext uri="{FF2B5EF4-FFF2-40B4-BE49-F238E27FC236}">
                <a16:creationId xmlns:a16="http://schemas.microsoft.com/office/drawing/2014/main" id="{80662706-B556-7D37-BAC5-2B8CF83A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39" y="1436770"/>
            <a:ext cx="4598344" cy="39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Single Object Detection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519A5-5B8D-A740-8AEA-DBF384F9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87" y="1253331"/>
            <a:ext cx="9359059" cy="48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/>
              <a:t>Sliding Window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400" dirty="0"/>
              <a:t>     </a:t>
            </a:r>
            <a:r>
              <a:rPr lang="ko-KR" altLang="en-US" sz="2400" dirty="0"/>
              <a:t>전체 이미지의 일부분인 </a:t>
            </a:r>
            <a:r>
              <a:rPr lang="en-US" altLang="ko-KR" sz="2400" dirty="0"/>
              <a:t>sub-window, sub-</a:t>
            </a:r>
            <a:r>
              <a:rPr lang="en-US" altLang="ko-KR" sz="2400" dirty="0" err="1"/>
              <a:t>regio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입력받아서</a:t>
            </a:r>
            <a:r>
              <a:rPr lang="ko-KR" altLang="en-US" sz="2400" dirty="0"/>
              <a:t> </a:t>
            </a:r>
            <a:r>
              <a:rPr lang="en-US" altLang="ko-KR" sz="2400" dirty="0"/>
              <a:t>(C+1)</a:t>
            </a:r>
            <a:r>
              <a:rPr lang="ko-KR" altLang="en-US" sz="2400" dirty="0"/>
              <a:t>개 클래스로 분류</a:t>
            </a:r>
            <a:endParaRPr lang="en-US"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Multi Object Detection: Sliding Window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73330-9B84-6950-E4ED-9D9A349F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2" y="3360086"/>
            <a:ext cx="3642766" cy="28053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7F449A-2702-6920-1119-3329DBF1F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429" y="3068814"/>
            <a:ext cx="6800513" cy="16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Sliding window </a:t>
            </a:r>
            <a:r>
              <a:rPr lang="ko-KR" altLang="en-US" sz="2400" dirty="0"/>
              <a:t>기법에서 </a:t>
            </a:r>
            <a:r>
              <a:rPr lang="en-US" altLang="ko-KR" sz="2400" dirty="0"/>
              <a:t>H x W </a:t>
            </a:r>
            <a:r>
              <a:rPr lang="ko-KR" altLang="en-US" sz="2400" dirty="0"/>
              <a:t>의 이미지에 몇 개의 </a:t>
            </a:r>
            <a:r>
              <a:rPr lang="en-US" altLang="ko-KR" sz="2400" dirty="0"/>
              <a:t>sub-region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나올수</a:t>
            </a:r>
            <a:r>
              <a:rPr lang="ko-KR" altLang="en-US" sz="2400" dirty="0"/>
              <a:t> 있을까요</a:t>
            </a:r>
            <a:r>
              <a:rPr lang="en-US" altLang="ko-KR" sz="2400" dirty="0"/>
              <a:t>? -&gt; 5800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box ….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/>
              <a:t>Multi Object Detection: Sliding Window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8F2B7-92BB-8C66-1BCE-E60B6C87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2" y="2894346"/>
            <a:ext cx="4225459" cy="24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6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/>
              <a:t>Region Proposal: </a:t>
            </a:r>
            <a:r>
              <a:rPr lang="ko-KR" altLang="en-US" sz="2400" dirty="0"/>
              <a:t>이미지에서 우리가 탐지하고자 하는 물체를 커버하는 높은 가능성을 가진 후보지역을 만들어내는 방법</a:t>
            </a:r>
            <a:r>
              <a:rPr lang="en-US" altLang="ko-KR" sz="2400" dirty="0"/>
              <a:t>, </a:t>
            </a:r>
            <a:r>
              <a:rPr lang="ko-KR" altLang="en-US" sz="2400" dirty="0"/>
              <a:t>대표적으로 </a:t>
            </a:r>
            <a:r>
              <a:rPr lang="en-US" altLang="ko-KR" sz="2400" dirty="0"/>
              <a:t>Selective Search </a:t>
            </a:r>
            <a:r>
              <a:rPr lang="ko-KR" altLang="en-US" sz="2400" dirty="0"/>
              <a:t>알고리즘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sz="3600" b="1" dirty="0"/>
              <a:t>Multi Object Detection: Region Proposal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B5930-8DDD-FAED-0039-34A03048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9" y="3005137"/>
            <a:ext cx="9883013" cy="25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B8956-0E84-BACF-FCD6-4E1661CB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Multi Object Detection: Region Proposal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335BE-848A-5761-27D6-03A5E0080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Region Proposal metho</a:t>
            </a:r>
            <a:r>
              <a:rPr lang="ko-KR" altLang="en-US" dirty="0"/>
              <a:t>으로 제안된 </a:t>
            </a:r>
            <a:r>
              <a:rPr lang="en-US" altLang="ko-KR" dirty="0"/>
              <a:t>box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우리가 탐지하기 원하는 물체를 정확히 잡지 못하는 문제가 있다 </a:t>
            </a:r>
            <a:r>
              <a:rPr lang="en-US" altLang="ko-KR" dirty="0"/>
              <a:t>-&gt;  transformation</a:t>
            </a:r>
            <a:r>
              <a:rPr lang="ko-KR" altLang="en-US" dirty="0"/>
              <a:t>을 예측해 </a:t>
            </a:r>
            <a:r>
              <a:rPr lang="en-US" altLang="ko-KR" dirty="0"/>
              <a:t>Bounding</a:t>
            </a:r>
            <a:r>
              <a:rPr lang="ko-KR" altLang="en-US" dirty="0"/>
              <a:t> </a:t>
            </a:r>
            <a:r>
              <a:rPr lang="en-US" altLang="ko-KR" dirty="0"/>
              <a:t>box regression</a:t>
            </a:r>
            <a:r>
              <a:rPr lang="ko-KR" altLang="en-US" dirty="0"/>
              <a:t>을 진행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70787-973E-2B4C-3189-89FCE2C2C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35572" y="1253331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/>
              <a:t>Single RGB Image</a:t>
            </a:r>
            <a:r>
              <a:rPr lang="ko-KR" altLang="en-US" sz="1800" dirty="0"/>
              <a:t>를 </a:t>
            </a:r>
            <a:r>
              <a:rPr lang="en-US" altLang="ko-KR" sz="1800" dirty="0"/>
              <a:t>input</a:t>
            </a:r>
            <a:r>
              <a:rPr lang="ko-KR" altLang="en-US" sz="1800" dirty="0"/>
              <a:t>으로</a:t>
            </a:r>
            <a:r>
              <a:rPr lang="en-US" altLang="ko-KR" sz="1800" dirty="0"/>
              <a:t> </a:t>
            </a:r>
            <a:r>
              <a:rPr lang="ko-KR" altLang="en-US" sz="1800" dirty="0"/>
              <a:t>넣어준다</a:t>
            </a:r>
            <a:r>
              <a:rPr lang="en-US" altLang="ko-KR" sz="1800" dirty="0"/>
              <a:t>.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/>
              <a:t>Region proposal method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ROI</a:t>
            </a:r>
            <a:r>
              <a:rPr lang="ko-KR" altLang="en-US" sz="1800" dirty="0"/>
              <a:t>를 뽑아준다</a:t>
            </a:r>
            <a:r>
              <a:rPr lang="en-US" altLang="ko-KR" sz="1800" dirty="0"/>
              <a:t>.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altLang="en-US" sz="1800" dirty="0"/>
              <a:t>각 </a:t>
            </a:r>
            <a:r>
              <a:rPr lang="en-US" altLang="ko-KR" sz="1800" dirty="0"/>
              <a:t>Region</a:t>
            </a:r>
            <a:r>
              <a:rPr lang="ko-KR" altLang="en-US" sz="1800" dirty="0"/>
              <a:t>들을 </a:t>
            </a:r>
            <a:r>
              <a:rPr lang="en-US" altLang="ko-KR" sz="1800" dirty="0"/>
              <a:t>224 x 224</a:t>
            </a:r>
            <a:r>
              <a:rPr lang="ko-KR" altLang="en-US" sz="1800" dirty="0"/>
              <a:t>로 </a:t>
            </a:r>
            <a:r>
              <a:rPr lang="en-US" altLang="ko-KR" sz="1800" dirty="0"/>
              <a:t>wrap </a:t>
            </a:r>
            <a:r>
              <a:rPr lang="ko-KR" altLang="en-US" sz="1800" dirty="0"/>
              <a:t>해주고</a:t>
            </a:r>
            <a:r>
              <a:rPr lang="en-US" altLang="ko-KR" sz="1800" dirty="0"/>
              <a:t>, </a:t>
            </a:r>
            <a:r>
              <a:rPr lang="ko-KR" altLang="en-US" sz="1800" dirty="0"/>
              <a:t>각 </a:t>
            </a:r>
            <a:r>
              <a:rPr lang="en-US" altLang="ko-KR" sz="1800" dirty="0"/>
              <a:t>region</a:t>
            </a:r>
            <a:r>
              <a:rPr lang="ko-KR" altLang="en-US" sz="1800" dirty="0"/>
              <a:t>들을 </a:t>
            </a:r>
            <a:r>
              <a:rPr lang="en-US" altLang="ko-KR" sz="1800" dirty="0" err="1"/>
              <a:t>ConvNet</a:t>
            </a:r>
            <a:r>
              <a:rPr lang="ko-KR" altLang="en-US" sz="1800" dirty="0"/>
              <a:t>에 넣어준다</a:t>
            </a:r>
            <a:r>
              <a:rPr lang="en-US" altLang="ko-KR" sz="1800" dirty="0"/>
              <a:t>.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altLang="en-US" sz="1800" dirty="0"/>
              <a:t>각</a:t>
            </a:r>
            <a:r>
              <a:rPr lang="en-US" altLang="ko-KR" sz="1800" dirty="0"/>
              <a:t> region</a:t>
            </a:r>
            <a:r>
              <a:rPr lang="ko-KR" altLang="en-US" sz="1800" dirty="0"/>
              <a:t>에서 </a:t>
            </a:r>
            <a:r>
              <a:rPr lang="en-US" altLang="ko-KR" sz="1800" dirty="0"/>
              <a:t>classification</a:t>
            </a:r>
            <a:r>
              <a:rPr lang="ko-KR" altLang="en-US" sz="1800" dirty="0"/>
              <a:t>과 </a:t>
            </a:r>
            <a:r>
              <a:rPr lang="en-US" altLang="ko-KR" sz="1800" dirty="0"/>
              <a:t>Bound box regression</a:t>
            </a:r>
            <a:r>
              <a:rPr lang="ko-KR" altLang="en-US" sz="1800" dirty="0"/>
              <a:t>을 진행해준다</a:t>
            </a:r>
            <a:r>
              <a:rPr lang="en-US" altLang="ko-KR" sz="1800" dirty="0"/>
              <a:t>. </a:t>
            </a:r>
            <a:endParaRPr sz="18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R-CNN: Region Based CNN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B2F98-3587-2526-236A-304ED901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86" y="3019425"/>
            <a:ext cx="58674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928</Words>
  <Application>Microsoft Office PowerPoint</Application>
  <PresentationFormat>와이드스크린</PresentationFormat>
  <Paragraphs>185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Spoqa Han Sans</vt:lpstr>
      <vt:lpstr>Arial</vt:lpstr>
      <vt:lpstr>Calibri</vt:lpstr>
      <vt:lpstr>Office Theme</vt:lpstr>
      <vt:lpstr>PowerPoint 프레젠테이션</vt:lpstr>
      <vt:lpstr>CNN for image classification</vt:lpstr>
      <vt:lpstr>Object Detection</vt:lpstr>
      <vt:lpstr>Single Object Detection</vt:lpstr>
      <vt:lpstr>Multi Object Detection: Sliding Window</vt:lpstr>
      <vt:lpstr>Multi Object Detection: Sliding Window</vt:lpstr>
      <vt:lpstr>Multi Object Detection: Region Proposal</vt:lpstr>
      <vt:lpstr>Multi Object Detection: Region Proposal</vt:lpstr>
      <vt:lpstr>R-CNN: Region Based CNN</vt:lpstr>
      <vt:lpstr>Intersection over Union (IoU)</vt:lpstr>
      <vt:lpstr>Intersection over Union (IoU)</vt:lpstr>
      <vt:lpstr>Non-Max suppression(NMS)</vt:lpstr>
      <vt:lpstr>Non-Max suppression(NMS)</vt:lpstr>
      <vt:lpstr>Mean Average Precision: mAP</vt:lpstr>
      <vt:lpstr>Back to R-CNN</vt:lpstr>
      <vt:lpstr>Fast R-CNN</vt:lpstr>
      <vt:lpstr>Fast R-CNN</vt:lpstr>
      <vt:lpstr>Fast R-CNN: How to crop features?</vt:lpstr>
      <vt:lpstr>Fast R-CNN vs “Slow” R-CNN</vt:lpstr>
      <vt:lpstr>Faster R-CNN</vt:lpstr>
      <vt:lpstr>Region Proposal Network (RPN)</vt:lpstr>
      <vt:lpstr>Faster R-CNN: How fast?</vt:lpstr>
      <vt:lpstr>Faster R-CNN: Two staged object detector</vt:lpstr>
      <vt:lpstr>Faster R-CNN: Single staged object detector</vt:lpstr>
      <vt:lpstr>CNN for image classification</vt:lpstr>
      <vt:lpstr>YOLO</vt:lpstr>
      <vt:lpstr>YOLO - version1</vt:lpstr>
      <vt:lpstr>YOLO – version2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cjengy@gmail.com</dc:creator>
  <cp:lastModifiedBy>송영보</cp:lastModifiedBy>
  <cp:revision>33</cp:revision>
  <dcterms:created xsi:type="dcterms:W3CDTF">2020-11-03T08:14:59Z</dcterms:created>
  <dcterms:modified xsi:type="dcterms:W3CDTF">2022-09-27T04:52:09Z</dcterms:modified>
</cp:coreProperties>
</file>