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78" r:id="rId3"/>
    <p:sldId id="424" r:id="rId4"/>
    <p:sldId id="430" r:id="rId5"/>
    <p:sldId id="431" r:id="rId6"/>
    <p:sldId id="434" r:id="rId7"/>
    <p:sldId id="433" r:id="rId8"/>
    <p:sldId id="432" r:id="rId9"/>
    <p:sldId id="435" r:id="rId10"/>
    <p:sldId id="426" r:id="rId11"/>
    <p:sldId id="417" r:id="rId12"/>
    <p:sldId id="421" r:id="rId13"/>
    <p:sldId id="422" r:id="rId14"/>
    <p:sldId id="423" r:id="rId15"/>
    <p:sldId id="418" r:id="rId16"/>
    <p:sldId id="428" r:id="rId17"/>
    <p:sldId id="437" r:id="rId18"/>
    <p:sldId id="439" r:id="rId19"/>
    <p:sldId id="429" r:id="rId20"/>
    <p:sldId id="441" r:id="rId21"/>
    <p:sldId id="442" r:id="rId22"/>
    <p:sldId id="444" r:id="rId23"/>
    <p:sldId id="443" r:id="rId24"/>
    <p:sldId id="445" r:id="rId25"/>
    <p:sldId id="440" r:id="rId26"/>
    <p:sldId id="438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6" autoAdjust="0"/>
    <p:restoredTop sz="95669" autoAdjust="0"/>
  </p:normalViewPr>
  <p:slideViewPr>
    <p:cSldViewPr snapToGrid="0">
      <p:cViewPr varScale="1">
        <p:scale>
          <a:sx n="70" d="100"/>
          <a:sy n="70" d="100"/>
        </p:scale>
        <p:origin x="6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E036D-5FC8-43D2-83FE-75F7C18A622C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397B-45C6-4C0E-B399-137B16E9942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28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397B-45C6-4C0E-B399-137B16E9942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11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8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013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165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708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490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FECEFA-5F48-2A46-B503-C081AE55B4DE}" type="slidenum">
              <a:rPr lang="en-KR" smtClean="0"/>
              <a:pPr lvl="0">
                <a:defRPr/>
              </a:pPr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45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왼쪽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Embedding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확인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각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Filter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기능은 저차원의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CNN Filter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기능과 유사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 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가운데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 Position Embedding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간의 유사성 확인</a:t>
            </a: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171450" indent="-171450" algn="l">
              <a:buFontTx/>
              <a:buChar char="-"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ViT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Projection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Position Embedding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Patch Representation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 추가하는데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</a:t>
            </a:r>
          </a:p>
          <a:p>
            <a:pPr marL="171450" indent="-171450" algn="l">
              <a:buFontTx/>
              <a:buChar char="-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가까운 패치 간의 유사도 높다는 것은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Input Patch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간의 공간정보가 잘 학습되었다고 할 수 있음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indent="0" algn="l">
              <a:buFontTx/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indent="0" algn="l">
              <a:buFontTx/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오른쪽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: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이미지에서 각 픽셀 간 평균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attendance distance</a:t>
            </a:r>
          </a:p>
          <a:p>
            <a:pPr marL="171450" indent="-171450" algn="l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Attention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가중치를 기반으로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Image Space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평균 거리를 계산</a:t>
            </a:r>
          </a:p>
          <a:p>
            <a:pPr marL="171450" indent="-171450" algn="l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"Attention Distance" =  Receptive Field size 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CNN</a:t>
            </a:r>
          </a:p>
          <a:p>
            <a:pPr marL="171450" indent="-171450" algn="l">
              <a:buFontTx/>
              <a:buChar char="-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낮은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Layer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Self-attention Head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CNN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처럼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"Localization"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효과를 보임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397B-45C6-4C0E-B399-137B16E9942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7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Attention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Map</a:t>
            </a:r>
          </a:p>
          <a:p>
            <a:pPr>
              <a:lnSpc>
                <a:spcPct val="150000"/>
              </a:lnSpc>
            </a:pPr>
            <a:b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이미지를 모델에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forwarding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후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attention weight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측정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모든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Self-attention layer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 대하여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을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수행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3. Weighted sum of the value vectors</a:t>
            </a:r>
            <a:endParaRPr lang="ko-KR" altLang="en-US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397B-45C6-4C0E-B399-137B16E9942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07B0-3CC5-74A3-3D2F-1666EC45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B8772-4BEB-4F7A-16AA-870F64478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DA9D-D07D-6985-E7F7-1DC43A80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6397-FA87-6ACE-7560-7101F17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81C8-DA78-F54E-150D-B506FEF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03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B39D-D33F-8B13-9530-470A8AF1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B650A-E0AF-F857-FD79-EE1277BE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DF03-CF5E-081C-12C8-2C981376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92A6-35AB-38BB-B6B8-44AEE980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0DC8-FFE0-1066-3FAA-3D40FAC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38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BBBEE-C887-FDEB-9D09-515AA2A0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60451-E9E0-97BA-33DC-9567D127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DB7E-4338-0718-711B-C85B6D22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D32E-6743-092B-3FB7-893261D3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4059-B089-D2A5-7DC9-4D79695E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0AEC-799E-E984-CBED-039C8381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DE0F-894C-2CC2-6486-8BA515FD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9C26-19C0-3165-C072-C31BB54B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53B0-7FD2-E357-C311-BA61F17B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1007-8A83-82FA-A640-5865D0EF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59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0FC-73E8-57B3-0772-5CD5482D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B5DF-05DD-7F7D-F462-A37A0015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A05C-E614-08C2-C3B4-0360792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D45B-6968-FC3D-FE58-DC1B9C24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3EE-B937-584D-8A31-1522EF0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0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08CA-33D3-D9D3-5DD8-9E9C475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7BE2-CD97-ED64-37D0-3C8374B6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EA8AA-1259-3333-C2F3-8F2E2C430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4CF7-3ECA-52C2-D328-74432F8D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0548-CFE5-2814-B829-FBED86F9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47D5-B016-552B-667F-1885370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9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0038-74E9-8F56-01AB-1D805BB6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6B98F-557E-B63B-4CE0-E6DA4201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15E3-8427-BE2C-8616-40341F7F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6D536-8CF7-D5EF-A490-078678AD8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6648-D224-6278-5CC2-1F2B16E8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FD2B4-C416-6930-4EA0-EAAC138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E3147-FFB2-E2F3-008D-824AEA3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0BEF-60F2-70D1-1B80-95031055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45F7-881A-5BED-59AF-C535C574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41777-FEC9-49ED-6402-47B065E3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1A95-BBBC-D417-20A0-A9CA706D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D0D4C-D529-1E4F-622D-A494B8D4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8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9E1E3-CFC7-6687-89AD-628C56F4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6E4B-8C93-1A3D-AEC5-8CBA7CBA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C7AF-A25B-B676-286F-E9ECB1C5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6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3ACD-4F44-8C0D-8B36-66242D6E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D4A9-53D8-DF07-769E-22890004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25F3-20BF-B81B-C4D4-4878747B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207FA-AAE5-D94E-AFD9-1ADD03D9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61B2-D46B-8070-00AA-58FD1FC6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F4F9-69AD-A344-BDE0-757A1C5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0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D94-F19E-2A63-713C-6012FA0C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97FB4-9747-79AB-2623-396125B3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5374-D677-EF40-B200-D3768B89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2479-39D2-D13E-4CFE-D022B72C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541C9-FD13-A974-6273-D28EF3BB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4D27-08E3-9613-7105-23F4CA18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55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B7207-0DFE-8F6B-613A-29318D1B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3A8E-C711-7264-1D19-DB158032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ABC8-2EED-A532-139B-5BA4648A3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4198-B312-471B-9822-F09E4C012C3D}" type="datetimeFigureOut">
              <a:rPr lang="ko-KR" altLang="en-US" smtClean="0"/>
              <a:t>2023-03-18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11A0-2D22-5472-CA6D-BA57228E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018C-6E2D-789A-7AA4-6DCECB7F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E777-B164-449B-8424-08CCE1A44A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6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C2B2C-91CD-E142-B35D-E2E56B4D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K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8AAA2E-604D-FA4A-B6E0-A38BA5DA262C}"/>
              </a:ext>
            </a:extLst>
          </p:cNvPr>
          <p:cNvGrpSpPr/>
          <p:nvPr/>
        </p:nvGrpSpPr>
        <p:grpSpPr>
          <a:xfrm>
            <a:off x="846310" y="2373825"/>
            <a:ext cx="10712611" cy="2859919"/>
            <a:chOff x="804283" y="3990838"/>
            <a:chExt cx="10712611" cy="2102076"/>
          </a:xfrm>
        </p:grpSpPr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D260D9F4-53D9-C546-ABD0-6B2DB971826C}"/>
                </a:ext>
              </a:extLst>
            </p:cNvPr>
            <p:cNvCxnSpPr>
              <a:cxnSpLocks/>
            </p:cNvCxnSpPr>
            <p:nvPr/>
          </p:nvCxnSpPr>
          <p:spPr>
            <a:xfrm>
              <a:off x="804283" y="4397276"/>
              <a:ext cx="10527398" cy="0"/>
            </a:xfrm>
            <a:prstGeom prst="line">
              <a:avLst/>
            </a:prstGeom>
            <a:ln w="38100">
              <a:solidFill>
                <a:srgbClr val="A033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A51BC7-14CF-6F48-BF75-BE8B8B9881A5}"/>
                </a:ext>
              </a:extLst>
            </p:cNvPr>
            <p:cNvSpPr txBox="1"/>
            <p:nvPr/>
          </p:nvSpPr>
          <p:spPr>
            <a:xfrm>
              <a:off x="804283" y="3990838"/>
              <a:ext cx="10712611" cy="429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Vision Transformer (</a:t>
              </a:r>
              <a:r>
                <a:rPr kumimoji="1" lang="en-US" altLang="ko-Kore-KR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ViT</a:t>
              </a:r>
              <a:r>
                <a:rPr kumimoji="1" lang="en-US" altLang="ko-Kore-K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DF41C-9AF5-F84C-A87A-7342F34147CA}"/>
                </a:ext>
              </a:extLst>
            </p:cNvPr>
            <p:cNvSpPr txBox="1"/>
            <p:nvPr/>
          </p:nvSpPr>
          <p:spPr>
            <a:xfrm>
              <a:off x="8772904" y="4962899"/>
              <a:ext cx="2558777" cy="113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문학준</a:t>
              </a:r>
              <a:endPara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gloriel621@gmail.com</a:t>
              </a:r>
            </a:p>
            <a:p>
              <a:pPr algn="r">
                <a:lnSpc>
                  <a:spcPct val="120000"/>
                </a:lnSpc>
              </a:pPr>
              <a:endPara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21.03.2023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>
            <a:extLst>
              <a:ext uri="{FF2B5EF4-FFF2-40B4-BE49-F238E27FC236}">
                <a16:creationId xmlns:a16="http://schemas.microsoft.com/office/drawing/2014/main" id="{A37E0EA1-0FB9-1FB7-D048-1862B12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Methods</a:t>
            </a:r>
            <a:endParaRPr lang="ko-Kore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0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80CFF0-D103-A026-F333-CCDB98F7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45" y="298124"/>
            <a:ext cx="9350110" cy="50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60453-C667-1544-FFFC-1EFF23606AA7}"/>
              </a:ext>
            </a:extLst>
          </p:cNvPr>
          <p:cNvSpPr txBox="1"/>
          <p:nvPr/>
        </p:nvSpPr>
        <p:spPr>
          <a:xfrm>
            <a:off x="1302183" y="5136113"/>
            <a:ext cx="6523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patches for 1d embeddings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use CNN feature maps instead of images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1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80CFF0-D103-A026-F333-CCDB98F7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45" y="298124"/>
            <a:ext cx="9350110" cy="50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60453-C667-1544-FFFC-1EFF23606AA7}"/>
              </a:ext>
            </a:extLst>
          </p:cNvPr>
          <p:cNvSpPr txBox="1"/>
          <p:nvPr/>
        </p:nvSpPr>
        <p:spPr>
          <a:xfrm>
            <a:off x="-63299" y="2343931"/>
            <a:ext cx="29684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2-1. Make patch embeddings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re-combine the patches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F4C93-475B-723F-A303-8E5DC5BEC8D6}"/>
              </a:ext>
            </a:extLst>
          </p:cNvPr>
          <p:cNvSpPr txBox="1"/>
          <p:nvPr/>
        </p:nvSpPr>
        <p:spPr>
          <a:xfrm>
            <a:off x="-278296" y="5005291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2-2. Make class tokens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3308-6200-8E6D-FDD4-D830FCD29817}"/>
              </a:ext>
            </a:extLst>
          </p:cNvPr>
          <p:cNvSpPr txBox="1"/>
          <p:nvPr/>
        </p:nvSpPr>
        <p:spPr>
          <a:xfrm>
            <a:off x="495475" y="5361371"/>
            <a:ext cx="6235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Similar to CLS token of BERT,  add a learnable “class token”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Works as a classification label of previous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7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80CFF0-D103-A026-F333-CCDB98F7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45" y="298124"/>
            <a:ext cx="9350110" cy="50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F4C93-475B-723F-A303-8E5DC5BEC8D6}"/>
              </a:ext>
            </a:extLst>
          </p:cNvPr>
          <p:cNvSpPr txBox="1"/>
          <p:nvPr/>
        </p:nvSpPr>
        <p:spPr>
          <a:xfrm>
            <a:off x="188493" y="5143700"/>
            <a:ext cx="41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Make position embedding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13308-6200-8E6D-FDD4-D830FCD29817}"/>
              </a:ext>
            </a:extLst>
          </p:cNvPr>
          <p:cNvSpPr txBox="1"/>
          <p:nvPr/>
        </p:nvSpPr>
        <p:spPr>
          <a:xfrm>
            <a:off x="959301" y="5513032"/>
            <a:ext cx="6753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Added 1d position embeddings for positional information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2d embeddings did not have significant performance gains compared to 1d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04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F4C93-475B-723F-A303-8E5DC5BEC8D6}"/>
              </a:ext>
            </a:extLst>
          </p:cNvPr>
          <p:cNvSpPr txBox="1"/>
          <p:nvPr/>
        </p:nvSpPr>
        <p:spPr>
          <a:xfrm>
            <a:off x="3497373" y="1398699"/>
            <a:ext cx="519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Example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A1B67-1F3C-4A2E-E4E8-73386E73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85975"/>
            <a:ext cx="89344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5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8D134D-455E-1B52-5762-F72BEFF8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56" y="2577547"/>
            <a:ext cx="8900888" cy="14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9BD7A-CD91-31A4-19FE-10B2704C7536}"/>
              </a:ext>
            </a:extLst>
          </p:cNvPr>
          <p:cNvCxnSpPr>
            <a:cxnSpLocks/>
          </p:cNvCxnSpPr>
          <p:nvPr/>
        </p:nvCxnSpPr>
        <p:spPr>
          <a:xfrm>
            <a:off x="2478156" y="2054087"/>
            <a:ext cx="0" cy="94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792CF3-8E66-320D-0A64-09D083BB9F91}"/>
              </a:ext>
            </a:extLst>
          </p:cNvPr>
          <p:cNvCxnSpPr>
            <a:cxnSpLocks/>
          </p:cNvCxnSpPr>
          <p:nvPr/>
        </p:nvCxnSpPr>
        <p:spPr>
          <a:xfrm flipV="1">
            <a:off x="2736573" y="3578087"/>
            <a:ext cx="0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35621E-22AD-044D-5596-8F3C6F3D704F}"/>
              </a:ext>
            </a:extLst>
          </p:cNvPr>
          <p:cNvSpPr txBox="1"/>
          <p:nvPr/>
        </p:nvSpPr>
        <p:spPr>
          <a:xfrm>
            <a:off x="1785380" y="1607691"/>
            <a:ext cx="41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MSA: Multi-Head Self Attention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4EC9D-7C57-2B5C-F92C-9F9513DD0F0E}"/>
              </a:ext>
            </a:extLst>
          </p:cNvPr>
          <p:cNvSpPr txBox="1"/>
          <p:nvPr/>
        </p:nvSpPr>
        <p:spPr>
          <a:xfrm>
            <a:off x="2502906" y="4452730"/>
            <a:ext cx="49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MLP: Multi Layer Perceptron 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(=FCN + linear transformation in each hidden layer)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ACE0F9-87BE-A04B-ABE2-73A3B54092C8}"/>
              </a:ext>
            </a:extLst>
          </p:cNvPr>
          <p:cNvCxnSpPr>
            <a:cxnSpLocks/>
          </p:cNvCxnSpPr>
          <p:nvPr/>
        </p:nvCxnSpPr>
        <p:spPr>
          <a:xfrm flipV="1">
            <a:off x="1785380" y="3976515"/>
            <a:ext cx="675861" cy="135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977AE8-D944-FE36-27A3-84DE14FA9E5A}"/>
              </a:ext>
            </a:extLst>
          </p:cNvPr>
          <p:cNvSpPr txBox="1"/>
          <p:nvPr/>
        </p:nvSpPr>
        <p:spPr>
          <a:xfrm>
            <a:off x="674028" y="5362230"/>
            <a:ext cx="412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LN: Linear Normalization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0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>
            <a:extLst>
              <a:ext uri="{FF2B5EF4-FFF2-40B4-BE49-F238E27FC236}">
                <a16:creationId xmlns:a16="http://schemas.microsoft.com/office/drawing/2014/main" id="{A37E0EA1-0FB9-1FB7-D048-1862B12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ko-Kore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EAA93C-CF05-7B17-76C4-D47F9C02F174}"/>
              </a:ext>
            </a:extLst>
          </p:cNvPr>
          <p:cNvSpPr txBox="1"/>
          <p:nvPr/>
        </p:nvSpPr>
        <p:spPr>
          <a:xfrm>
            <a:off x="1407693" y="1294909"/>
            <a:ext cx="550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ImageNet - 1k (1.3 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ImageNet - 21k (14 M)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JFT - 18k (303M)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Hyperparameters</a:t>
            </a:r>
            <a:b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  </a:t>
            </a:r>
            <a:r>
              <a:rPr lang="en-US" altLang="ko-KR" sz="1600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 Optimizer : </a:t>
            </a:r>
            <a:r>
              <a:rPr lang="en-US" altLang="ko-KR" sz="1600" b="1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Adam</a:t>
            </a:r>
            <a:endParaRPr lang="en-US" altLang="ko-KR" sz="1600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- Batch Size : 4096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- Weight Decay : 0.1 </a:t>
            </a: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~</a:t>
            </a:r>
            <a:endParaRPr lang="ko-KR" altLang="en-US" sz="1600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FF82-7E25-7FD7-EDF4-7E57807036E4}"/>
              </a:ext>
            </a:extLst>
          </p:cNvPr>
          <p:cNvSpPr txBox="1"/>
          <p:nvPr/>
        </p:nvSpPr>
        <p:spPr>
          <a:xfrm>
            <a:off x="5870711" y="1267906"/>
            <a:ext cx="5420140" cy="498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ImageNet with cleaned-up labels (Beyer et al., 2020)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CIFAR-10/100 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Oxford-IIIT Pets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Parkhi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al.,2012)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Oxford Flowers-102 (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Nilsback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Zisserman, 2008)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19-task VTAB classification suite (</a:t>
            </a:r>
            <a:r>
              <a:rPr lang="fr-FR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2019b)</a:t>
            </a:r>
          </a:p>
          <a:p>
            <a:pPr>
              <a:lnSpc>
                <a:spcPct val="150000"/>
              </a:lnSpc>
            </a:pPr>
            <a:br>
              <a:rPr lang="fr-F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Hyperparameters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fr-FR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SGD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Batch Size : 512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fr-FR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ViT-L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/16 - 512,  </a:t>
            </a:r>
            <a:r>
              <a:rPr lang="fr-FR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fr-F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-H/14 - 518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제목 7">
            <a:extLst>
              <a:ext uri="{FF2B5EF4-FFF2-40B4-BE49-F238E27FC236}">
                <a16:creationId xmlns:a16="http://schemas.microsoft.com/office/drawing/2014/main" id="{D8625866-9042-52FA-F019-CA38B304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0" y="503084"/>
            <a:ext cx="5724940" cy="431788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Experiment setup</a:t>
            </a:r>
            <a:endParaRPr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3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EAA93C-CF05-7B17-76C4-D47F9C02F174}"/>
              </a:ext>
            </a:extLst>
          </p:cNvPr>
          <p:cNvSpPr txBox="1"/>
          <p:nvPr/>
        </p:nvSpPr>
        <p:spPr>
          <a:xfrm>
            <a:off x="1568439" y="2839602"/>
            <a:ext cx="9055121" cy="291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-L/N</a:t>
            </a:r>
            <a:b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- (N as size of patches, inverse proportion to sequence length and computational complexity)</a:t>
            </a:r>
            <a:endParaRPr lang="ko-KR" altLang="en-US" sz="16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ResNet</a:t>
            </a:r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modified (</a:t>
            </a:r>
            <a:r>
              <a:rPr lang="en-US" altLang="ko-KR" sz="20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BiT</a:t>
            </a:r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</a:t>
            </a:r>
            <a:b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- Batch Normalization</a:t>
            </a:r>
            <a:r>
              <a:rPr lang="ko-KR" altLang="en-US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을</a:t>
            </a: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Group Normalization</a:t>
            </a:r>
            <a:r>
              <a:rPr lang="ko-KR" altLang="en-US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으로 변경</a:t>
            </a:r>
            <a:b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Hybrid </a:t>
            </a:r>
            <a:b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- </a:t>
            </a:r>
            <a:r>
              <a:rPr lang="en-US" altLang="ko-KR" sz="16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ResNet</a:t>
            </a:r>
            <a:r>
              <a:rPr lang="ko-KR" altLang="en-US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Intermediate Feature Map</a:t>
            </a:r>
            <a:r>
              <a:rPr lang="ko-KR" altLang="en-US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을 입력으로 사용 → </a:t>
            </a: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Patch Size 1x1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 - </a:t>
            </a:r>
            <a:r>
              <a:rPr lang="en-US" altLang="ko-KR" sz="1600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ResNet</a:t>
            </a:r>
            <a:r>
              <a:rPr lang="en-US" altLang="ko-KR" sz="16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with different sequence lengths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29BB91C-D824-EDD3-88CA-93023EFA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9253" y="505542"/>
            <a:ext cx="6973494" cy="19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03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FAF09DF-13AA-426D-9BBD-3C01FCC4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95438"/>
            <a:ext cx="117919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F8065F-E9ED-B31B-F927-D8DEA728F1CC}"/>
              </a:ext>
            </a:extLst>
          </p:cNvPr>
          <p:cNvSpPr/>
          <p:nvPr/>
        </p:nvSpPr>
        <p:spPr>
          <a:xfrm>
            <a:off x="2882348" y="2484783"/>
            <a:ext cx="1517374" cy="2047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3902CE39-61DE-201D-C31C-083F94BE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0" y="503084"/>
            <a:ext cx="5724940" cy="431788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Comparison to state of the art</a:t>
            </a:r>
            <a:endParaRPr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7DC17-D6DE-CC44-A672-B93F588D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72" y="1518374"/>
            <a:ext cx="10397528" cy="4569953"/>
          </a:xfrm>
        </p:spPr>
        <p:txBody>
          <a:bodyPr>
            <a:normAutofit/>
          </a:bodyPr>
          <a:lstStyle/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Previous works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Methods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</a:p>
          <a:p>
            <a:pPr marL="317500" indent="-317500">
              <a:lnSpc>
                <a:spcPct val="150000"/>
              </a:lnSpc>
            </a:pPr>
            <a:r>
              <a:rPr kumimoji="1" lang="en-US" altLang="ko-Kore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668BDACD-483A-B44B-8111-970860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86" y="6356352"/>
            <a:ext cx="2743200" cy="365125"/>
          </a:xfrm>
        </p:spPr>
        <p:txBody>
          <a:bodyPr/>
          <a:lstStyle/>
          <a:p>
            <a:fld id="{7883D30E-07AA-4246-8E4E-289004EA4189}" type="slidenum">
              <a:rPr lang="en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KR" sz="14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51890378-71C6-0649-A6C8-AC0FD6AC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36" y="3240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ore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ore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4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9D63610-0039-9980-47A6-F5904D21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011306"/>
            <a:ext cx="113919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7492F-9F69-1A8D-1F7C-DB75BE523F59}"/>
              </a:ext>
            </a:extLst>
          </p:cNvPr>
          <p:cNvSpPr txBox="1"/>
          <p:nvPr/>
        </p:nvSpPr>
        <p:spPr>
          <a:xfrm>
            <a:off x="523460" y="4945835"/>
            <a:ext cx="6096000" cy="128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ImageNet-1k(1.3 M) / ImageNet-21k(14 M) / JFT-18k(303M)</a:t>
            </a:r>
            <a:endParaRPr lang="nb-NO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Pre-training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set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 클수록 </a:t>
            </a:r>
            <a:r>
              <a:rPr lang="en-US" altLang="ko-KR" b="0" i="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가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좋고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작으면 좋지 않음</a:t>
            </a:r>
            <a:endParaRPr lang="en-US" altLang="ko-KR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원인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: No image-specific inductive bias</a:t>
            </a:r>
            <a:endParaRPr lang="ko-KR" altLang="en-US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B97BD046-C540-F50F-E852-B37194B95F34}"/>
              </a:ext>
            </a:extLst>
          </p:cNvPr>
          <p:cNvSpPr txBox="1">
            <a:spLocks/>
          </p:cNvSpPr>
          <p:nvPr/>
        </p:nvSpPr>
        <p:spPr>
          <a:xfrm>
            <a:off x="371060" y="503084"/>
            <a:ext cx="5724940" cy="43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Performance at pre-training</a:t>
            </a:r>
            <a:endParaRPr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5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426FD02-D95D-8DEC-2F11-E85DA0AC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37" y="1082330"/>
            <a:ext cx="8987511" cy="379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0FDEB2-AEF3-7C43-C808-E9089F76694E}"/>
              </a:ext>
            </a:extLst>
          </p:cNvPr>
          <p:cNvSpPr txBox="1"/>
          <p:nvPr/>
        </p:nvSpPr>
        <p:spPr>
          <a:xfrm>
            <a:off x="760962" y="5025055"/>
            <a:ext cx="8142406" cy="128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축 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: pre-training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computation cost / y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축 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: accuracy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&gt; </a:t>
            </a:r>
            <a:r>
              <a:rPr lang="en-US" altLang="ko-KR" b="0" i="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BiT</a:t>
            </a:r>
            <a:endParaRPr lang="en-US" altLang="ko-KR" b="0" i="0" dirty="0">
              <a:effectLst/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성능이 포화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(Saturate)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되지 않음 → 성능이 더 좋아질 수 있음</a:t>
            </a:r>
          </a:p>
        </p:txBody>
      </p:sp>
      <p:sp>
        <p:nvSpPr>
          <p:cNvPr id="9" name="제목 7">
            <a:extLst>
              <a:ext uri="{FF2B5EF4-FFF2-40B4-BE49-F238E27FC236}">
                <a16:creationId xmlns:a16="http://schemas.microsoft.com/office/drawing/2014/main" id="{63E41559-51AA-5E43-D426-454C8C45A693}"/>
              </a:ext>
            </a:extLst>
          </p:cNvPr>
          <p:cNvSpPr txBox="1">
            <a:spLocks/>
          </p:cNvSpPr>
          <p:nvPr/>
        </p:nvSpPr>
        <p:spPr>
          <a:xfrm>
            <a:off x="371060" y="503084"/>
            <a:ext cx="5724940" cy="43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Scaling study : Size of models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006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7">
            <a:extLst>
              <a:ext uri="{FF2B5EF4-FFF2-40B4-BE49-F238E27FC236}">
                <a16:creationId xmlns:a16="http://schemas.microsoft.com/office/drawing/2014/main" id="{63E41559-51AA-5E43-D426-454C8C45A693}"/>
              </a:ext>
            </a:extLst>
          </p:cNvPr>
          <p:cNvSpPr txBox="1">
            <a:spLocks/>
          </p:cNvSpPr>
          <p:nvPr/>
        </p:nvSpPr>
        <p:spPr>
          <a:xfrm>
            <a:off x="371060" y="503084"/>
            <a:ext cx="5724940" cy="43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Inspecting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endParaRPr lang="ko-KR" altLang="en-US" sz="11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A97511B-F722-0186-D64B-74FA97C6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666875"/>
            <a:ext cx="1170622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3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7">
            <a:extLst>
              <a:ext uri="{FF2B5EF4-FFF2-40B4-BE49-F238E27FC236}">
                <a16:creationId xmlns:a16="http://schemas.microsoft.com/office/drawing/2014/main" id="{63E41559-51AA-5E43-D426-454C8C45A693}"/>
              </a:ext>
            </a:extLst>
          </p:cNvPr>
          <p:cNvSpPr txBox="1">
            <a:spLocks/>
          </p:cNvSpPr>
          <p:nvPr/>
        </p:nvSpPr>
        <p:spPr>
          <a:xfrm>
            <a:off x="371060" y="503084"/>
            <a:ext cx="5724940" cy="43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Inspecting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attention map</a:t>
            </a:r>
            <a:endParaRPr lang="ko-KR" altLang="en-US" sz="11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50C3C6-EA37-A9EF-00E9-EE20DB0F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22" y="315099"/>
            <a:ext cx="3750836" cy="62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2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7">
            <a:extLst>
              <a:ext uri="{FF2B5EF4-FFF2-40B4-BE49-F238E27FC236}">
                <a16:creationId xmlns:a16="http://schemas.microsoft.com/office/drawing/2014/main" id="{63E41559-51AA-5E43-D426-454C8C45A693}"/>
              </a:ext>
            </a:extLst>
          </p:cNvPr>
          <p:cNvSpPr txBox="1">
            <a:spLocks/>
          </p:cNvSpPr>
          <p:nvPr/>
        </p:nvSpPr>
        <p:spPr>
          <a:xfrm>
            <a:off x="371060" y="503084"/>
            <a:ext cx="5724940" cy="431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 Self supervision learning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27092-F6D4-2AD8-22E5-0F079B7BE548}"/>
              </a:ext>
            </a:extLst>
          </p:cNvPr>
          <p:cNvSpPr txBox="1"/>
          <p:nvPr/>
        </p:nvSpPr>
        <p:spPr>
          <a:xfrm>
            <a:off x="621262" y="1532555"/>
            <a:ext cx="10694438" cy="253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NLP Task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 수행되는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Self-supervision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학습 방법을 시도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BERT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Input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을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Masking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후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Masking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한 단어를 올바르게 예측하도록 학습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(Self-Supervised Learning)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에서는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input patch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하나를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masking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후 이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patch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를 예측하도록 학습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Vision Self-Supervision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결과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ViT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-B/16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모델은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79.9 %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정확도를 보이지만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Supervised Learning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방식보다는 낮음</a:t>
            </a:r>
          </a:p>
        </p:txBody>
      </p:sp>
    </p:spTree>
    <p:extLst>
      <p:ext uri="{BB962C8B-B14F-4D97-AF65-F5344CB8AC3E}">
        <p14:creationId xmlns:p14="http://schemas.microsoft.com/office/powerpoint/2010/main" val="395390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>
            <a:extLst>
              <a:ext uri="{FF2B5EF4-FFF2-40B4-BE49-F238E27FC236}">
                <a16:creationId xmlns:a16="http://schemas.microsoft.com/office/drawing/2014/main" id="{A37E0EA1-0FB9-1FB7-D048-1862B12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ko-Kore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3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>
            <a:extLst>
              <a:ext uri="{FF2B5EF4-FFF2-40B4-BE49-F238E27FC236}">
                <a16:creationId xmlns:a16="http://schemas.microsoft.com/office/drawing/2014/main" id="{A37E0EA1-0FB9-1FB7-D048-1862B12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217"/>
            <a:ext cx="10515600" cy="4678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Conclusion: </a:t>
            </a:r>
            <a:b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1. “Image-specific Inductive Bias” 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가 없는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Self-Attention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적용</a:t>
            </a:r>
            <a:b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2. Large Dataset (JFT-300M)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 정확도가 높음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사전 학습 비용이 상대적으로 저렴</a:t>
            </a:r>
            <a:b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b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2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Future works: </a:t>
            </a:r>
            <a:b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1. Detection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and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Segmentation </a:t>
            </a:r>
            <a:b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2. Self-Supervised Learning</a:t>
            </a:r>
            <a:b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3. Scaling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추가적인 성능 향상 기대</a:t>
            </a:r>
            <a:endParaRPr lang="ko-Kore-KR" altLang="en-US" sz="18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5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F64F56-81F6-5D43-A3F1-FF85415477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3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A7D5-4027-9248-948A-3ACA431DA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629" t="36852" r="26852" b="33334"/>
          <a:stretch/>
        </p:blipFill>
        <p:spPr>
          <a:xfrm>
            <a:off x="4938151" y="2788650"/>
            <a:ext cx="2315698" cy="15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>
            <a:extLst>
              <a:ext uri="{FF2B5EF4-FFF2-40B4-BE49-F238E27FC236}">
                <a16:creationId xmlns:a16="http://schemas.microsoft.com/office/drawing/2014/main" id="{A37E0EA1-0FB9-1FB7-D048-1862B121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ore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5671D-2989-37AB-5E95-245D32C09CD2}"/>
              </a:ext>
            </a:extLst>
          </p:cNvPr>
          <p:cNvSpPr txBox="1"/>
          <p:nvPr/>
        </p:nvSpPr>
        <p:spPr>
          <a:xfrm>
            <a:off x="891208" y="713597"/>
            <a:ext cx="10409583" cy="16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Transformer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는 자연어 처리에서 큰 성공을 거둠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따라서 이미지 처리 분야에도 이를 적용해 보려 함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이전의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Computer Vison Task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Self Attention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메커니즘을 시도하였으나 한계가 있었음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따라서 기존의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Transformer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구조를 최대한 그대로 적용하려고 함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56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5671D-2989-37AB-5E95-245D32C09CD2}"/>
              </a:ext>
            </a:extLst>
          </p:cNvPr>
          <p:cNvSpPr txBox="1"/>
          <p:nvPr/>
        </p:nvSpPr>
        <p:spPr>
          <a:xfrm>
            <a:off x="891208" y="720222"/>
            <a:ext cx="10409583" cy="18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Transformer </a:t>
            </a:r>
            <a:r>
              <a:rPr lang="ko-KR" altLang="en-US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장점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계산 효율성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(Efficiency)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및 확장성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(Scalability) </a:t>
            </a:r>
            <a:b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100B Parameter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도 학습 가능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데이터셋이 커져도  모델을 크게 하면 되고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Saturation(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포화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되지 않음</a:t>
            </a:r>
          </a:p>
        </p:txBody>
      </p:sp>
    </p:spTree>
    <p:extLst>
      <p:ext uri="{BB962C8B-B14F-4D97-AF65-F5344CB8AC3E}">
        <p14:creationId xmlns:p14="http://schemas.microsoft.com/office/powerpoint/2010/main" val="2371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53F23-13AA-9235-BDD9-662776B19A10}"/>
              </a:ext>
            </a:extLst>
          </p:cNvPr>
          <p:cNvSpPr txBox="1"/>
          <p:nvPr/>
        </p:nvSpPr>
        <p:spPr>
          <a:xfrm>
            <a:off x="891208" y="435652"/>
            <a:ext cx="10409583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Vision Transformer</a:t>
            </a:r>
            <a:r>
              <a:rPr lang="ko-KR" altLang="en-US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학습</a:t>
            </a:r>
            <a:endParaRPr lang="en-US" altLang="ko-KR" sz="24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이미지를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Patch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로 분할 후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Sequence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로 입력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NLP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에서 단어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(Word)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가  입력되는 방식과 동일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 ( ∵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"IMAGE IS WORTH 16X16 WORDS")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Supervised Learning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방식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09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5671D-2989-37AB-5E95-245D32C09CD2}"/>
              </a:ext>
            </a:extLst>
          </p:cNvPr>
          <p:cNvSpPr txBox="1"/>
          <p:nvPr/>
        </p:nvSpPr>
        <p:spPr>
          <a:xfrm>
            <a:off x="891208" y="466394"/>
            <a:ext cx="10409583" cy="296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Vision Transformer </a:t>
            </a:r>
            <a:r>
              <a:rPr lang="ko-KR" altLang="en-US" sz="20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특징</a:t>
            </a:r>
            <a:endParaRPr lang="en-US" altLang="ko-KR" sz="2000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ImageNet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와 같은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Mid-sized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데이터셋으로 학습 시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ResNet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보다 낮은 성능을 보임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JFT-300M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사전 학습 후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Transfer Learning → CNN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보다 좋은 성능 달성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(SOTA)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Inductive bias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가 없으므로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CNN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특성인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locality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u="sng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Translation Equivariance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없음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따라서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Robustness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는 높지만 많은 데이터를 사용하여 학습해야 함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7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6B941-E37C-67E1-E80C-2D25BA808B83}"/>
              </a:ext>
            </a:extLst>
          </p:cNvPr>
          <p:cNvSpPr txBox="1"/>
          <p:nvPr/>
        </p:nvSpPr>
        <p:spPr>
          <a:xfrm>
            <a:off x="1086081" y="2589729"/>
            <a:ext cx="10409583" cy="2959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Inductive</a:t>
            </a:r>
            <a:r>
              <a:rPr lang="ko-KR" altLang="en-US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Bias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만나지 못한 상황을 해결하기 위해 사용하는 가정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일반적으로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학습 대상의 특징을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inductive bias 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로 사용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CNN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inductive bias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Locality of pixel dependencies (</a:t>
            </a:r>
            <a:r>
              <a:rPr lang="ko-KR" altLang="en-US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픽셀끼리만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연관성을 가짐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RNN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inductive bias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Sequentiality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순차성</a:t>
            </a: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7F7BA1-9716-0638-F33B-D42772F5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68630"/>
            <a:ext cx="82962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7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6B941-E37C-67E1-E80C-2D25BA808B83}"/>
              </a:ext>
            </a:extLst>
          </p:cNvPr>
          <p:cNvSpPr txBox="1"/>
          <p:nvPr/>
        </p:nvSpPr>
        <p:spPr>
          <a:xfrm>
            <a:off x="695738" y="2632920"/>
            <a:ext cx="10409583" cy="18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Translation Equivariance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이미지에서 객체의 위치가 달라져도 같다고 분류하는 것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	CNN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은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maxpooling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dirty="0" err="1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softmax</a:t>
            </a:r>
            <a:r>
              <a:rPr lang="ko-KR" altLang="en-US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의 사용으로 인해 </a:t>
            </a:r>
            <a:r>
              <a:rPr lang="en-US" altLang="ko-KR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Translation Equivariance </a:t>
            </a:r>
            <a:r>
              <a:rPr lang="ko-KR" altLang="en-US" sz="18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를 가짐</a:t>
            </a:r>
            <a:endParaRPr lang="en-US" altLang="ko-KR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BC2254-7242-0F27-BBE2-3AC80B828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33"/>
          <a:stretch/>
        </p:blipFill>
        <p:spPr bwMode="auto">
          <a:xfrm>
            <a:off x="2881185" y="940904"/>
            <a:ext cx="6429630" cy="16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15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943</Words>
  <Application>Microsoft Office PowerPoint</Application>
  <PresentationFormat>Widescreen</PresentationFormat>
  <Paragraphs>128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Noto Sans KR</vt:lpstr>
      <vt:lpstr>Arial</vt:lpstr>
      <vt:lpstr>Calibri</vt:lpstr>
      <vt:lpstr>Times New Roman</vt:lpstr>
      <vt:lpstr>Office Theme</vt:lpstr>
      <vt:lpstr>PowerPoint Presentation</vt:lpstr>
      <vt:lpstr>Contents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Experiments</vt:lpstr>
      <vt:lpstr>4.1 Experiment setup</vt:lpstr>
      <vt:lpstr>PowerPoint Presentation</vt:lpstr>
      <vt:lpstr>4.2 Comparison to state of the 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Conclusion</vt:lpstr>
      <vt:lpstr>Conclusion:  1. “Image-specific Inductive Bias” 가 없는 Self-Attention 적용 2. Large Dataset (JFT-300M)에서 정확도가 높음, 사전 학습 비용이 상대적으로 저렴  Future works:  1. Detection and Segmentation  2. Self-Supervised Learning 3. Scaling으로 추가적인 성능 향상 기대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문학준</dc:creator>
  <cp:lastModifiedBy>문학준</cp:lastModifiedBy>
  <cp:revision>5</cp:revision>
  <dcterms:created xsi:type="dcterms:W3CDTF">2023-03-18T01:05:10Z</dcterms:created>
  <dcterms:modified xsi:type="dcterms:W3CDTF">2023-03-18T09:29:49Z</dcterms:modified>
</cp:coreProperties>
</file>