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726" r:id="rId1"/>
  </p:sldMasterIdLst>
  <p:notesMasterIdLst>
    <p:notesMasterId r:id="rId25"/>
  </p:notesMasterIdLst>
  <p:sldIdLst>
    <p:sldId id="256" r:id="rId2"/>
    <p:sldId id="378" r:id="rId3"/>
    <p:sldId id="479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261" r:id="rId2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33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9" autoAdjust="0"/>
    <p:restoredTop sz="94533" autoAdjust="0"/>
  </p:normalViewPr>
  <p:slideViewPr>
    <p:cSldViewPr snapToGrid="0" snapToObjects="1">
      <p:cViewPr varScale="1">
        <p:scale>
          <a:sx n="87" d="100"/>
          <a:sy n="87" d="100"/>
        </p:scale>
        <p:origin x="576" y="7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ADD5478-E499-044E-8206-48B60B1F3184}" type="datetime1">
              <a:rPr lang="en-KR"/>
              <a:pPr lvl="0">
                <a:defRPr/>
              </a:pPr>
              <a:t>03/19/2024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FECEFA-5F48-2A46-B503-C081AE55B4DE}" type="slidenum">
              <a:rPr lang="en-KR"/>
              <a:pPr lvl="0">
                <a:defRPr/>
              </a:pPr>
              <a:t>‹#›</a:t>
            </a:fld>
            <a:endParaRPr lang="en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58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E8C3-F44A-9540-A353-01536ECBE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3E51-6859-614C-BDF3-9122C37C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70F9-A4D6-CA46-B566-201A382B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495C79-B9A1-8E46-A597-10D49AF29146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0403-F56A-334A-8D7E-5FFE4C0B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9CF8-AC99-3143-BA03-CEB7AEF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51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5E67-14CE-7A49-A357-11CD6E60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8A243-385A-5248-B622-57AF3C61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67C4-FDA5-6840-A2CE-D392F7F6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84A584E-33E8-5142-89D4-ED2B7B74AB44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B732-1479-0341-91F6-B73A852B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E824-A9AA-BE4F-BE08-A4F3E501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327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EA913-99B7-F74A-B2C5-079655307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29A29-48C9-AA43-9A0D-AF6A602B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98F9-941B-2B46-B9A5-B7FD2A76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B3466A6-D303-6947-B95C-528127B0C9A2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2306-ED99-FD4A-9477-58DF8BEF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7352-F011-2F43-B9E8-1316AF98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96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3DD8-CB25-BB44-8889-3799BEED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D083-3B10-4846-8F06-F6DA26B7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2" y="1416772"/>
            <a:ext cx="1124842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99A4-C9B9-314F-B637-A1F7F16D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903F-BE0F-C44C-8959-7250993C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FA6CFFC-FD47-EF41-8393-FD8C52B756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1089890"/>
            <a:ext cx="11252200" cy="0"/>
          </a:xfrm>
          <a:prstGeom prst="line">
            <a:avLst/>
          </a:prstGeom>
          <a:ln w="38100">
            <a:solidFill>
              <a:srgbClr val="A03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2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0060-88DD-1F4A-A1D9-83732F04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42F28-01C7-E347-A255-CEC33C87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371F-5AE6-4B4E-9FF3-80C09CD8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3CD01B1-73ED-5D4C-8C8E-05C719D0120E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40BD-AF9D-B84B-96D2-91BF84D0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42025-B7D8-6142-8D8D-67BF28B9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3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4A78-8BCD-8240-AEC4-60F4725A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B15-46B4-6949-B7DD-EE2D16C76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AB35F-BE27-3441-9FA6-3032A5B5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B369-5DE0-AC4C-8F9C-49308C77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6C61C16-756E-D547-802A-F77D10C778F1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B784-D5B6-D540-BE8C-DB8E8F3A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B3AE-ED68-8541-96BF-282787E4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911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CC-DB1C-F44D-B3BE-7C2622A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082F1-BECD-B340-A59D-F0657EE9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6603-75F1-B84D-91B5-AC0C513C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EF3EC-93A7-394F-BADD-6B64D379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93B0-16EA-5D4D-A05F-D5E2B136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78FC0-A38E-4045-9C73-0A6FA18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765CFD9-343B-A049-8940-5386D5C56461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5AABB-A47B-084E-8995-1F8B8EC3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987AD-A049-9647-8B2E-57D3B004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69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55D-75C6-A848-969C-11A420E9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7954E-8E59-7843-B7D6-93E6F063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B36647-691B-874B-A6B9-29891125B7AE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E97D-3D7D-844E-98AC-D950C7D3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EF4A0-FF7C-B641-A8E0-672D0310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8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E64A4-38DC-8849-BC7F-F2D38181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CAF340-C554-3742-9B38-F4E7347550CE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07DB2-EEB3-9F41-920C-B93AD610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F9B8-28B8-1641-A757-8B83337B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25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4B81-700E-4444-9818-D167D48A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6BAE-831A-8645-AE4B-356B300E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B885-6F4D-2E45-AEEB-109AD958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BC9E-3BDA-9E4E-A029-E74B414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528142E-EAA9-E640-98D2-B9AF5F3B5BE6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0194-5656-0A45-9E72-C4F0B64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27E65-FE48-A345-8B62-D29EC1C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46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7731-A320-DB47-8946-3725B49D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F79BB-CF6E-A544-8E8D-384F8B337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CDDF7-FA13-E946-B987-AE9046430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3EC5-5077-A94D-BE9C-786BF656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52BB261-CC19-D142-872B-052E063BAD35}" type="datetime1">
              <a:rPr lang="ko-KR" altLang="en-US" smtClean="0"/>
              <a:t>2024-03-19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85EE-352F-C349-867A-F245993B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E9F06-E150-114D-9A59-CCCBCEF1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8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930ED-481E-4E4B-BE72-FE7C0855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8EAB-3536-B44E-B549-0F897F4B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272" y="1825625"/>
            <a:ext cx="103975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EFAE-58D1-B24A-A4A9-B2AF2BD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1D91-E513-0B49-92B2-47EE8B3D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5B6892AF-0167-8348-B899-1366EF830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31720" t="37530" r="29200" b="33613"/>
          <a:stretch/>
        </p:blipFill>
        <p:spPr>
          <a:xfrm>
            <a:off x="130614" y="6117747"/>
            <a:ext cx="839203" cy="6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E8AAA2E-604D-FA4A-B6E0-A38BA5DA262C}"/>
              </a:ext>
            </a:extLst>
          </p:cNvPr>
          <p:cNvGrpSpPr/>
          <p:nvPr/>
        </p:nvGrpSpPr>
        <p:grpSpPr>
          <a:xfrm>
            <a:off x="930200" y="1451297"/>
            <a:ext cx="10712611" cy="4523327"/>
            <a:chOff x="804283" y="3990838"/>
            <a:chExt cx="10712611" cy="1276791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D260D9F4-53D9-C546-ABD0-6B2DB971826C}"/>
                </a:ext>
              </a:extLst>
            </p:cNvPr>
            <p:cNvCxnSpPr>
              <a:cxnSpLocks/>
            </p:cNvCxnSpPr>
            <p:nvPr/>
          </p:nvCxnSpPr>
          <p:spPr>
            <a:xfrm>
              <a:off x="804283" y="4397276"/>
              <a:ext cx="10527398" cy="0"/>
            </a:xfrm>
            <a:prstGeom prst="line">
              <a:avLst/>
            </a:prstGeom>
            <a:ln w="38100">
              <a:solidFill>
                <a:srgbClr val="A03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A51BC7-14CF-6F48-BF75-BE8B8B9881A5}"/>
                </a:ext>
              </a:extLst>
            </p:cNvPr>
            <p:cNvSpPr txBox="1"/>
            <p:nvPr/>
          </p:nvSpPr>
          <p:spPr>
            <a:xfrm>
              <a:off x="804283" y="3990838"/>
              <a:ext cx="10712611" cy="217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400" b="1" dirty="0" smtClean="0"/>
                <a:t>Attention</a:t>
              </a:r>
              <a:endParaRPr kumimoji="1" lang="en-US" altLang="ko-Kore-KR" sz="4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DF41C-9AF5-F84C-A87A-7342F34147CA}"/>
                </a:ext>
              </a:extLst>
            </p:cNvPr>
            <p:cNvSpPr txBox="1"/>
            <p:nvPr/>
          </p:nvSpPr>
          <p:spPr>
            <a:xfrm>
              <a:off x="8808358" y="4803714"/>
              <a:ext cx="2523323" cy="46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ko-KR" altLang="en-US" sz="2800" b="1" dirty="0" smtClean="0"/>
                <a:t>황지은</a:t>
              </a:r>
              <a:endParaRPr kumimoji="1" lang="en-US" altLang="ko-KR" sz="2800" b="1" dirty="0"/>
            </a:p>
            <a:p>
              <a:pPr algn="r">
                <a:lnSpc>
                  <a:spcPct val="120000"/>
                </a:lnSpc>
              </a:pPr>
              <a:r>
                <a:rPr kumimoji="1" lang="en-US" altLang="ko-KR" sz="2800" b="1" dirty="0"/>
                <a:t>TNT Vision</a:t>
              </a:r>
              <a:endParaRPr kumimoji="1" lang="en-US" altLang="ko-KR" sz="2800" dirty="0"/>
            </a:p>
            <a:p>
              <a:pPr algn="r">
                <a:lnSpc>
                  <a:spcPct val="120000"/>
                </a:lnSpc>
              </a:pPr>
              <a:r>
                <a:rPr kumimoji="1" lang="en-US" altLang="ko-KR" sz="2800" dirty="0" smtClean="0"/>
                <a:t>2024/03/19</a:t>
              </a:r>
              <a:endParaRPr kumimoji="1" lang="en-US" altLang="ko-Kore-KR" sz="28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Transformer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9</a:t>
            </a:fld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20678" y="5626859"/>
            <a:ext cx="4707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Repetition of Encoder and Decoder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3" y="1395387"/>
            <a:ext cx="3492930" cy="4133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23" y="2076360"/>
            <a:ext cx="5630061" cy="2133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809345" y="4566223"/>
            <a:ext cx="3715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Parallel Processing</a:t>
            </a:r>
          </a:p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(Not Sequential Processing)</a:t>
            </a:r>
          </a:p>
        </p:txBody>
      </p:sp>
    </p:spTree>
    <p:extLst>
      <p:ext uri="{BB962C8B-B14F-4D97-AF65-F5344CB8AC3E}">
        <p14:creationId xmlns:p14="http://schemas.microsoft.com/office/powerpoint/2010/main" val="5759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Transformer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10</a:t>
            </a:fld>
            <a:endParaRPr lang="en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08" y="1193233"/>
            <a:ext cx="3826262" cy="5531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72315" y="5163615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D0D0D"/>
                </a:solidFill>
              </a:rPr>
              <a:t>Positional Encoding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72314" y="4181100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D0D0D"/>
                </a:solidFill>
              </a:rPr>
              <a:t>Multi-Head Self Attention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998280" y="3205805"/>
            <a:ext cx="3152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D0D0D"/>
                </a:solidFill>
              </a:rPr>
              <a:t>Position-wise Feed-Forward Networks</a:t>
            </a:r>
            <a:endParaRPr lang="en-US" altLang="ko-KR" sz="2000" dirty="0" smtClean="0">
              <a:solidFill>
                <a:srgbClr val="0D0D0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72315" y="2587139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D0D0D"/>
                </a:solidFill>
              </a:rPr>
              <a:t>Add &amp; Norm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802876" y="4181100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D0D0D"/>
                </a:solidFill>
              </a:rPr>
              <a:t>Masked Multi-head Attention</a:t>
            </a:r>
            <a:endParaRPr lang="en-US" altLang="ko-KR" sz="2000" dirty="0" smtClean="0">
              <a:solidFill>
                <a:srgbClr val="0D0D0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802875" y="3216077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D0D0D"/>
                </a:solidFill>
              </a:rPr>
              <a:t>Encoder-Decoder Attention</a:t>
            </a:r>
            <a:endParaRPr lang="en-US" altLang="ko-KR" sz="2000" dirty="0" smtClean="0">
              <a:solidFill>
                <a:srgbClr val="0D0D0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54432" y="1543069"/>
            <a:ext cx="3715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Encoder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693270" y="1637162"/>
            <a:ext cx="3715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2173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Positional Encoding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11</a:t>
            </a:fld>
            <a:endParaRPr lang="en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5" y="1377624"/>
            <a:ext cx="5572903" cy="2333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5" y="4433567"/>
            <a:ext cx="4945809" cy="105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853306" y="4596674"/>
            <a:ext cx="3715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D0D0D"/>
                </a:solidFill>
              </a:rPr>
              <a:t>Reference of positional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671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Encoder Self-Attention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12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5692722" y="2641635"/>
            <a:ext cx="3715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D0D0D"/>
                </a:solidFill>
              </a:rPr>
              <a:t>Similarity between encoders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03" y="4284096"/>
            <a:ext cx="3251371" cy="11552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03" y="2020527"/>
            <a:ext cx="2477235" cy="1417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5552048" y="4861720"/>
            <a:ext cx="5368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D0D0D"/>
                </a:solidFill>
              </a:rPr>
              <a:t>Similarity between encoder and </a:t>
            </a:r>
            <a:r>
              <a:rPr lang="en-US" altLang="ko-KR" sz="2400" dirty="0" smtClean="0">
                <a:solidFill>
                  <a:srgbClr val="0D0D0D"/>
                </a:solidFill>
              </a:rPr>
              <a:t>decoder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92722" y="1646828"/>
            <a:ext cx="3811764" cy="641839"/>
          </a:xfrm>
          <a:prstGeom prst="rect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Encoder Self-Attention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92721" y="3971668"/>
            <a:ext cx="3811764" cy="641839"/>
          </a:xfrm>
          <a:prstGeom prst="rect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Encoder-Decoder Attention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Scaled Dot-Product Attention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13</a:t>
            </a:fld>
            <a:endParaRPr lang="en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17" y="1543511"/>
            <a:ext cx="5105842" cy="1615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17" y="4251203"/>
            <a:ext cx="4626840" cy="886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3797532" y="5355414"/>
            <a:ext cx="5368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D0D0D"/>
                </a:solidFill>
              </a:rPr>
              <a:t>Dimension of K vector</a:t>
            </a:r>
          </a:p>
        </p:txBody>
      </p:sp>
    </p:spTree>
    <p:extLst>
      <p:ext uri="{BB962C8B-B14F-4D97-AF65-F5344CB8AC3E}">
        <p14:creationId xmlns:p14="http://schemas.microsoft.com/office/powerpoint/2010/main" val="28637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Multi-Head Attention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14</a:t>
            </a:fld>
            <a:endParaRPr lang="en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79" y="1532572"/>
            <a:ext cx="6699376" cy="37020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81" y="5436585"/>
            <a:ext cx="422946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Position-wise Feed-Forward Networks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15</a:t>
            </a:fld>
            <a:endParaRPr lang="en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2" y="1291464"/>
            <a:ext cx="6039693" cy="3905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03" y="5814284"/>
            <a:ext cx="4361848" cy="4018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0" y="1348621"/>
            <a:ext cx="2400110" cy="23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Add &amp; Norm: Residual Connection &amp; Layer Normalization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16</a:t>
            </a:fld>
            <a:endParaRPr lang="en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3" y="2641843"/>
            <a:ext cx="2209865" cy="2939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77" y="3125613"/>
            <a:ext cx="4592690" cy="3906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2313" y="1502199"/>
            <a:ext cx="3811764" cy="641839"/>
          </a:xfrm>
          <a:prstGeom prst="rect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Residual Connection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5254803" y="4243806"/>
            <a:ext cx="4329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D0D0D"/>
                </a:solidFill>
              </a:rPr>
              <a:t>Solution of Vanishing Gradient</a:t>
            </a:r>
          </a:p>
        </p:txBody>
      </p:sp>
    </p:spTree>
    <p:extLst>
      <p:ext uri="{BB962C8B-B14F-4D97-AF65-F5344CB8AC3E}">
        <p14:creationId xmlns:p14="http://schemas.microsoft.com/office/powerpoint/2010/main" val="18511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Add &amp; Norm: Residual Connection &amp; Layer Normalization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17</a:t>
            </a:fld>
            <a:endParaRPr lang="en-KR"/>
          </a:p>
        </p:txBody>
      </p:sp>
      <p:sp>
        <p:nvSpPr>
          <p:cNvPr id="9" name="직사각형 8"/>
          <p:cNvSpPr/>
          <p:nvPr/>
        </p:nvSpPr>
        <p:spPr>
          <a:xfrm>
            <a:off x="672313" y="1502199"/>
            <a:ext cx="3811764" cy="641839"/>
          </a:xfrm>
          <a:prstGeom prst="rect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Layer Normalization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0" y="5073341"/>
            <a:ext cx="3810697" cy="3848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3" y="2764545"/>
            <a:ext cx="2769720" cy="17100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0" y="2368550"/>
            <a:ext cx="1852325" cy="10861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0" y="3865527"/>
            <a:ext cx="3505902" cy="4308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354736" y="2520304"/>
            <a:ext cx="4329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0D0D0D"/>
                </a:solidFill>
              </a:rPr>
              <a:t>x_i</a:t>
            </a:r>
            <a:r>
              <a:rPr lang="en-US" altLang="ko-KR" sz="2400" dirty="0" smtClean="0">
                <a:solidFill>
                  <a:srgbClr val="0D0D0D"/>
                </a:solidFill>
              </a:rPr>
              <a:t> from mean &amp; 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405537" y="3867124"/>
            <a:ext cx="4329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D0D0D"/>
                </a:solidFill>
              </a:rPr>
              <a:t>Normalization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405537" y="5028713"/>
            <a:ext cx="4329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D0D0D"/>
                </a:solidFill>
              </a:rPr>
              <a:t>Considering residual output</a:t>
            </a:r>
          </a:p>
        </p:txBody>
      </p:sp>
    </p:spTree>
    <p:extLst>
      <p:ext uri="{BB962C8B-B14F-4D97-AF65-F5344CB8AC3E}">
        <p14:creationId xmlns:p14="http://schemas.microsoft.com/office/powerpoint/2010/main" val="24082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Masked Multi-head Attention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18</a:t>
            </a:fld>
            <a:endParaRPr lang="en-KR"/>
          </a:p>
        </p:txBody>
      </p:sp>
      <p:sp>
        <p:nvSpPr>
          <p:cNvPr id="9" name="직사각형 8"/>
          <p:cNvSpPr/>
          <p:nvPr/>
        </p:nvSpPr>
        <p:spPr>
          <a:xfrm>
            <a:off x="672313" y="1502199"/>
            <a:ext cx="4321718" cy="641839"/>
          </a:xfrm>
          <a:prstGeom prst="rect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Masked Multi-head Attention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2" y="2310762"/>
            <a:ext cx="6751905" cy="3467400"/>
          </a:xfrm>
          <a:prstGeom prst="rect">
            <a:avLst/>
          </a:prstGeom>
        </p:spPr>
      </p:pic>
      <p:sp>
        <p:nvSpPr>
          <p:cNvPr id="16" name="액자 15"/>
          <p:cNvSpPr/>
          <p:nvPr/>
        </p:nvSpPr>
        <p:spPr>
          <a:xfrm>
            <a:off x="5706207" y="4221594"/>
            <a:ext cx="1565031" cy="1723292"/>
          </a:xfrm>
          <a:prstGeom prst="frame">
            <a:avLst>
              <a:gd name="adj1" fmla="val 2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17" y="4188773"/>
            <a:ext cx="2919801" cy="17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7DC17-D6DE-CC44-A672-B93F588D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2" y="1439617"/>
            <a:ext cx="11107410" cy="3538058"/>
          </a:xfrm>
        </p:spPr>
        <p:txBody>
          <a:bodyPr>
            <a:normAutofit/>
          </a:bodyPr>
          <a:lstStyle/>
          <a:p>
            <a:pPr marL="317500" indent="-317500">
              <a:lnSpc>
                <a:spcPct val="150000"/>
              </a:lnSpc>
            </a:pPr>
            <a:r>
              <a:rPr lang="en-US" altLang="ko-KR" sz="2400" dirty="0" smtClean="0"/>
              <a:t>Seq2Seq</a:t>
            </a:r>
          </a:p>
          <a:p>
            <a:pPr marL="317500" indent="-317500">
              <a:lnSpc>
                <a:spcPct val="150000"/>
              </a:lnSpc>
            </a:pPr>
            <a:r>
              <a:rPr kumimoji="1" lang="en-US" altLang="ko-Kore-KR" sz="2400" dirty="0" smtClean="0"/>
              <a:t>Attention mechanism</a:t>
            </a:r>
          </a:p>
          <a:p>
            <a:pPr marL="317500" indent="-317500">
              <a:lnSpc>
                <a:spcPct val="150000"/>
              </a:lnSpc>
            </a:pPr>
            <a:r>
              <a:rPr kumimoji="1" lang="en-US" altLang="ko-Kore-KR" sz="2400" dirty="0" smtClean="0"/>
              <a:t>Transformer</a:t>
            </a:r>
            <a:endParaRPr kumimoji="1" lang="en-US" altLang="ko-Kore-KR" sz="3200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4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Encoder-Decoder Attention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19</a:t>
            </a:fld>
            <a:endParaRPr lang="en-KR"/>
          </a:p>
        </p:txBody>
      </p:sp>
      <p:sp>
        <p:nvSpPr>
          <p:cNvPr id="9" name="직사각형 8"/>
          <p:cNvSpPr/>
          <p:nvPr/>
        </p:nvSpPr>
        <p:spPr>
          <a:xfrm>
            <a:off x="672313" y="1502199"/>
            <a:ext cx="4321718" cy="641839"/>
          </a:xfrm>
          <a:prstGeom prst="rect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Encoder-Decoder Attention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2" y="2310762"/>
            <a:ext cx="6751905" cy="3467400"/>
          </a:xfrm>
          <a:prstGeom prst="rect">
            <a:avLst/>
          </a:prstGeom>
        </p:spPr>
      </p:pic>
      <p:sp>
        <p:nvSpPr>
          <p:cNvPr id="16" name="액자 15"/>
          <p:cNvSpPr/>
          <p:nvPr/>
        </p:nvSpPr>
        <p:spPr>
          <a:xfrm>
            <a:off x="5706207" y="3254440"/>
            <a:ext cx="1565031" cy="1229637"/>
          </a:xfrm>
          <a:prstGeom prst="frame">
            <a:avLst>
              <a:gd name="adj1" fmla="val 2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773" y="3341510"/>
            <a:ext cx="3251371" cy="11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Feed-Forward Networks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20</a:t>
            </a:fld>
            <a:endParaRPr lang="en-KR"/>
          </a:p>
        </p:txBody>
      </p:sp>
      <p:sp>
        <p:nvSpPr>
          <p:cNvPr id="9" name="직사각형 8"/>
          <p:cNvSpPr/>
          <p:nvPr/>
        </p:nvSpPr>
        <p:spPr>
          <a:xfrm>
            <a:off x="672313" y="1502199"/>
            <a:ext cx="4321718" cy="641839"/>
          </a:xfrm>
          <a:prstGeom prst="rect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Feed-Forward Networks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2" y="2310762"/>
            <a:ext cx="6751905" cy="3467400"/>
          </a:xfrm>
          <a:prstGeom prst="rect">
            <a:avLst/>
          </a:prstGeom>
        </p:spPr>
      </p:pic>
      <p:sp>
        <p:nvSpPr>
          <p:cNvPr id="16" name="액자 15"/>
          <p:cNvSpPr/>
          <p:nvPr/>
        </p:nvSpPr>
        <p:spPr>
          <a:xfrm>
            <a:off x="5706207" y="2312048"/>
            <a:ext cx="1565031" cy="1229637"/>
          </a:xfrm>
          <a:prstGeom prst="frame">
            <a:avLst>
              <a:gd name="adj1" fmla="val 2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Transformer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21</a:t>
            </a:fld>
            <a:endParaRPr lang="en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08" y="1193233"/>
            <a:ext cx="3826262" cy="5531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72315" y="5163615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D0D0D"/>
                </a:solidFill>
              </a:rPr>
              <a:t>Positional Encoding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72314" y="4181100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D0D0D"/>
                </a:solidFill>
              </a:rPr>
              <a:t>Multi-Head Self Attention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998280" y="3205805"/>
            <a:ext cx="3152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D0D0D"/>
                </a:solidFill>
              </a:rPr>
              <a:t>Position-wise Feed-Forward Networks</a:t>
            </a:r>
            <a:endParaRPr lang="en-US" altLang="ko-KR" sz="2000" dirty="0" smtClean="0">
              <a:solidFill>
                <a:srgbClr val="0D0D0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72315" y="2587139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D0D0D"/>
                </a:solidFill>
              </a:rPr>
              <a:t>Add &amp; Norm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802876" y="4181100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D0D0D"/>
                </a:solidFill>
              </a:rPr>
              <a:t>Masked Multi-head Attention</a:t>
            </a:r>
            <a:endParaRPr lang="en-US" altLang="ko-KR" sz="2000" dirty="0" smtClean="0">
              <a:solidFill>
                <a:srgbClr val="0D0D0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802875" y="3216077"/>
            <a:ext cx="3715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D0D0D"/>
                </a:solidFill>
              </a:rPr>
              <a:t>Encoder-Decoder Attention</a:t>
            </a:r>
            <a:endParaRPr lang="en-US" altLang="ko-KR" sz="2000" dirty="0" smtClean="0">
              <a:solidFill>
                <a:srgbClr val="0D0D0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54432" y="1543069"/>
            <a:ext cx="3715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Encoder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693270" y="1637162"/>
            <a:ext cx="3715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8647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3A7D5-4027-9248-948A-3ACA431DA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9629" t="36852" r="26852" b="33334"/>
          <a:stretch/>
        </p:blipFill>
        <p:spPr>
          <a:xfrm>
            <a:off x="4938151" y="2788650"/>
            <a:ext cx="2315698" cy="1586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F64F56-81F6-5D43-A3F1-FF8541547795}"/>
              </a:ext>
            </a:extLst>
          </p:cNvPr>
          <p:cNvSpPr/>
          <p:nvPr/>
        </p:nvSpPr>
        <p:spPr>
          <a:xfrm>
            <a:off x="42864" y="5114928"/>
            <a:ext cx="2128837" cy="1685925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69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Sequence-to-Sequence(seq2seq)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2</a:t>
            </a:fld>
            <a:endParaRPr lang="en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8" y="1314154"/>
            <a:ext cx="3505689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8" y="3599751"/>
            <a:ext cx="8345393" cy="21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Problem of Sequence-to-Sequence(seq2seq)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3</a:t>
            </a:fld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636446" y="2285106"/>
            <a:ext cx="9956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altLang="ko-KR" sz="2800" dirty="0" smtClean="0">
                <a:solidFill>
                  <a:srgbClr val="0D0D0D"/>
                </a:solidFill>
              </a:rPr>
              <a:t>Vanishing Gradient caused by RNN</a:t>
            </a:r>
          </a:p>
          <a:p>
            <a:pPr marL="514350" indent="-514350">
              <a:buAutoNum type="arabicParenR"/>
            </a:pPr>
            <a:endParaRPr lang="en-US" altLang="ko-KR" sz="2800" dirty="0">
              <a:solidFill>
                <a:srgbClr val="0D0D0D"/>
              </a:solidFill>
            </a:endParaRPr>
          </a:p>
          <a:p>
            <a:pPr marL="514350" indent="-514350">
              <a:buAutoNum type="arabicParenR"/>
            </a:pPr>
            <a:endParaRPr lang="en-US" altLang="ko-KR" sz="2800" dirty="0" smtClean="0">
              <a:solidFill>
                <a:srgbClr val="0D0D0D"/>
              </a:solidFill>
            </a:endParaRPr>
          </a:p>
          <a:p>
            <a:pPr marL="514350" indent="-514350">
              <a:buAutoNum type="arabicParenR"/>
            </a:pPr>
            <a:r>
              <a:rPr lang="en-US" altLang="ko-KR" sz="2800" dirty="0">
                <a:solidFill>
                  <a:srgbClr val="0D0D0D"/>
                </a:solidFill>
              </a:rPr>
              <a:t>Information loss during context vector compression process (Bottleneck Problem)</a:t>
            </a:r>
            <a:endParaRPr lang="en-US" altLang="ko-KR" sz="2800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Attention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4</a:t>
            </a:fld>
            <a:endParaRPr lang="en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8" y="1683028"/>
            <a:ext cx="8345393" cy="2132833"/>
          </a:xfrm>
          <a:prstGeom prst="rect">
            <a:avLst/>
          </a:prstGeom>
        </p:spPr>
      </p:pic>
      <p:sp>
        <p:nvSpPr>
          <p:cNvPr id="3" name="액자 2"/>
          <p:cNvSpPr/>
          <p:nvPr/>
        </p:nvSpPr>
        <p:spPr>
          <a:xfrm>
            <a:off x="7121769" y="1461371"/>
            <a:ext cx="1063870" cy="285750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2400300" y="1480804"/>
            <a:ext cx="1063870" cy="285750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945995" y="4840232"/>
            <a:ext cx="4804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D0D0D"/>
                </a:solidFill>
              </a:rPr>
              <a:t>Pay attention to encoder </a:t>
            </a:r>
            <a:r>
              <a:rPr lang="en-US" altLang="ko-KR" sz="2400" dirty="0">
                <a:solidFill>
                  <a:srgbClr val="0D0D0D"/>
                </a:solidFill>
              </a:rPr>
              <a:t>most associated with the decoder</a:t>
            </a:r>
            <a:endParaRPr lang="en-US" altLang="ko-KR" sz="2400" dirty="0" smtClean="0">
              <a:solidFill>
                <a:srgbClr val="0D0D0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3143249" y="3857206"/>
            <a:ext cx="22218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1005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Attention score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5</a:t>
            </a:fld>
            <a:endParaRPr lang="en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9" y="1411831"/>
            <a:ext cx="5936494" cy="3452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32" y="1990679"/>
            <a:ext cx="2448908" cy="177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72" y="4788472"/>
            <a:ext cx="2448910" cy="5394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52" y="5591248"/>
            <a:ext cx="2621518" cy="46389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6506308" y="2620108"/>
            <a:ext cx="1204546" cy="517802"/>
          </a:xfrm>
          <a:prstGeom prst="rightArrow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710854" y="1657913"/>
            <a:ext cx="2588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Dot 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877907" y="4021818"/>
            <a:ext cx="2588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Attention score</a:t>
            </a:r>
          </a:p>
        </p:txBody>
      </p:sp>
    </p:spTree>
    <p:extLst>
      <p:ext uri="{BB962C8B-B14F-4D97-AF65-F5344CB8AC3E}">
        <p14:creationId xmlns:p14="http://schemas.microsoft.com/office/powerpoint/2010/main" val="12526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Attention Distribution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6</a:t>
            </a:fld>
            <a:endParaRPr lang="en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91" y="1612621"/>
            <a:ext cx="6264183" cy="3193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30" y="3774054"/>
            <a:ext cx="2363666" cy="616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5641417" y="1919813"/>
            <a:ext cx="2588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D0D0D"/>
                </a:solidFill>
              </a:rPr>
              <a:t>Sum: 1 (</a:t>
            </a:r>
            <a:r>
              <a:rPr lang="en-US" altLang="ko-KR" sz="2400" dirty="0" err="1" smtClean="0">
                <a:solidFill>
                  <a:srgbClr val="0D0D0D"/>
                </a:solidFill>
              </a:rPr>
              <a:t>softmax</a:t>
            </a:r>
            <a:r>
              <a:rPr lang="en-US" altLang="ko-KR" sz="2400" dirty="0" smtClean="0">
                <a:solidFill>
                  <a:srgbClr val="0D0D0D"/>
                </a:solidFill>
              </a:rPr>
              <a:t>)</a:t>
            </a:r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4422530" y="1919813"/>
            <a:ext cx="1011116" cy="517802"/>
          </a:xfrm>
          <a:prstGeom prst="rightArrow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794381" y="3100838"/>
            <a:ext cx="3239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Attention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1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Attention Value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7</a:t>
            </a:fld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658098" y="2219269"/>
            <a:ext cx="38000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D0D0D"/>
                </a:solidFill>
              </a:rPr>
              <a:t>Attention weight * encoder’s hidden state</a:t>
            </a:r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6533102" y="2219269"/>
            <a:ext cx="1011116" cy="517802"/>
          </a:xfrm>
          <a:prstGeom prst="rightArrow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7698203" y="4037945"/>
            <a:ext cx="3239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D0D0D"/>
                </a:solidFill>
              </a:rPr>
              <a:t>Attention value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7" y="1545668"/>
            <a:ext cx="5822185" cy="38103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37" y="4619971"/>
            <a:ext cx="1756495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F042-FB87-C506-ABAF-35288B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Transformer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18FF2-AD39-17B2-ADDA-4691970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8</a:t>
            </a:fld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6E709-66AF-628A-8893-8C4BD905D562}"/>
              </a:ext>
            </a:extLst>
          </p:cNvPr>
          <p:cNvSpPr txBox="1"/>
          <p:nvPr/>
        </p:nvSpPr>
        <p:spPr>
          <a:xfrm>
            <a:off x="8111726" y="3106089"/>
            <a:ext cx="3643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D0D0D"/>
                </a:solidFill>
              </a:rPr>
              <a:t>&lt;attention is all you need&gt;</a:t>
            </a:r>
            <a:endParaRPr lang="en-US" altLang="ko-KR" sz="2400" dirty="0" smtClean="0">
              <a:solidFill>
                <a:srgbClr val="0D0D0D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72" y="1772589"/>
            <a:ext cx="5165128" cy="641839"/>
          </a:xfrm>
          <a:prstGeom prst="rect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Problem of Attention Mechanism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D37DC17-D6DE-CC44-A672-B93F588D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1" y="2971014"/>
            <a:ext cx="6527593" cy="1927837"/>
          </a:xfrm>
        </p:spPr>
        <p:txBody>
          <a:bodyPr>
            <a:normAutofit/>
          </a:bodyPr>
          <a:lstStyle/>
          <a:p>
            <a:pPr marL="317500" indent="-317500">
              <a:lnSpc>
                <a:spcPct val="150000"/>
              </a:lnSpc>
            </a:pPr>
            <a:r>
              <a:rPr lang="en-US" altLang="ko-KR" sz="2400" dirty="0" smtClean="0"/>
              <a:t>Impossible parallel processing</a:t>
            </a:r>
          </a:p>
          <a:p>
            <a:pPr marL="317500" indent="-317500">
              <a:lnSpc>
                <a:spcPct val="150000"/>
              </a:lnSpc>
            </a:pPr>
            <a:r>
              <a:rPr kumimoji="1" lang="en-US" altLang="ko-Kore-KR" sz="2400" dirty="0"/>
              <a:t>As the length of the sentence becomes longer, the amount of attention calculation increases.</a:t>
            </a:r>
            <a:endParaRPr kumimoji="1" lang="en-US" altLang="ko-Kore-KR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8230314" y="1765525"/>
            <a:ext cx="3234855" cy="641839"/>
          </a:xfrm>
          <a:prstGeom prst="rect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Transformer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638193" y="2971014"/>
            <a:ext cx="1204546" cy="517802"/>
          </a:xfrm>
          <a:prstGeom prst="rightArrow">
            <a:avLst/>
          </a:prstGeom>
          <a:noFill/>
          <a:ln w="25400">
            <a:solidFill>
              <a:srgbClr val="A03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257</Words>
  <Application>Microsoft Office PowerPoint</Application>
  <PresentationFormat>와이드스크린</PresentationFormat>
  <Paragraphs>103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Content</vt:lpstr>
      <vt:lpstr>Sequence-to-Sequence(seq2seq)</vt:lpstr>
      <vt:lpstr>Problem of Sequence-to-Sequence(seq2seq)</vt:lpstr>
      <vt:lpstr>Attention</vt:lpstr>
      <vt:lpstr>Attention score</vt:lpstr>
      <vt:lpstr>Attention Distribution</vt:lpstr>
      <vt:lpstr>Attention Value</vt:lpstr>
      <vt:lpstr>Transformer</vt:lpstr>
      <vt:lpstr>Transformer</vt:lpstr>
      <vt:lpstr>Transformer</vt:lpstr>
      <vt:lpstr>Positional Encoding</vt:lpstr>
      <vt:lpstr>Encoder Self-Attention</vt:lpstr>
      <vt:lpstr>Scaled Dot-Product Attention</vt:lpstr>
      <vt:lpstr>Multi-Head Attention</vt:lpstr>
      <vt:lpstr>Position-wise Feed-Forward Networks</vt:lpstr>
      <vt:lpstr>Add &amp; Norm: Residual Connection &amp; Layer Normalization</vt:lpstr>
      <vt:lpstr>Add &amp; Norm: Residual Connection &amp; Layer Normalization</vt:lpstr>
      <vt:lpstr>Masked Multi-head Attention</vt:lpstr>
      <vt:lpstr>Encoder-Decoder Attention</vt:lpstr>
      <vt:lpstr>Feed-Forward Networks</vt:lpstr>
      <vt:lpstr>Transformer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cjengy@gmail.com</dc:creator>
  <cp:lastModifiedBy>Hwang Jieun</cp:lastModifiedBy>
  <cp:revision>618</cp:revision>
  <cp:lastPrinted>2021-06-30T11:59:17Z</cp:lastPrinted>
  <dcterms:created xsi:type="dcterms:W3CDTF">2020-11-03T08:14:59Z</dcterms:created>
  <dcterms:modified xsi:type="dcterms:W3CDTF">2024-03-19T10:06:52Z</dcterms:modified>
  <cp:version/>
</cp:coreProperties>
</file>