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autoCompressPictures="0">
  <p:sldMasterIdLst>
    <p:sldMasterId id="2147483726" r:id="rId1"/>
  </p:sldMasterIdLst>
  <p:notesMasterIdLst>
    <p:notesMasterId r:id="rId24"/>
  </p:notesMasterIdLst>
  <p:sldIdLst>
    <p:sldId id="256" r:id="rId2"/>
    <p:sldId id="378" r:id="rId3"/>
    <p:sldId id="479" r:id="rId4"/>
    <p:sldId id="478" r:id="rId5"/>
    <p:sldId id="468" r:id="rId6"/>
    <p:sldId id="476" r:id="rId7"/>
    <p:sldId id="398" r:id="rId8"/>
    <p:sldId id="399" r:id="rId9"/>
    <p:sldId id="474" r:id="rId10"/>
    <p:sldId id="404" r:id="rId11"/>
    <p:sldId id="483" r:id="rId12"/>
    <p:sldId id="400" r:id="rId13"/>
    <p:sldId id="401" r:id="rId14"/>
    <p:sldId id="484" r:id="rId15"/>
    <p:sldId id="481" r:id="rId16"/>
    <p:sldId id="402" r:id="rId17"/>
    <p:sldId id="482" r:id="rId18"/>
    <p:sldId id="403" r:id="rId19"/>
    <p:sldId id="480" r:id="rId20"/>
    <p:sldId id="471" r:id="rId21"/>
    <p:sldId id="465" r:id="rId22"/>
    <p:sldId id="261" r:id="rId23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33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89" autoAdjust="0"/>
    <p:restoredTop sz="94533" autoAdjust="0"/>
  </p:normalViewPr>
  <p:slideViewPr>
    <p:cSldViewPr snapToGrid="0" snapToObjects="1">
      <p:cViewPr varScale="1">
        <p:scale>
          <a:sx n="88" d="100"/>
          <a:sy n="88" d="100"/>
        </p:scale>
        <p:origin x="108" y="114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ADD5478-E499-044E-8206-48B60B1F3184}" type="datetime1">
              <a:rPr lang="en-KR"/>
              <a:pPr lvl="0">
                <a:defRPr/>
              </a:pPr>
              <a:t>03/12/2024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5FECEFA-5F48-2A46-B503-C081AE55B4DE}" type="slidenum">
              <a:rPr lang="en-KR"/>
              <a:pPr lvl="0">
                <a:defRPr/>
              </a:pPr>
              <a:t>‹#›</a:t>
            </a:fld>
            <a:endParaRPr lang="en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FECEFA-5F48-2A46-B503-C081AE55B4DE}" type="slidenum">
              <a:rPr lang="en-US"/>
              <a:pPr lvl="0">
                <a:defRPr/>
              </a:pPr>
              <a:t>0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FECEFA-5F48-2A46-B503-C081AE55B4DE}" type="slidenum">
              <a:rPr lang="en-KR" smtClean="0"/>
              <a:pPr lvl="0">
                <a:defRPr/>
              </a:pPr>
              <a:t>11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28002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FECEFA-5F48-2A46-B503-C081AE55B4DE}" type="slidenum">
              <a:rPr lang="en-KR" smtClean="0"/>
              <a:pPr lvl="0">
                <a:defRPr/>
              </a:pPr>
              <a:t>12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41980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FECEFA-5F48-2A46-B503-C081AE55B4DE}" type="slidenum">
              <a:rPr lang="en-KR" smtClean="0"/>
              <a:pPr lvl="0">
                <a:defRPr/>
              </a:pPr>
              <a:t>13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222448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FECEFA-5F48-2A46-B503-C081AE55B4DE}" type="slidenum">
              <a:rPr lang="en-KR" smtClean="0"/>
              <a:pPr lvl="0">
                <a:defRPr/>
              </a:pPr>
              <a:t>14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6009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FECEFA-5F48-2A46-B503-C081AE55B4DE}" type="slidenum">
              <a:rPr lang="en-KR" smtClean="0"/>
              <a:pPr lvl="0">
                <a:defRPr/>
              </a:pPr>
              <a:t>15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75351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FECEFA-5F48-2A46-B503-C081AE55B4DE}" type="slidenum">
              <a:rPr lang="en-KR" smtClean="0"/>
              <a:pPr lvl="0">
                <a:defRPr/>
              </a:pPr>
              <a:t>16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586770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FECEFA-5F48-2A46-B503-C081AE55B4DE}" type="slidenum">
              <a:rPr lang="en-KR" smtClean="0"/>
              <a:pPr lvl="0">
                <a:defRPr/>
              </a:pPr>
              <a:t>17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734917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FECEFA-5F48-2A46-B503-C081AE55B4DE}" type="slidenum">
              <a:rPr lang="en-KR" smtClean="0"/>
              <a:pPr lvl="0">
                <a:defRPr/>
              </a:pPr>
              <a:t>18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232167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FECEFA-5F48-2A46-B503-C081AE55B4DE}" type="slidenum">
              <a:rPr lang="en-KR" smtClean="0"/>
              <a:pPr lvl="0">
                <a:defRPr/>
              </a:pPr>
              <a:t>19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67968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FECEFA-5F48-2A46-B503-C081AE55B4DE}" type="slidenum">
              <a:rPr lang="en-KR" smtClean="0"/>
              <a:pPr lvl="0">
                <a:defRPr/>
              </a:pPr>
              <a:t>20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36240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FECEFA-5F48-2A46-B503-C081AE55B4DE}" type="slidenum">
              <a:rPr lang="en-KR" smtClean="0"/>
              <a:pPr lvl="0">
                <a:defRPr/>
              </a:pPr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05885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FECEFA-5F48-2A46-B503-C081AE55B4DE}" type="slidenum">
              <a:rPr lang="en-US"/>
              <a:pPr lvl="0"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FECEFA-5F48-2A46-B503-C081AE55B4DE}" type="slidenum">
              <a:rPr lang="en-KR" smtClean="0"/>
              <a:pPr lvl="0">
                <a:defRPr/>
              </a:pPr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62700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Noto Sans Light"/>
              </a:rPr>
              <a:t>우선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Noto Sans Light"/>
              </a:rPr>
              <a:t>Zero shot learning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Noto Sans Light"/>
              </a:rPr>
              <a:t>도 지도학습이다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Noto Sans Light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Noto Sans Light"/>
              </a:rPr>
              <a:t>그러나 기존의 지도학습과는 다른 방법으로 예측하는데 바로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Noto Sans Light"/>
              </a:rPr>
              <a:t>semantic information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Noto Sans Light"/>
              </a:rPr>
              <a:t>을 활용하는 것이다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Noto Sans Light"/>
              </a:rPr>
              <a:t>. </a:t>
            </a:r>
          </a:p>
          <a:p>
            <a:endParaRPr lang="en-US" altLang="ko-KR" b="0" i="0" dirty="0">
              <a:solidFill>
                <a:srgbClr val="374151"/>
              </a:solidFill>
              <a:effectLst/>
              <a:latin typeface="Noto Sans Light"/>
            </a:endParaRPr>
          </a:p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Noto Sans Light"/>
              </a:rPr>
              <a:t>예를 들어 이러한 방식으로 각 이미지의 특징들을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Noto Sans Light"/>
              </a:rPr>
              <a:t>embedding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Noto Sans Light"/>
              </a:rPr>
              <a:t>하는 것이다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Noto Sans Light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Noto Sans Light"/>
              </a:rPr>
              <a:t>이러한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Noto Sans Light"/>
              </a:rPr>
              <a:t>attributes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Noto Sans Light"/>
              </a:rPr>
              <a:t>는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Noto Sans Light"/>
              </a:rPr>
              <a:t>Wikipedia or word corpus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Noto Sans Light"/>
              </a:rPr>
              <a:t>를 활용하는 방법들이 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Noto Sans Light"/>
              </a:rPr>
              <a:t>.</a:t>
            </a:r>
          </a:p>
          <a:p>
            <a:endParaRPr lang="en-US" altLang="ko-KR" b="0" i="0" dirty="0">
              <a:solidFill>
                <a:srgbClr val="374151"/>
              </a:solidFill>
              <a:effectLst/>
              <a:latin typeface="Noto Sans Light"/>
            </a:endParaRPr>
          </a:p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Noto Sans Light"/>
              </a:rPr>
              <a:t>추가적으로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Noto Sans Light"/>
              </a:rPr>
              <a:t>CNN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Noto Sans Light"/>
              </a:rPr>
              <a:t>이나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Noto Sans Light"/>
              </a:rPr>
              <a:t>Transformer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Noto Sans Light"/>
              </a:rPr>
              <a:t>를 통해 이미지의 특징들을 추출해낼 수 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Noto Sans Light"/>
              </a:rPr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FECEFA-5F48-2A46-B503-C081AE55B4DE}" type="slidenum">
              <a:rPr lang="en-KR" smtClean="0"/>
              <a:pPr lvl="0">
                <a:defRPr/>
              </a:pPr>
              <a:t>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4019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FECEFA-5F48-2A46-B503-C081AE55B4DE}" type="slidenum">
              <a:rPr lang="en-KR" smtClean="0"/>
              <a:pPr lvl="0">
                <a:defRPr/>
              </a:pPr>
              <a:t>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6907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FECEFA-5F48-2A46-B503-C081AE55B4DE}" type="slidenum">
              <a:rPr lang="en-KR" smtClean="0"/>
              <a:pPr lvl="0">
                <a:defRPr/>
              </a:pPr>
              <a:t>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28381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FECEFA-5F48-2A46-B503-C081AE55B4DE}" type="slidenum">
              <a:rPr lang="en-KR" smtClean="0"/>
              <a:pPr lvl="0">
                <a:defRPr/>
              </a:pPr>
              <a:t>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19317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FECEFA-5F48-2A46-B503-C081AE55B4DE}" type="slidenum">
              <a:rPr lang="en-KR" smtClean="0"/>
              <a:pPr lvl="0">
                <a:defRPr/>
              </a:pPr>
              <a:t>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25959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FECEFA-5F48-2A46-B503-C081AE55B4DE}" type="slidenum">
              <a:rPr lang="en-KR" smtClean="0"/>
              <a:pPr lvl="0">
                <a:defRPr/>
              </a:pPr>
              <a:t>10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47402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3E8C3-F44A-9540-A353-01536ECBE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B3E51-6859-614C-BDF3-9122C37CB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770F9-A4D6-CA46-B566-201A382B30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7495C79-B9A1-8E46-A597-10D49AF29146}" type="datetime1">
              <a:rPr lang="ko-KR" altLang="en-US" smtClean="0"/>
              <a:t>2024-03-12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60403-F56A-334A-8D7E-5FFE4C0B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99CF8-AC99-3143-BA03-CEB7AEF0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D30E-07AA-4246-8E4E-289004EA418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75199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15E67-14CE-7A49-A357-11CD6E60F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48A243-385A-5248-B622-57AF3C618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467C4-FDA5-6840-A2CE-D392F7F625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A84A584E-33E8-5142-89D4-ED2B7B74AB44}" type="datetime1">
              <a:rPr lang="ko-KR" altLang="en-US" smtClean="0"/>
              <a:t>2024-03-12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4B732-1479-0341-91F6-B73A852BB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5E824-A9AA-BE4F-BE08-A4F3E5019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D30E-07AA-4246-8E4E-289004EA418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13270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5EA913-99B7-F74A-B2C5-0796553072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429A29-48C9-AA43-9A0D-AF6A602BB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498F9-941B-2B46-B9A5-B7FD2A76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B3466A6-D303-6947-B95C-528127B0C9A2}" type="datetime1">
              <a:rPr lang="ko-KR" altLang="en-US" smtClean="0"/>
              <a:t>2024-03-12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2306-ED99-FD4A-9477-58DF8BEF1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A7352-F011-2F43-B9E8-1316AF985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D30E-07AA-4246-8E4E-289004EA418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3961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E3DD8-CB25-BB44-8889-3799BEEDB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572" y="365128"/>
            <a:ext cx="11248428" cy="701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3D083-3B10-4846-8F06-F6DA26B7B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572" y="1416772"/>
            <a:ext cx="1124842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D99A4-C9B9-314F-B637-A1F7F16D1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9903F-BE0F-C44C-8959-7250993C4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D30E-07AA-4246-8E4E-289004EA4189}" type="slidenum">
              <a:rPr lang="en-KR" smtClean="0"/>
              <a:t>‹#›</a:t>
            </a:fld>
            <a:endParaRPr lang="en-KR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7FA6CFFC-FD47-EF41-8393-FD8C52B756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1089890"/>
            <a:ext cx="11252200" cy="0"/>
          </a:xfrm>
          <a:prstGeom prst="line">
            <a:avLst/>
          </a:prstGeom>
          <a:ln w="38100">
            <a:solidFill>
              <a:srgbClr val="A033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324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0060-88DD-1F4A-A1D9-83732F040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42F28-01C7-E347-A255-CEC33C871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A371F-5AE6-4B4E-9FF3-80C09CD878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A3CD01B1-73ED-5D4C-8C8E-05C719D0120E}" type="datetime1">
              <a:rPr lang="ko-KR" altLang="en-US" smtClean="0"/>
              <a:t>2024-03-12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440BD-AF9D-B84B-96D2-91BF84D04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42025-B7D8-6142-8D8D-67BF28B9A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D30E-07AA-4246-8E4E-289004EA418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8394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74A78-8BCD-8240-AEC4-60F4725A9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BEB15-46B4-6949-B7DD-EE2D16C76D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AB35F-BE27-3441-9FA6-3032A5B5A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2B369-5DE0-AC4C-8F9C-49308C77A9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6C61C16-756E-D547-802A-F77D10C778F1}" type="datetime1">
              <a:rPr lang="ko-KR" altLang="en-US" smtClean="0"/>
              <a:t>2024-03-12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5B784-D5B6-D540-BE8C-DB8E8F3A4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AB3AE-ED68-8541-96BF-282787E47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D30E-07AA-4246-8E4E-289004EA418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79114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53FCC-DB1C-F44D-B3BE-7C2622A7F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082F1-BECD-B340-A59D-F0657EE99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C6603-75F1-B84D-91B5-AC0C513C3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9EF3EC-93A7-394F-BADD-6B64D3798A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1693B0-16EA-5D4D-A05F-D5E2B136D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978FC0-A38E-4045-9C73-0A6FA188A0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765CFD9-343B-A049-8940-5386D5C56461}" type="datetime1">
              <a:rPr lang="ko-KR" altLang="en-US" smtClean="0"/>
              <a:t>2024-03-12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15AABB-A47B-084E-8995-1F8B8EC3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3987AD-A049-9647-8B2E-57D3B0046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D30E-07AA-4246-8E4E-289004EA418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6692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0C55D-75C6-A848-969C-11A420E9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7954E-8E59-7843-B7D6-93E6F06311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BB36647-691B-874B-A6B9-29891125B7AE}" type="datetime1">
              <a:rPr lang="ko-KR" altLang="en-US" smtClean="0"/>
              <a:t>2024-03-12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FE97D-3D7D-844E-98AC-D950C7D37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EEF4A0-FF7C-B641-A8E0-672D0310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D30E-07AA-4246-8E4E-289004EA418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6894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4E64A4-38DC-8849-BC7F-F2D381812D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DCAF340-C554-3742-9B38-F4E7347550CE}" type="datetime1">
              <a:rPr lang="ko-KR" altLang="en-US" smtClean="0"/>
              <a:t>2024-03-12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907DB2-EEB3-9F41-920C-B93AD6100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1F9B8-28B8-1641-A757-8B83337B4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D30E-07AA-4246-8E4E-289004EA418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4250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14B81-700E-4444-9818-D167D48A7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6BAE-831A-8645-AE4B-356B300E2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A7B885-6F4D-2E45-AEEB-109AD9587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1BC9E-3BDA-9E4E-A029-E74B4141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A528142E-EAA9-E640-98D2-B9AF5F3B5BE6}" type="datetime1">
              <a:rPr lang="ko-KR" altLang="en-US" smtClean="0"/>
              <a:t>2024-03-12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B0194-5656-0A45-9E72-C4F0B64AA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27E65-FE48-A345-8B62-D29EC1CD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D30E-07AA-4246-8E4E-289004EA418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24646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37731-A320-DB47-8946-3725B49D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4F79BB-CF6E-A544-8E8D-384F8B337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BCDDF7-FA13-E946-B987-AE9046430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03EC5-5077-A94D-BE9C-786BF656C1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52BB261-CC19-D142-872B-052E063BAD35}" type="datetime1">
              <a:rPr lang="ko-KR" altLang="en-US" smtClean="0"/>
              <a:t>2024-03-12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585EE-352F-C349-867A-F245993B1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E9F06-E150-114D-9A59-CCCBCEF1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D30E-07AA-4246-8E4E-289004EA418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0876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930ED-481E-4E4B-BE72-FE7C08557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272" y="365127"/>
            <a:ext cx="10335491" cy="1131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08EAB-3536-B44E-B549-0F897F4B5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6272" y="1825625"/>
            <a:ext cx="103975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2EFAE-58D1-B24A-A4A9-B2AF2BDA03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A1D91-E513-0B49-92B2-47EE8B3DF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8186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3D30E-07AA-4246-8E4E-289004EA4189}" type="slidenum">
              <a:rPr lang="en-KR" smtClean="0"/>
              <a:t>‹#›</a:t>
            </a:fld>
            <a:endParaRPr lang="en-KR"/>
          </a:p>
        </p:txBody>
      </p:sp>
      <p:pic>
        <p:nvPicPr>
          <p:cNvPr id="7" name="Picture 12">
            <a:extLst>
              <a:ext uri="{FF2B5EF4-FFF2-40B4-BE49-F238E27FC236}">
                <a16:creationId xmlns:a16="http://schemas.microsoft.com/office/drawing/2014/main" id="{5B6892AF-0167-8348-B899-1366EF8306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l="31720" t="37530" r="29200" b="33613"/>
          <a:stretch/>
        </p:blipFill>
        <p:spPr>
          <a:xfrm>
            <a:off x="130614" y="6117747"/>
            <a:ext cx="839203" cy="64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765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4E8AAA2E-604D-FA4A-B6E0-A38BA5DA262C}"/>
              </a:ext>
            </a:extLst>
          </p:cNvPr>
          <p:cNvGrpSpPr/>
          <p:nvPr/>
        </p:nvGrpSpPr>
        <p:grpSpPr>
          <a:xfrm>
            <a:off x="930200" y="1451296"/>
            <a:ext cx="10712611" cy="4488831"/>
            <a:chOff x="804283" y="3990838"/>
            <a:chExt cx="10712611" cy="1267054"/>
          </a:xfrm>
        </p:grpSpPr>
        <p:cxnSp>
          <p:nvCxnSpPr>
            <p:cNvPr id="6" name="직선 연결선[R] 5">
              <a:extLst>
                <a:ext uri="{FF2B5EF4-FFF2-40B4-BE49-F238E27FC236}">
                  <a16:creationId xmlns:a16="http://schemas.microsoft.com/office/drawing/2014/main" id="{D260D9F4-53D9-C546-ABD0-6B2DB971826C}"/>
                </a:ext>
              </a:extLst>
            </p:cNvPr>
            <p:cNvCxnSpPr>
              <a:cxnSpLocks/>
            </p:cNvCxnSpPr>
            <p:nvPr/>
          </p:nvCxnSpPr>
          <p:spPr>
            <a:xfrm>
              <a:off x="804283" y="4397276"/>
              <a:ext cx="10527398" cy="0"/>
            </a:xfrm>
            <a:prstGeom prst="line">
              <a:avLst/>
            </a:prstGeom>
            <a:ln w="38100">
              <a:solidFill>
                <a:srgbClr val="A033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2A51BC7-14CF-6F48-BF75-BE8B8B9881A5}"/>
                </a:ext>
              </a:extLst>
            </p:cNvPr>
            <p:cNvSpPr txBox="1"/>
            <p:nvPr/>
          </p:nvSpPr>
          <p:spPr>
            <a:xfrm>
              <a:off x="804283" y="3990838"/>
              <a:ext cx="10712611" cy="408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4400" b="1" dirty="0"/>
                <a:t>Learning</a:t>
              </a:r>
              <a:r>
                <a:rPr kumimoji="1" lang="ko-KR" altLang="en-US" sz="4400" b="1" dirty="0"/>
                <a:t> </a:t>
              </a:r>
              <a:r>
                <a:rPr kumimoji="1" lang="en-US" altLang="ko-KR" sz="4400" b="1" dirty="0"/>
                <a:t>Transferable</a:t>
              </a:r>
              <a:r>
                <a:rPr kumimoji="1" lang="ko-KR" altLang="en-US" sz="4400" b="1" dirty="0"/>
                <a:t> </a:t>
              </a:r>
              <a:r>
                <a:rPr kumimoji="1" lang="en-US" altLang="ko-KR" sz="4400" b="1" dirty="0"/>
                <a:t>Visual</a:t>
              </a:r>
              <a:r>
                <a:rPr kumimoji="1" lang="ko-KR" altLang="en-US" sz="4400" b="1" dirty="0"/>
                <a:t> </a:t>
              </a:r>
              <a:r>
                <a:rPr kumimoji="1" lang="en-US" altLang="ko-KR" sz="4400" b="1" dirty="0"/>
                <a:t>Models</a:t>
              </a:r>
              <a:r>
                <a:rPr kumimoji="1" lang="ko-KR" altLang="en-US" sz="4400" b="1" dirty="0"/>
                <a:t> </a:t>
              </a:r>
              <a:r>
                <a:rPr kumimoji="1" lang="en-US" altLang="ko-KR" sz="4400" b="1" dirty="0"/>
                <a:t>From</a:t>
              </a:r>
              <a:r>
                <a:rPr kumimoji="1" lang="ko-KR" altLang="en-US" sz="4400" b="1" dirty="0"/>
                <a:t> </a:t>
              </a:r>
              <a:r>
                <a:rPr kumimoji="1" lang="en-US" altLang="ko-KR" sz="4400" b="1" dirty="0"/>
                <a:t>Natural</a:t>
              </a:r>
              <a:r>
                <a:rPr kumimoji="1" lang="ko-KR" altLang="en-US" sz="4400" b="1" dirty="0"/>
                <a:t> </a:t>
              </a:r>
              <a:r>
                <a:rPr kumimoji="1" lang="en-US" altLang="ko-KR" sz="4400" b="1" dirty="0"/>
                <a:t>Language</a:t>
              </a:r>
              <a:r>
                <a:rPr kumimoji="1" lang="ko-KR" altLang="en-US" sz="4400" b="1" dirty="0"/>
                <a:t> </a:t>
              </a:r>
              <a:r>
                <a:rPr kumimoji="1" lang="en-US" altLang="ko-KR" sz="4400" b="1" dirty="0"/>
                <a:t>Supervision</a:t>
              </a:r>
              <a:endParaRPr kumimoji="1" lang="en-US" altLang="ko-Kore-KR" sz="4400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4DF41C-9AF5-F84C-A87A-7342F34147CA}"/>
                </a:ext>
              </a:extLst>
            </p:cNvPr>
            <p:cNvSpPr txBox="1"/>
            <p:nvPr/>
          </p:nvSpPr>
          <p:spPr>
            <a:xfrm>
              <a:off x="8808358" y="4803714"/>
              <a:ext cx="2523323" cy="454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kumimoji="1" lang="ko-KR" altLang="en-US" sz="2800" b="1" dirty="0"/>
                <a:t>문학준</a:t>
              </a:r>
              <a:endParaRPr kumimoji="1" lang="en-US" altLang="ko-KR" sz="2800" b="1" dirty="0"/>
            </a:p>
            <a:p>
              <a:pPr algn="r">
                <a:lnSpc>
                  <a:spcPct val="120000"/>
                </a:lnSpc>
              </a:pPr>
              <a:r>
                <a:rPr kumimoji="1" lang="en-US" altLang="ko-KR" sz="2800" b="1" dirty="0"/>
                <a:t>TNT Vision</a:t>
              </a:r>
              <a:endParaRPr kumimoji="1" lang="en-US" altLang="ko-KR" sz="2800" dirty="0"/>
            </a:p>
            <a:p>
              <a:pPr algn="r">
                <a:lnSpc>
                  <a:spcPct val="120000"/>
                </a:lnSpc>
              </a:pPr>
              <a:r>
                <a:rPr kumimoji="1" lang="en-US" altLang="ko-KR" sz="2800" dirty="0"/>
                <a:t>2024/03/12</a:t>
              </a:r>
              <a:endParaRPr kumimoji="1" lang="en-US" altLang="ko-Kore-KR" sz="2800" dirty="0"/>
            </a:p>
          </p:txBody>
        </p:sp>
      </p:grpSp>
      <p:pic>
        <p:nvPicPr>
          <p:cNvPr id="2052" name="Picture 4" descr="OpenAI (@OpenAI) / X">
            <a:extLst>
              <a:ext uri="{FF2B5EF4-FFF2-40B4-BE49-F238E27FC236}">
                <a16:creationId xmlns:a16="http://schemas.microsoft.com/office/drawing/2014/main" id="{D0565495-0EDE-06D6-5B17-BAE0DAE548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0" t="30649" r="20448" b="32085"/>
          <a:stretch/>
        </p:blipFill>
        <p:spPr bwMode="auto">
          <a:xfrm>
            <a:off x="9477796" y="2164268"/>
            <a:ext cx="1784004" cy="63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13A839-DE81-60FD-D958-C9986B8CF800}"/>
              </a:ext>
            </a:extLst>
          </p:cNvPr>
          <p:cNvSpPr txBox="1"/>
          <p:nvPr/>
        </p:nvSpPr>
        <p:spPr>
          <a:xfrm>
            <a:off x="930200" y="3026004"/>
            <a:ext cx="60946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/>
              <a:t>CLIP: </a:t>
            </a:r>
            <a:r>
              <a:rPr lang="en-US" altLang="ko-KR" sz="2000" b="0" i="1" dirty="0">
                <a:solidFill>
                  <a:srgbClr val="222222"/>
                </a:solidFill>
                <a:effectLst/>
                <a:latin typeface="Noto Sans KR"/>
              </a:rPr>
              <a:t>Contrastive Language–Image Pre-training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Noto Sans KR"/>
              </a:rPr>
              <a:t> </a:t>
            </a:r>
            <a:endParaRPr lang="ko-KR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668BDACD-483A-B44B-8111-970860D02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86" y="6356352"/>
            <a:ext cx="2743200" cy="365125"/>
          </a:xfrm>
        </p:spPr>
        <p:txBody>
          <a:bodyPr/>
          <a:lstStyle/>
          <a:p>
            <a:fld id="{7883D30E-07AA-4246-8E4E-289004EA4189}" type="slidenum">
              <a:rPr lang="en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fld>
            <a:endParaRPr lang="en-KR" sz="14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51890378-71C6-0649-A6C8-AC0FD6AC3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Prompt engineering and ensemble</a:t>
            </a:r>
            <a:endParaRPr lang="ko-Kore-KR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013384-606F-87B3-1155-CCF1E0129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748" y="1206089"/>
            <a:ext cx="5009888" cy="53328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56F6C81-94F2-B17A-7DF8-D9AE6D7B8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726" y="2497138"/>
            <a:ext cx="310515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094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668BDACD-483A-B44B-8111-970860D02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86" y="6356352"/>
            <a:ext cx="2743200" cy="365125"/>
          </a:xfrm>
        </p:spPr>
        <p:txBody>
          <a:bodyPr/>
          <a:lstStyle/>
          <a:p>
            <a:fld id="{7883D30E-07AA-4246-8E4E-289004EA4189}" type="slidenum">
              <a:rPr lang="en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fld>
            <a:endParaRPr lang="en-KR" sz="14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51890378-71C6-0649-A6C8-AC0FD6AC3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Analysis of zero-shot CLIP performance</a:t>
            </a:r>
            <a:endParaRPr lang="ko-Kore-KR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A4D7A88-3ED8-0289-6D76-1E11DDA7E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504" y="1201416"/>
            <a:ext cx="4194991" cy="5520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77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668BDACD-483A-B44B-8111-970860D02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86" y="6356352"/>
            <a:ext cx="2743200" cy="365125"/>
          </a:xfrm>
        </p:spPr>
        <p:txBody>
          <a:bodyPr/>
          <a:lstStyle/>
          <a:p>
            <a:fld id="{7883D30E-07AA-4246-8E4E-289004EA4189}" type="slidenum">
              <a:rPr lang="en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fld>
            <a:endParaRPr lang="en-KR" sz="14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51890378-71C6-0649-A6C8-AC0FD6AC3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Analysis of zero-shot CLIP performance</a:t>
            </a:r>
            <a:endParaRPr lang="ko-Kore-KR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D22458-B8F9-22D7-A0BE-A222E85AA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845" y="1560571"/>
            <a:ext cx="5767541" cy="45752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7ABDA80-1652-67CD-71E1-E32A1D3976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69" y="2030354"/>
            <a:ext cx="62007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56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668BDACD-483A-B44B-8111-970860D02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86" y="6356352"/>
            <a:ext cx="2743200" cy="365125"/>
          </a:xfrm>
        </p:spPr>
        <p:txBody>
          <a:bodyPr/>
          <a:lstStyle/>
          <a:p>
            <a:fld id="{7883D30E-07AA-4246-8E4E-289004EA4189}" type="slidenum">
              <a:rPr lang="en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fld>
            <a:endParaRPr lang="en-KR" sz="14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51890378-71C6-0649-A6C8-AC0FD6AC3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Robustness to Natural Distribution Shift</a:t>
            </a:r>
            <a:endParaRPr lang="ko-Kore-KR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375BCE-A73A-E1DB-D8FA-E8232673A101}"/>
              </a:ext>
            </a:extLst>
          </p:cNvPr>
          <p:cNvSpPr txBox="1"/>
          <p:nvPr/>
        </p:nvSpPr>
        <p:spPr>
          <a:xfrm>
            <a:off x="570451" y="1496676"/>
            <a:ext cx="1132513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0" i="0" dirty="0">
                <a:solidFill>
                  <a:srgbClr val="0D0D0D"/>
                </a:solidFill>
                <a:effectLst/>
                <a:latin typeface="Söhne"/>
              </a:rPr>
              <a:t>In the case of machine learning models, there is always a risk of overfitting and a possibility of failing to generalize (or low generalization performance).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rgbClr val="0D0D0D"/>
              </a:solidFill>
              <a:latin typeface="Söhn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0" i="0" dirty="0">
                <a:solidFill>
                  <a:srgbClr val="0D0D0D"/>
                </a:solidFill>
                <a:effectLst/>
                <a:latin typeface="Söhne"/>
              </a:rPr>
              <a:t>This is partly because it is based on the assumption that the distribution of the </a:t>
            </a:r>
            <a:r>
              <a:rPr lang="en-US" altLang="ko-KR" sz="2800" b="0" i="0" u="sng" dirty="0">
                <a:solidFill>
                  <a:srgbClr val="0D0D0D"/>
                </a:solidFill>
                <a:effectLst/>
                <a:latin typeface="Söhne"/>
              </a:rPr>
              <a:t>training set and test set will be the same</a:t>
            </a:r>
            <a:r>
              <a:rPr lang="en-US" altLang="ko-KR" sz="2800" b="0" i="0" dirty="0">
                <a:solidFill>
                  <a:srgbClr val="0D0D0D"/>
                </a:solidFill>
                <a:effectLst/>
                <a:latin typeface="Söhne"/>
              </a:rPr>
              <a:t>. This difference is referred to as a </a:t>
            </a:r>
            <a:r>
              <a:rPr lang="en-US" altLang="ko-KR" sz="2800" b="1" i="0" dirty="0">
                <a:solidFill>
                  <a:srgbClr val="0D0D0D"/>
                </a:solidFill>
                <a:effectLst/>
                <a:latin typeface="Söhne"/>
              </a:rPr>
              <a:t>distribution shift.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77366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668BDACD-483A-B44B-8111-970860D02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86" y="6356352"/>
            <a:ext cx="2743200" cy="365125"/>
          </a:xfrm>
        </p:spPr>
        <p:txBody>
          <a:bodyPr/>
          <a:lstStyle/>
          <a:p>
            <a:fld id="{7883D30E-07AA-4246-8E4E-289004EA4189}" type="slidenum">
              <a:rPr lang="en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</a:t>
            </a:fld>
            <a:endParaRPr lang="en-KR" sz="14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51890378-71C6-0649-A6C8-AC0FD6AC3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Robustness to Natural Distribution Shift</a:t>
            </a:r>
            <a:endParaRPr lang="ko-Kore-KR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09BCE08-E9F3-7CAF-797F-D75A752A5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157" y="1244636"/>
            <a:ext cx="8619686" cy="547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57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668BDACD-483A-B44B-8111-970860D02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86" y="6356352"/>
            <a:ext cx="2743200" cy="365125"/>
          </a:xfrm>
        </p:spPr>
        <p:txBody>
          <a:bodyPr/>
          <a:lstStyle/>
          <a:p>
            <a:fld id="{7883D30E-07AA-4246-8E4E-289004EA4189}" type="slidenum">
              <a:rPr lang="en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</a:t>
            </a:fld>
            <a:endParaRPr lang="en-KR" sz="14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51890378-71C6-0649-A6C8-AC0FD6AC3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Robustness to Natural Distribution Shift</a:t>
            </a:r>
            <a:endParaRPr lang="ko-Kore-KR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4EB013-7C8C-61AE-6686-4D15DC0A3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85" y="1283995"/>
            <a:ext cx="11248429" cy="480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668BDACD-483A-B44B-8111-970860D02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86" y="6356352"/>
            <a:ext cx="2743200" cy="365125"/>
          </a:xfrm>
        </p:spPr>
        <p:txBody>
          <a:bodyPr/>
          <a:lstStyle/>
          <a:p>
            <a:fld id="{7883D30E-07AA-4246-8E4E-289004EA4189}" type="slidenum">
              <a:rPr lang="en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</a:t>
            </a:fld>
            <a:endParaRPr lang="en-KR" sz="14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51890378-71C6-0649-A6C8-AC0FD6AC3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572" y="365128"/>
            <a:ext cx="11485184" cy="701672"/>
          </a:xfrm>
        </p:spPr>
        <p:txBody>
          <a:bodyPr>
            <a:noAutofit/>
          </a:bodyPr>
          <a:lstStyle/>
          <a:p>
            <a:r>
              <a:rPr lang="en-US" alt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Supervised adaptation to ImageNet reduces avg robustness</a:t>
            </a:r>
            <a:endParaRPr lang="ko-Kore-KR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0A9B464-ADA9-EF6C-F979-B8D6362A6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359" y="1336250"/>
            <a:ext cx="9792661" cy="488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080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668BDACD-483A-B44B-8111-970860D02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86" y="6356352"/>
            <a:ext cx="2743200" cy="365125"/>
          </a:xfrm>
        </p:spPr>
        <p:txBody>
          <a:bodyPr/>
          <a:lstStyle/>
          <a:p>
            <a:fld id="{7883D30E-07AA-4246-8E4E-289004EA4189}" type="slidenum">
              <a:rPr lang="en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</a:t>
            </a:fld>
            <a:endParaRPr lang="en-KR" sz="14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51890378-71C6-0649-A6C8-AC0FD6AC3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Few-shot CLIP</a:t>
            </a:r>
            <a:endParaRPr lang="ko-Kore-KR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BF18B87-F584-C279-A110-CF496DEC7F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361"/>
          <a:stretch/>
        </p:blipFill>
        <p:spPr bwMode="auto">
          <a:xfrm>
            <a:off x="870540" y="1306179"/>
            <a:ext cx="5284787" cy="5050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F398CC60-837B-69A5-ED28-DF2B7AF150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761"/>
          <a:stretch/>
        </p:blipFill>
        <p:spPr bwMode="auto">
          <a:xfrm>
            <a:off x="6254735" y="2811857"/>
            <a:ext cx="5284787" cy="179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246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668BDACD-483A-B44B-8111-970860D02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86" y="6356352"/>
            <a:ext cx="2743200" cy="365125"/>
          </a:xfrm>
        </p:spPr>
        <p:txBody>
          <a:bodyPr/>
          <a:lstStyle/>
          <a:p>
            <a:fld id="{7883D30E-07AA-4246-8E4E-289004EA4189}" type="slidenum">
              <a:rPr lang="en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</a:t>
            </a:fld>
            <a:endParaRPr lang="en-KR" sz="14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51890378-71C6-0649-A6C8-AC0FD6AC3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Comparison to Human Performance</a:t>
            </a:r>
            <a:endParaRPr lang="ko-Kore-KR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F50BCF3-9180-38D1-4115-2AE111333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125" y="1303451"/>
            <a:ext cx="4787958" cy="5344520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915D31AB-F765-626C-7A86-40B1D06A3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72" y="1753300"/>
            <a:ext cx="5864302" cy="428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898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5D4F0AEF-D830-90E1-B6AA-450E84E63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043" y="1256688"/>
            <a:ext cx="9343914" cy="543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7">
            <a:extLst>
              <a:ext uri="{FF2B5EF4-FFF2-40B4-BE49-F238E27FC236}">
                <a16:creationId xmlns:a16="http://schemas.microsoft.com/office/drawing/2014/main" id="{3B767E06-B363-4717-1726-3475F339FC38}"/>
              </a:ext>
            </a:extLst>
          </p:cNvPr>
          <p:cNvSpPr txBox="1">
            <a:spLocks/>
          </p:cNvSpPr>
          <p:nvPr/>
        </p:nvSpPr>
        <p:spPr>
          <a:xfrm>
            <a:off x="510752" y="385784"/>
            <a:ext cx="10322348" cy="587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b="1" dirty="0">
                <a:latin typeface="+mn-lt"/>
                <a:cs typeface="Times New Roman" panose="02020603050405020304" pitchFamily="18" charset="0"/>
              </a:rPr>
              <a:t>Biases</a:t>
            </a:r>
            <a:endParaRPr lang="ko-Kore-KR" altLang="en-US" sz="3600" b="1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274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37DC17-D6DE-CC44-A672-B93F588DF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572" y="1439617"/>
            <a:ext cx="11107410" cy="3538058"/>
          </a:xfrm>
        </p:spPr>
        <p:txBody>
          <a:bodyPr>
            <a:normAutofit/>
          </a:bodyPr>
          <a:lstStyle/>
          <a:p>
            <a:pPr marL="317500" indent="-317500">
              <a:lnSpc>
                <a:spcPct val="150000"/>
              </a:lnSpc>
            </a:pPr>
            <a:r>
              <a:rPr lang="en-US" altLang="ko-KR" sz="2400" dirty="0"/>
              <a:t>Large noisy web data(WIT) </a:t>
            </a:r>
            <a:r>
              <a:rPr lang="ko-KR" altLang="en-US" sz="2400" dirty="0"/>
              <a:t>구축 </a:t>
            </a:r>
            <a:r>
              <a:rPr lang="en-US" altLang="ko-KR" sz="2400" dirty="0"/>
              <a:t>-&gt; </a:t>
            </a:r>
            <a:r>
              <a:rPr lang="ko-KR" altLang="en-US" sz="2400" dirty="0"/>
              <a:t>기존의 </a:t>
            </a:r>
            <a:r>
              <a:rPr lang="en-US" altLang="ko-KR" sz="2400" dirty="0"/>
              <a:t>NLP LLMs</a:t>
            </a:r>
            <a:r>
              <a:rPr lang="ko-KR" altLang="en-US" sz="2400" dirty="0"/>
              <a:t>들이 주로 사용하던 대용량 데이터 셋을 활용한 </a:t>
            </a:r>
            <a:r>
              <a:rPr lang="en-US" altLang="ko-KR" sz="2400" dirty="0"/>
              <a:t>representation learning </a:t>
            </a:r>
            <a:r>
              <a:rPr lang="ko-KR" altLang="en-US" sz="2400" dirty="0"/>
              <a:t>방법을 적용</a:t>
            </a:r>
          </a:p>
          <a:p>
            <a:pPr marL="317500" indent="-317500">
              <a:lnSpc>
                <a:spcPct val="150000"/>
              </a:lnSpc>
            </a:pPr>
            <a:r>
              <a:rPr lang="en-US" altLang="ko-KR" sz="2400" dirty="0"/>
              <a:t>Text embedding</a:t>
            </a:r>
            <a:r>
              <a:rPr lang="ko-KR" altLang="en-US" sz="2400" dirty="0"/>
              <a:t>과 </a:t>
            </a:r>
            <a:r>
              <a:rPr lang="en-US" altLang="ko-KR" sz="2400" dirty="0"/>
              <a:t>Image embedding</a:t>
            </a:r>
            <a:r>
              <a:rPr lang="ko-KR" altLang="en-US" sz="2400" dirty="0"/>
              <a:t>을 연결하는 새로운 방법을 제시함으로써</a:t>
            </a:r>
            <a:r>
              <a:rPr lang="en-US" altLang="ko-KR" sz="2400" dirty="0"/>
              <a:t>, Cross-modality</a:t>
            </a:r>
            <a:r>
              <a:rPr lang="ko-KR" altLang="en-US" sz="2400" dirty="0"/>
              <a:t>의 가능성 제시</a:t>
            </a:r>
            <a:endParaRPr lang="en-US" altLang="ko-KR" sz="2400" dirty="0"/>
          </a:p>
          <a:p>
            <a:pPr marL="317500" indent="-317500">
              <a:lnSpc>
                <a:spcPct val="150000"/>
              </a:lnSpc>
            </a:pPr>
            <a:r>
              <a:rPr lang="en-US" altLang="ko-KR" sz="2400" dirty="0"/>
              <a:t>Zero Shot Natural Language Supervision </a:t>
            </a:r>
            <a:r>
              <a:rPr lang="ko-KR" altLang="en-US" sz="2400" dirty="0"/>
              <a:t>방식에서 이미지에 대한 좋은 성과</a:t>
            </a:r>
            <a:endParaRPr kumimoji="1" lang="en-US" altLang="ko-Kore-KR" sz="3200" dirty="0"/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668BDACD-483A-B44B-8111-970860D02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86" y="6356352"/>
            <a:ext cx="2743200" cy="365125"/>
          </a:xfrm>
        </p:spPr>
        <p:txBody>
          <a:bodyPr/>
          <a:lstStyle/>
          <a:p>
            <a:fld id="{7883D30E-07AA-4246-8E4E-289004EA4189}" type="slidenum">
              <a:rPr lang="en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fld>
            <a:endParaRPr lang="en-KR" sz="14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51890378-71C6-0649-A6C8-AC0FD6AC3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ore-KR" sz="3600" b="1" dirty="0">
                <a:latin typeface="Calibri" panose="020F0502020204030204" pitchFamily="34" charset="0"/>
                <a:cs typeface="Calibri" panose="020F0502020204030204" pitchFamily="34" charset="0"/>
              </a:rPr>
              <a:t>Summary</a:t>
            </a:r>
            <a:endParaRPr lang="ko-Kore-KR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547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668BDACD-483A-B44B-8111-970860D02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86" y="6356352"/>
            <a:ext cx="2743200" cy="365125"/>
          </a:xfrm>
        </p:spPr>
        <p:txBody>
          <a:bodyPr/>
          <a:lstStyle/>
          <a:p>
            <a:fld id="{7883D30E-07AA-4246-8E4E-289004EA4189}" type="slidenum">
              <a:rPr lang="en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</a:t>
            </a:fld>
            <a:endParaRPr lang="en-KR" sz="14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제목 7">
            <a:extLst>
              <a:ext uri="{FF2B5EF4-FFF2-40B4-BE49-F238E27FC236}">
                <a16:creationId xmlns:a16="http://schemas.microsoft.com/office/drawing/2014/main" id="{4909866C-6767-C9D6-64DD-065D45FDA245}"/>
              </a:ext>
            </a:extLst>
          </p:cNvPr>
          <p:cNvSpPr txBox="1">
            <a:spLocks/>
          </p:cNvSpPr>
          <p:nvPr/>
        </p:nvSpPr>
        <p:spPr>
          <a:xfrm>
            <a:off x="510752" y="357662"/>
            <a:ext cx="10322348" cy="587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b="1" dirty="0">
                <a:latin typeface="+mn-lt"/>
                <a:cs typeface="Times New Roman" panose="02020603050405020304" pitchFamily="18" charset="0"/>
              </a:rPr>
              <a:t>CLIP vs Align vs BLIP</a:t>
            </a:r>
            <a:endParaRPr lang="ko-Kore-KR" altLang="en-US" sz="3600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B9FB79-D6AD-8A72-ED44-4D764E527B53}"/>
              </a:ext>
            </a:extLst>
          </p:cNvPr>
          <p:cNvSpPr txBox="1"/>
          <p:nvPr/>
        </p:nvSpPr>
        <p:spPr>
          <a:xfrm>
            <a:off x="1610309" y="2759772"/>
            <a:ext cx="3221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u="none" strike="noStrike" baseline="0" dirty="0">
                <a:latin typeface="Consolas" panose="020B0609020204030204" pitchFamily="49" charset="0"/>
              </a:rPr>
              <a:t>“A photo of a </a:t>
            </a:r>
            <a:r>
              <a:rPr lang="en-US" altLang="ko-KR" dirty="0">
                <a:latin typeface="Consolas" panose="020B0609020204030204" pitchFamily="49" charset="0"/>
              </a:rPr>
              <a:t>{</a:t>
            </a:r>
            <a:r>
              <a:rPr lang="en-US" altLang="ko-KR" sz="1800" b="0" i="0" u="none" strike="noStrike" baseline="0" dirty="0">
                <a:latin typeface="Consolas" panose="020B0609020204030204" pitchFamily="49" charset="0"/>
              </a:rPr>
              <a:t>label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  <a:r>
              <a:rPr lang="en-US" altLang="ko-KR" sz="1800" b="0" i="0" u="none" strike="noStrike" baseline="0" dirty="0">
                <a:latin typeface="Consolas" panose="020B0609020204030204" pitchFamily="49" charset="0"/>
              </a:rPr>
              <a:t>.”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980269-71C5-FD9F-FAD3-5C5A1E496F87}"/>
              </a:ext>
            </a:extLst>
          </p:cNvPr>
          <p:cNvSpPr txBox="1"/>
          <p:nvPr/>
        </p:nvSpPr>
        <p:spPr>
          <a:xfrm>
            <a:off x="1151164" y="5650844"/>
            <a:ext cx="4292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CLIP: Idea of Prompt Engineering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#Dataset : 400 million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5AD29F-4E6E-0F69-714E-87F3FC630B84}"/>
              </a:ext>
            </a:extLst>
          </p:cNvPr>
          <p:cNvSpPr txBox="1"/>
          <p:nvPr/>
        </p:nvSpPr>
        <p:spPr>
          <a:xfrm>
            <a:off x="172228" y="342140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0" i="0" u="none" strike="noStrike" baseline="0" dirty="0">
                <a:latin typeface="Consolas" panose="020B0609020204030204" pitchFamily="49" charset="0"/>
              </a:rPr>
              <a:t>“A photo of a </a:t>
            </a:r>
            <a:r>
              <a:rPr lang="en-US" altLang="ko-KR" dirty="0">
                <a:latin typeface="Consolas" panose="020B0609020204030204" pitchFamily="49" charset="0"/>
              </a:rPr>
              <a:t>{</a:t>
            </a:r>
            <a:r>
              <a:rPr lang="en-US" altLang="ko-KR" sz="1800" b="0" i="0" u="none" strike="noStrike" baseline="0" dirty="0">
                <a:latin typeface="Consolas" panose="020B0609020204030204" pitchFamily="49" charset="0"/>
              </a:rPr>
              <a:t>label}, a type of pet.”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7341D06-B001-755A-24A2-BBE8CBEEB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781" y="1517435"/>
            <a:ext cx="5786923" cy="191156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CC87125-8A90-66A2-250F-2BC2A8286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3781" y="3283165"/>
            <a:ext cx="5438775" cy="2057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7D2BF6E-E68E-F525-CBC9-50C7BAEB16E4}"/>
              </a:ext>
            </a:extLst>
          </p:cNvPr>
          <p:cNvSpPr txBox="1"/>
          <p:nvPr/>
        </p:nvSpPr>
        <p:spPr>
          <a:xfrm>
            <a:off x="5896947" y="5663792"/>
            <a:ext cx="5205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BLIP: Idea of </a:t>
            </a:r>
            <a:r>
              <a:rPr lang="en-US" altLang="ko-KR" dirty="0">
                <a:latin typeface="Consolas" panose="020B0609020204030204" pitchFamily="49" charset="0"/>
              </a:rPr>
              <a:t>“</a:t>
            </a:r>
            <a:r>
              <a:rPr lang="en-US" altLang="ko-KR" dirty="0" err="1">
                <a:latin typeface="Consolas" panose="020B0609020204030204" pitchFamily="49" charset="0"/>
              </a:rPr>
              <a:t>CapFilt</a:t>
            </a:r>
            <a:r>
              <a:rPr lang="en-US" altLang="ko-KR" dirty="0">
                <a:latin typeface="Consolas" panose="020B0609020204030204" pitchFamily="49" charset="0"/>
              </a:rPr>
              <a:t>” </a:t>
            </a:r>
            <a:r>
              <a:rPr lang="en-US" altLang="ko-KR" dirty="0"/>
              <a:t>(Caption and Filtering)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#Dataset : 14 million</a:t>
            </a:r>
          </a:p>
        </p:txBody>
      </p:sp>
    </p:spTree>
    <p:extLst>
      <p:ext uri="{BB962C8B-B14F-4D97-AF65-F5344CB8AC3E}">
        <p14:creationId xmlns:p14="http://schemas.microsoft.com/office/powerpoint/2010/main" val="1521974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668BDACD-483A-B44B-8111-970860D02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86" y="6356352"/>
            <a:ext cx="2743200" cy="365125"/>
          </a:xfrm>
        </p:spPr>
        <p:txBody>
          <a:bodyPr/>
          <a:lstStyle/>
          <a:p>
            <a:fld id="{7883D30E-07AA-4246-8E4E-289004EA4189}" type="slidenum">
              <a:rPr lang="en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</a:t>
            </a:fld>
            <a:endParaRPr lang="en-KR" sz="14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제목 7">
            <a:extLst>
              <a:ext uri="{FF2B5EF4-FFF2-40B4-BE49-F238E27FC236}">
                <a16:creationId xmlns:a16="http://schemas.microsoft.com/office/drawing/2014/main" id="{4909866C-6767-C9D6-64DD-065D45FDA245}"/>
              </a:ext>
            </a:extLst>
          </p:cNvPr>
          <p:cNvSpPr txBox="1">
            <a:spLocks/>
          </p:cNvSpPr>
          <p:nvPr/>
        </p:nvSpPr>
        <p:spPr>
          <a:xfrm>
            <a:off x="510752" y="320219"/>
            <a:ext cx="11259002" cy="587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b="1" dirty="0">
                <a:latin typeface="+mn-lt"/>
                <a:cs typeface="Times New Roman" panose="02020603050405020304" pitchFamily="18" charset="0"/>
              </a:rPr>
              <a:t>Align(A Large-Scale Noisy Image-Text Dataset)</a:t>
            </a:r>
            <a:endParaRPr lang="ko-Kore-KR" altLang="en-US" sz="3600" b="1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094439-E23F-A752-63A4-F3892325A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785" y="1398971"/>
            <a:ext cx="8242430" cy="44365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9E82FC-5591-1261-1678-8096CC0D93BD}"/>
              </a:ext>
            </a:extLst>
          </p:cNvPr>
          <p:cNvSpPr txBox="1"/>
          <p:nvPr/>
        </p:nvSpPr>
        <p:spPr>
          <a:xfrm>
            <a:off x="3632718" y="6027324"/>
            <a:ext cx="4926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 1.8 billion image-text pairs (with noise)</a:t>
            </a:r>
            <a:endParaRPr lang="ko-KR" altLang="en-US" dirty="0"/>
          </a:p>
        </p:txBody>
      </p:sp>
      <p:pic>
        <p:nvPicPr>
          <p:cNvPr id="10242" name="Picture 2" descr="Google logo - Wikipedia">
            <a:extLst>
              <a:ext uri="{FF2B5EF4-FFF2-40B4-BE49-F238E27FC236}">
                <a16:creationId xmlns:a16="http://schemas.microsoft.com/office/drawing/2014/main" id="{ED807C74-A6C4-86AF-3765-F4C382ECE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190" y="320219"/>
            <a:ext cx="1656564" cy="55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976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3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63A7D5-4027-9248-948A-3ACA431DAD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l="29629" t="36852" r="26852" b="33334"/>
          <a:stretch/>
        </p:blipFill>
        <p:spPr>
          <a:xfrm>
            <a:off x="4938151" y="2788650"/>
            <a:ext cx="2315698" cy="15865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0F64F56-81F6-5D43-A3F1-FF8541547795}"/>
              </a:ext>
            </a:extLst>
          </p:cNvPr>
          <p:cNvSpPr/>
          <p:nvPr/>
        </p:nvSpPr>
        <p:spPr>
          <a:xfrm>
            <a:off x="42864" y="5114928"/>
            <a:ext cx="2128837" cy="1685925"/>
          </a:xfrm>
          <a:prstGeom prst="rect">
            <a:avLst/>
          </a:prstGeom>
          <a:solidFill>
            <a:srgbClr val="A03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7691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AF042-FB87-C506-ABAF-35288B5FF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n-lt"/>
              </a:rPr>
              <a:t>What is Multi-Modal learning?</a:t>
            </a:r>
            <a:endParaRPr lang="ko-KR" altLang="en-US" b="1" dirty="0">
              <a:latin typeface="+mn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918FF2-AD39-17B2-ADDA-4691970C1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D30E-07AA-4246-8E4E-289004EA4189}" type="slidenum">
              <a:rPr lang="en-KR" smtClean="0"/>
              <a:t>2</a:t>
            </a:fld>
            <a:endParaRPr lang="en-K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B34C30-4A56-38A2-8790-7D91509B89AB}"/>
              </a:ext>
            </a:extLst>
          </p:cNvPr>
          <p:cNvSpPr txBox="1"/>
          <p:nvPr/>
        </p:nvSpPr>
        <p:spPr>
          <a:xfrm>
            <a:off x="919362" y="2546131"/>
            <a:ext cx="1035327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b="0" i="0" dirty="0">
                <a:solidFill>
                  <a:srgbClr val="0D0D0D"/>
                </a:solidFill>
                <a:effectLst/>
                <a:latin typeface="Söhne"/>
              </a:rPr>
              <a:t>Approach of designing models that can process and interpret information from multiple types of data or modalities simultaneously.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51732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AF042-FB87-C506-ABAF-35288B5FF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dirty="0">
                <a:latin typeface="+mn-lt"/>
                <a:cs typeface="Times New Roman" panose="02020603050405020304" pitchFamily="18" charset="0"/>
              </a:rPr>
              <a:t>Natural Language Supervision</a:t>
            </a:r>
            <a:endParaRPr lang="ko-KR" altLang="en-US" b="1" dirty="0">
              <a:latin typeface="+mn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918FF2-AD39-17B2-ADDA-4691970C1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D30E-07AA-4246-8E4E-289004EA4189}" type="slidenum">
              <a:rPr lang="en-KR" smtClean="0"/>
              <a:t>3</a:t>
            </a:fld>
            <a:endParaRPr lang="en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76E709-66AF-628A-8893-8C4BD905D562}"/>
              </a:ext>
            </a:extLst>
          </p:cNvPr>
          <p:cNvSpPr txBox="1"/>
          <p:nvPr/>
        </p:nvSpPr>
        <p:spPr>
          <a:xfrm>
            <a:off x="1117687" y="2757468"/>
            <a:ext cx="995662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rgbClr val="0D0D0D"/>
                </a:solidFill>
                <a:latin typeface="Söhne"/>
              </a:rPr>
              <a:t>T</a:t>
            </a:r>
            <a:r>
              <a:rPr lang="en-US" altLang="ko-KR" sz="2800" b="0" i="0" dirty="0">
                <a:solidFill>
                  <a:srgbClr val="0D0D0D"/>
                </a:solidFill>
                <a:effectLst/>
                <a:latin typeface="Söhne"/>
              </a:rPr>
              <a:t>he process of using natural language data to guide or supervise the learning process of AI models (e.g. Image Classification)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77333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668BDACD-483A-B44B-8111-970860D02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86" y="6356352"/>
            <a:ext cx="2743200" cy="365125"/>
          </a:xfrm>
        </p:spPr>
        <p:txBody>
          <a:bodyPr/>
          <a:lstStyle/>
          <a:p>
            <a:fld id="{7883D30E-07AA-4246-8E4E-289004EA4189}" type="slidenum">
              <a:rPr lang="en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fld>
            <a:endParaRPr lang="en-KR" sz="14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제목 7">
            <a:extLst>
              <a:ext uri="{FF2B5EF4-FFF2-40B4-BE49-F238E27FC236}">
                <a16:creationId xmlns:a16="http://schemas.microsoft.com/office/drawing/2014/main" id="{4909866C-6767-C9D6-64DD-065D45FDA245}"/>
              </a:ext>
            </a:extLst>
          </p:cNvPr>
          <p:cNvSpPr txBox="1">
            <a:spLocks/>
          </p:cNvSpPr>
          <p:nvPr/>
        </p:nvSpPr>
        <p:spPr>
          <a:xfrm>
            <a:off x="435572" y="410951"/>
            <a:ext cx="10397528" cy="587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b="1" dirty="0">
                <a:latin typeface="+mn-lt"/>
                <a:cs typeface="Times New Roman" panose="02020603050405020304" pitchFamily="18" charset="0"/>
              </a:rPr>
              <a:t>Zero-Shot Learning</a:t>
            </a:r>
            <a:endParaRPr lang="ko-Kore-KR" altLang="en-US" sz="3600" b="1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032" name="Picture 8" descr="post-thumbnail">
            <a:extLst>
              <a:ext uri="{FF2B5EF4-FFF2-40B4-BE49-F238E27FC236}">
                <a16:creationId xmlns:a16="http://schemas.microsoft.com/office/drawing/2014/main" id="{C6F01D53-97CE-D482-0FF3-6D2A458E0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5" y="1162050"/>
            <a:ext cx="6838950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430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668BDACD-483A-B44B-8111-970860D02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86" y="6356352"/>
            <a:ext cx="2743200" cy="365125"/>
          </a:xfrm>
        </p:spPr>
        <p:txBody>
          <a:bodyPr/>
          <a:lstStyle/>
          <a:p>
            <a:fld id="{7883D30E-07AA-4246-8E4E-289004EA4189}" type="slidenum">
              <a:rPr lang="en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fld>
            <a:endParaRPr lang="en-KR" sz="14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9CDDFE5-2351-3680-4F9F-12A912E7B2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3" t="18775" r="6624" b="18774"/>
          <a:stretch/>
        </p:blipFill>
        <p:spPr bwMode="auto">
          <a:xfrm>
            <a:off x="2069841" y="1552761"/>
            <a:ext cx="8052318" cy="428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7">
            <a:extLst>
              <a:ext uri="{FF2B5EF4-FFF2-40B4-BE49-F238E27FC236}">
                <a16:creationId xmlns:a16="http://schemas.microsoft.com/office/drawing/2014/main" id="{91DB0609-CDF5-EA65-494F-A7B78A2B3786}"/>
              </a:ext>
            </a:extLst>
          </p:cNvPr>
          <p:cNvSpPr txBox="1">
            <a:spLocks/>
          </p:cNvSpPr>
          <p:nvPr/>
        </p:nvSpPr>
        <p:spPr>
          <a:xfrm>
            <a:off x="435572" y="410951"/>
            <a:ext cx="10397528" cy="587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b="1" dirty="0">
                <a:latin typeface="+mn-lt"/>
                <a:cs typeface="Times New Roman" panose="02020603050405020304" pitchFamily="18" charset="0"/>
              </a:rPr>
              <a:t>Zero-Shot Learning</a:t>
            </a:r>
            <a:endParaRPr lang="ko-Kore-KR" altLang="en-US" sz="3600" b="1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08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668BDACD-483A-B44B-8111-970860D02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86" y="6356352"/>
            <a:ext cx="2743200" cy="365125"/>
          </a:xfrm>
        </p:spPr>
        <p:txBody>
          <a:bodyPr/>
          <a:lstStyle/>
          <a:p>
            <a:fld id="{7883D30E-07AA-4246-8E4E-289004EA4189}" type="slidenum">
              <a:rPr lang="en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fld>
            <a:endParaRPr lang="en-KR" sz="14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51890378-71C6-0649-A6C8-AC0FD6AC3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Contrastive pre-training</a:t>
            </a:r>
            <a:endParaRPr lang="ko-Kore-KR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3716188-6345-C3EE-2A42-C06805FF9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675" y="1262062"/>
            <a:ext cx="59626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508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668BDACD-483A-B44B-8111-970860D02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86" y="6356352"/>
            <a:ext cx="2743200" cy="365125"/>
          </a:xfrm>
        </p:spPr>
        <p:txBody>
          <a:bodyPr/>
          <a:lstStyle/>
          <a:p>
            <a:fld id="{7883D30E-07AA-4246-8E4E-289004EA4189}" type="slidenum">
              <a:rPr lang="en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fld>
            <a:endParaRPr lang="en-KR" sz="14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51890378-71C6-0649-A6C8-AC0FD6AC3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Contrastive pre-training</a:t>
            </a:r>
            <a:endParaRPr lang="ko-Kore-KR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0BEB97-4B8A-6B77-89FA-7456BCABE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763" y="1491615"/>
            <a:ext cx="6730474" cy="495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83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668BDACD-483A-B44B-8111-970860D02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86" y="6356352"/>
            <a:ext cx="2743200" cy="365125"/>
          </a:xfrm>
        </p:spPr>
        <p:txBody>
          <a:bodyPr/>
          <a:lstStyle/>
          <a:p>
            <a:fld id="{7883D30E-07AA-4246-8E4E-289004EA4189}" type="slidenum">
              <a:rPr lang="en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fld>
            <a:endParaRPr lang="en-KR" sz="14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3DDBA61-5E81-8334-65D1-033FFF246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617" y="1193382"/>
            <a:ext cx="7912765" cy="38582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6FB57E-6604-1801-4D1B-4946D1254165}"/>
              </a:ext>
            </a:extLst>
          </p:cNvPr>
          <p:cNvSpPr txBox="1"/>
          <p:nvPr/>
        </p:nvSpPr>
        <p:spPr>
          <a:xfrm>
            <a:off x="2139617" y="4996098"/>
            <a:ext cx="73496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000" b="0" i="0" u="none" strike="noStrike" baseline="0" dirty="0">
                <a:latin typeface="NimbusRomNo9L-Regu"/>
              </a:rPr>
              <a:t>Positive: matched image-text pairs</a:t>
            </a:r>
            <a:r>
              <a:rPr lang="en-US" altLang="ko-KR" sz="2000" dirty="0">
                <a:latin typeface="NimbusRomNo9L-Regu"/>
              </a:rPr>
              <a:t> </a:t>
            </a:r>
            <a:endParaRPr lang="en-US" altLang="ko-KR" sz="2000" b="0" i="0" u="none" strike="noStrike" baseline="0" dirty="0">
              <a:latin typeface="NimbusRomNo9L-Regu"/>
            </a:endParaRPr>
          </a:p>
          <a:p>
            <a:r>
              <a:rPr lang="en-US" altLang="ko-KR" sz="2000" b="0" i="0" u="none" strike="noStrike" baseline="0" dirty="0">
                <a:latin typeface="NimbusRomNo9L-Regu"/>
              </a:rPr>
              <a:t>Negative</a:t>
            </a:r>
            <a:r>
              <a:rPr lang="en-US" altLang="ko-KR" sz="2000" dirty="0">
                <a:latin typeface="NimbusRomNo9L-Regu"/>
              </a:rPr>
              <a:t> : </a:t>
            </a:r>
            <a:r>
              <a:rPr lang="en-US" altLang="ko-KR" sz="2000" b="0" i="0" u="none" strike="noStrike" baseline="0" dirty="0">
                <a:latin typeface="NimbusRomNo9L-Regu"/>
              </a:rPr>
              <a:t>all other random image-text pairs that can be formed</a:t>
            </a:r>
            <a:endParaRPr lang="ko-KR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C043B9-9FF1-F946-D27C-D54B66F78555}"/>
              </a:ext>
            </a:extLst>
          </p:cNvPr>
          <p:cNvSpPr txBox="1"/>
          <p:nvPr/>
        </p:nvSpPr>
        <p:spPr>
          <a:xfrm>
            <a:off x="1003881" y="5726279"/>
            <a:ext cx="101842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0" i="0" u="none" strike="noStrike" baseline="0" dirty="0">
                <a:latin typeface="NimbusRomNo9L-Regu"/>
              </a:rPr>
              <a:t>Positive</a:t>
            </a:r>
            <a:r>
              <a:rPr lang="en-US" altLang="ko-KR" sz="2000" dirty="0">
                <a:latin typeface="NimbusRomNo9L-Regu"/>
              </a:rPr>
              <a:t> pair</a:t>
            </a:r>
            <a:r>
              <a:rPr lang="ko-KR" altLang="en-US" sz="2000" dirty="0">
                <a:latin typeface="NimbusRomNo9L-Regu"/>
              </a:rPr>
              <a:t>에서의 </a:t>
            </a:r>
            <a:r>
              <a:rPr lang="en-US" altLang="ko-KR" sz="2000" dirty="0">
                <a:latin typeface="NimbusRomNo9L-Regu"/>
              </a:rPr>
              <a:t>cosine similarity</a:t>
            </a:r>
            <a:r>
              <a:rPr lang="ko-KR" altLang="en-US" sz="2000" dirty="0">
                <a:latin typeface="NimbusRomNo9L-Regu"/>
              </a:rPr>
              <a:t>는 최대화</a:t>
            </a:r>
            <a:r>
              <a:rPr lang="en-US" altLang="ko-KR" sz="2000" dirty="0">
                <a:latin typeface="NimbusRomNo9L-Regu"/>
              </a:rPr>
              <a:t>, </a:t>
            </a:r>
            <a:r>
              <a:rPr lang="en-US" altLang="ko-KR" sz="2000" b="0" i="0" u="none" strike="noStrike" baseline="0" dirty="0">
                <a:latin typeface="NimbusRomNo9L-Regu"/>
              </a:rPr>
              <a:t>Negative</a:t>
            </a:r>
            <a:r>
              <a:rPr lang="en-US" altLang="ko-KR" sz="2000" dirty="0">
                <a:latin typeface="NimbusRomNo9L-Regu"/>
              </a:rPr>
              <a:t> pair</a:t>
            </a:r>
            <a:r>
              <a:rPr lang="ko-KR" altLang="en-US" sz="2000" dirty="0">
                <a:latin typeface="NimbusRomNo9L-Regu"/>
              </a:rPr>
              <a:t>에서의 </a:t>
            </a:r>
            <a:r>
              <a:rPr lang="en-US" altLang="ko-KR" sz="2000" dirty="0">
                <a:latin typeface="NimbusRomNo9L-Regu"/>
              </a:rPr>
              <a:t>cosine similarity</a:t>
            </a:r>
            <a:r>
              <a:rPr lang="ko-KR" altLang="en-US" sz="2000" dirty="0">
                <a:latin typeface="NimbusRomNo9L-Regu"/>
              </a:rPr>
              <a:t>는 최소화</a:t>
            </a:r>
            <a:endParaRPr lang="en-US" altLang="ko-KR" sz="2000" b="0" i="0" u="none" strike="noStrike" baseline="0" dirty="0">
              <a:latin typeface="NimbusRomNo9L-Regu"/>
            </a:endParaRPr>
          </a:p>
        </p:txBody>
      </p:sp>
      <p:sp>
        <p:nvSpPr>
          <p:cNvPr id="6" name="제목 7">
            <a:extLst>
              <a:ext uri="{FF2B5EF4-FFF2-40B4-BE49-F238E27FC236}">
                <a16:creationId xmlns:a16="http://schemas.microsoft.com/office/drawing/2014/main" id="{CB0FA095-13D0-EF10-BBA2-7F6F90BF5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572" y="365128"/>
            <a:ext cx="11248428" cy="701672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Contrastive pre-training</a:t>
            </a:r>
            <a:endParaRPr lang="ko-Kore-KR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726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2476</TotalTime>
  <Words>432</Words>
  <Application>Microsoft Office PowerPoint</Application>
  <PresentationFormat>와이드스크린</PresentationFormat>
  <Paragraphs>89</Paragraphs>
  <Slides>22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NimbusRomNo9L-Regu</vt:lpstr>
      <vt:lpstr>Noto Sans KR</vt:lpstr>
      <vt:lpstr>Noto Sans Light</vt:lpstr>
      <vt:lpstr>Söhne</vt:lpstr>
      <vt:lpstr>Arial</vt:lpstr>
      <vt:lpstr>Calibri</vt:lpstr>
      <vt:lpstr>Calibri Light</vt:lpstr>
      <vt:lpstr>Consolas</vt:lpstr>
      <vt:lpstr>Office Theme</vt:lpstr>
      <vt:lpstr>PowerPoint 프레젠테이션</vt:lpstr>
      <vt:lpstr>Summary</vt:lpstr>
      <vt:lpstr>What is Multi-Modal learning?</vt:lpstr>
      <vt:lpstr>Natural Language Supervision</vt:lpstr>
      <vt:lpstr>PowerPoint 프레젠테이션</vt:lpstr>
      <vt:lpstr>PowerPoint 프레젠테이션</vt:lpstr>
      <vt:lpstr>Contrastive pre-training</vt:lpstr>
      <vt:lpstr>Contrastive pre-training</vt:lpstr>
      <vt:lpstr>Contrastive pre-training</vt:lpstr>
      <vt:lpstr>Prompt engineering and ensemble</vt:lpstr>
      <vt:lpstr>Analysis of zero-shot CLIP performance</vt:lpstr>
      <vt:lpstr>Analysis of zero-shot CLIP performance</vt:lpstr>
      <vt:lpstr>Robustness to Natural Distribution Shift</vt:lpstr>
      <vt:lpstr>Robustness to Natural Distribution Shift</vt:lpstr>
      <vt:lpstr>Robustness to Natural Distribution Shift</vt:lpstr>
      <vt:lpstr>Supervised adaptation to ImageNet reduces avg robustness</vt:lpstr>
      <vt:lpstr>Few-shot CLIP</vt:lpstr>
      <vt:lpstr>Comparison to Human Performance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cjengy@gmail.com</dc:creator>
  <cp:lastModifiedBy>문학준</cp:lastModifiedBy>
  <cp:revision>577</cp:revision>
  <cp:lastPrinted>2021-06-30T11:59:17Z</cp:lastPrinted>
  <dcterms:created xsi:type="dcterms:W3CDTF">2020-11-03T08:14:59Z</dcterms:created>
  <dcterms:modified xsi:type="dcterms:W3CDTF">2024-03-12T08:01:41Z</dcterms:modified>
  <cp:version/>
</cp:coreProperties>
</file>