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26" r:id="rId2"/>
  </p:sldMasterIdLst>
  <p:notesMasterIdLst>
    <p:notesMasterId r:id="rId14"/>
  </p:notesMasterIdLst>
  <p:sldIdLst>
    <p:sldId id="257" r:id="rId3"/>
    <p:sldId id="258" r:id="rId4"/>
    <p:sldId id="405" r:id="rId5"/>
    <p:sldId id="407" r:id="rId6"/>
    <p:sldId id="406" r:id="rId7"/>
    <p:sldId id="411" r:id="rId8"/>
    <p:sldId id="412" r:id="rId9"/>
    <p:sldId id="413" r:id="rId10"/>
    <p:sldId id="414" r:id="rId11"/>
    <p:sldId id="399" r:id="rId12"/>
    <p:sldId id="415" r:id="rId13"/>
  </p:sldIdLst>
  <p:sldSz cx="12192000" cy="6858000"/>
  <p:notesSz cx="6858000" cy="9144000"/>
  <p:embeddedFontLst>
    <p:embeddedFont>
      <p:font typeface="나눔스퀘어OTF Bold" panose="020B0600000101010101" pitchFamily="34" charset="-127"/>
      <p:bold r:id="rId15"/>
    </p:embeddedFont>
    <p:embeddedFont>
      <p:font typeface="나눔스퀘어OTF ExtraBold" panose="020B0600000101010101" pitchFamily="34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41586-566E-44D2-ACEF-231E3B846F2F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B1B6D-1015-4160-BA14-3CB75A4FD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6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9877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58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789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853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149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6616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598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455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344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D3760-6155-C373-BDA0-16265ADF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798AA-5CD1-195F-61C8-213D94B78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79622-EEB1-134F-00F6-41FFDFA2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5B5E3-C285-3C52-4AE7-26C8A52A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F2C7-88AC-F078-5968-B7571927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5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47C83-F60A-97F9-B46E-7C98FD4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EF064-3A96-5E61-68A0-A94E31F17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0B445-1305-A9B3-260C-BC649A13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89E12-C5AC-4DFC-E2F7-1B8CD2B1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38097-4D10-64CD-6353-B30B91F8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9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A422B8-FC91-4F1C-9C40-559D2AAE3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96C15-006C-B4EF-7579-21C549821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D2400-160E-D0F4-27A2-DE0CC3DF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77EE2-7659-ABCC-6339-CB073400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10544-02DD-EB57-37B8-B54F38D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4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E8C3-F44A-9540-A353-01536ECBE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3E51-6859-614C-BDF3-9122C37C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70F9-A4D6-CA46-B566-201A382B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495C79-B9A1-8E46-A597-10D49AF29146}" type="datetime1">
              <a:rPr lang="ko-KR" altLang="en-US" smtClean="0"/>
              <a:t>2024-06-25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60403-F56A-334A-8D7E-5FFE4C0B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9CF8-AC99-3143-BA03-CEB7AEF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5199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3DD8-CB25-BB44-8889-3799BEED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2" y="365128"/>
            <a:ext cx="11248428" cy="701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D083-3B10-4846-8F06-F6DA26B7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2" y="1416772"/>
            <a:ext cx="1124842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99A4-C9B9-314F-B637-A1F7F16D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903F-BE0F-C44C-8959-7250993C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FA6CFFC-FD47-EF41-8393-FD8C52B756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1089890"/>
            <a:ext cx="11252200" cy="0"/>
          </a:xfrm>
          <a:prstGeom prst="line">
            <a:avLst/>
          </a:prstGeom>
          <a:ln w="38100">
            <a:solidFill>
              <a:srgbClr val="A033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0B692-07EA-3B86-61A0-5E46237F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52104-FC90-16FC-BCEE-0E4A8A6F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8ED26-EA8A-8E5A-8B69-AFC14C74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DD24C-494D-8C15-8D6C-99416315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F486A-AB2B-0812-C9AA-4F61A05D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3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45C44-621D-5200-EB8C-0997772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7A1F2-4CB2-2035-E963-C7F3882B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2F5D1-ECAE-9765-9EDA-8B157D65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101EF-FE65-169C-858E-E55AEA73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73999-F971-6A5A-6EA4-3EBAC2F6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75BD7-3E7F-8402-1358-07011728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1DE77-3C97-426F-6E34-4093CB1E2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61DD48-0CB3-EB6B-D4EA-BC9A2F2E7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8F294-3EA5-F5D2-9F05-6A1ADDB7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85BF4-878D-1235-5D17-1CFB77A7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67361-251F-06BD-519F-1ACFA48E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8F8CD-97E6-6E20-1D93-95EAEFE1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9BDFB-2024-0E00-5621-FC4C26AA7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D0DA6-E21F-F9C2-9E84-06944A864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AF86C2-5414-267C-D5C0-5EDD3C526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2D6972-DAB8-EB87-EA64-BFF32F639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E17542-2E63-D661-DC74-5D79B2F2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6506B9-B0EE-3D85-5CE2-041B1127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2384E-AB67-AAAD-1C65-1A9C6F0F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C266D-A81D-402C-8A2F-5D75291D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B204FC-6A57-FC79-B014-12F2042A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07CC39-C152-40BC-7C04-FAA7264C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304AE-7496-8755-A27C-104BE25C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0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6F6C0E-AFB7-DFDD-FE0F-0D263181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9FF043-9460-034D-0382-BBEC223B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971EA-0E6B-3535-9637-F55D742D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0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B291-DEF0-EE4E-5C8B-039C5F5F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E4342-58A6-6BB7-C4C9-6AA6A169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2F824-58B8-E598-62CB-5C680B052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A574F-1628-7E95-D9DC-F25C998E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EA91C-B918-34CF-B72C-BC26526D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79CC2-5178-BA6A-4654-9C6F252F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9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10725-9BD1-8F42-11A3-5F5F063A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A10430-82ED-2185-8D1C-DCA9B3C2E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C9FF8-8722-07C8-971E-594021A59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5997D-2F07-4052-A873-80BEA4D6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79010-6135-3BEB-3320-BC0B6719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B2EABF-6C90-9DFD-609D-317A1F32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9D0AA1-36B5-0B91-FAFD-B1B9DDE0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3262C-FDD9-45CF-DE28-295438D42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DB77-7DF6-E30A-4BA8-DFE7CE598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78632-ECF3-4229-94DA-B7A47BD7B2F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6D292-FF88-79E2-3606-1331B84CD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8C53A-52C3-42CA-5692-2DBBC8A3A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58CCB-B986-409D-A510-390B1432B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3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930ED-481E-4E4B-BE72-FE7C0855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72" y="365127"/>
            <a:ext cx="10335491" cy="113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8EAB-3536-B44E-B549-0F897F4B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272" y="1825625"/>
            <a:ext cx="103975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EFAE-58D1-B24A-A4A9-B2AF2BDA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1D91-E513-0B49-92B2-47EE8B3DF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8186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D30E-07AA-4246-8E4E-289004EA4189}" type="slidenum">
              <a:rPr lang="en-KR" smtClean="0"/>
              <a:t>‹#›</a:t>
            </a:fld>
            <a:endParaRPr lang="en-KR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5B6892AF-0167-8348-B899-1366EF830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1720" t="37530" r="29200" b="33613"/>
          <a:stretch/>
        </p:blipFill>
        <p:spPr>
          <a:xfrm>
            <a:off x="130614" y="6117747"/>
            <a:ext cx="839203" cy="6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9C2B2C-91CD-E142-B35D-E2E56B4D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KR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8AAA2E-604D-FA4A-B6E0-A38BA5DA262C}"/>
              </a:ext>
            </a:extLst>
          </p:cNvPr>
          <p:cNvGrpSpPr/>
          <p:nvPr/>
        </p:nvGrpSpPr>
        <p:grpSpPr>
          <a:xfrm>
            <a:off x="846310" y="2373824"/>
            <a:ext cx="10712611" cy="2132218"/>
            <a:chOff x="804283" y="3990838"/>
            <a:chExt cx="10712611" cy="1567207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D260D9F4-53D9-C546-ABD0-6B2DB971826C}"/>
                </a:ext>
              </a:extLst>
            </p:cNvPr>
            <p:cNvCxnSpPr>
              <a:cxnSpLocks/>
            </p:cNvCxnSpPr>
            <p:nvPr/>
          </p:nvCxnSpPr>
          <p:spPr>
            <a:xfrm>
              <a:off x="804283" y="4397276"/>
              <a:ext cx="10527398" cy="0"/>
            </a:xfrm>
            <a:prstGeom prst="line">
              <a:avLst/>
            </a:prstGeom>
            <a:ln w="38100">
              <a:solidFill>
                <a:srgbClr val="A03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A51BC7-14CF-6F48-BF75-BE8B8B9881A5}"/>
                </a:ext>
              </a:extLst>
            </p:cNvPr>
            <p:cNvSpPr txBox="1"/>
            <p:nvPr/>
          </p:nvSpPr>
          <p:spPr>
            <a:xfrm>
              <a:off x="804283" y="3990838"/>
              <a:ext cx="10712611" cy="384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b="1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TNT 24-1</a:t>
              </a:r>
              <a:r>
                <a:rPr kumimoji="1" lang="ko-KR" altLang="en-US" sz="2800" b="1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kumimoji="1" lang="ko-KR" altLang="en-US" sz="2800" b="1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데이터마이닝팀</a:t>
              </a:r>
              <a:r>
                <a:rPr kumimoji="1" lang="ko-KR" altLang="en-US" sz="2800" b="1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최종 성과공유회 발표</a:t>
              </a:r>
              <a:endParaRPr kumimoji="1" lang="en-US" altLang="ko-Kore-KR" sz="28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4DF41C-9AF5-F84C-A87A-7342F34147CA}"/>
                </a:ext>
              </a:extLst>
            </p:cNvPr>
            <p:cNvSpPr txBox="1"/>
            <p:nvPr/>
          </p:nvSpPr>
          <p:spPr>
            <a:xfrm>
              <a:off x="8931024" y="4962899"/>
              <a:ext cx="2400657" cy="595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en-US" altLang="ko-Kore-KR" sz="2000" b="1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Data Mining Team</a:t>
              </a:r>
            </a:p>
            <a:p>
              <a:pPr algn="r">
                <a:lnSpc>
                  <a:spcPct val="120000"/>
                </a:lnSpc>
              </a:pPr>
              <a:r>
                <a:rPr kumimoji="1" lang="en-US" altLang="ko-Kore-KR" sz="2000" b="1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2024.06.25</a:t>
              </a:r>
              <a:endParaRPr kumimoji="1" lang="en-US" altLang="ko-Kore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3.</a:t>
            </a:r>
            <a:r>
              <a:rPr lang="ko-KR" altLang="en-US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 여름방학 스터디 계획</a:t>
            </a:r>
            <a:endParaRPr lang="ko-Kore-KR" altLang="en-US" sz="36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6E408-9B1A-E040-8214-365B3B19140A}"/>
              </a:ext>
            </a:extLst>
          </p:cNvPr>
          <p:cNvSpPr/>
          <p:nvPr/>
        </p:nvSpPr>
        <p:spPr>
          <a:xfrm>
            <a:off x="435572" y="1282700"/>
            <a:ext cx="3653828" cy="701672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스터디 계획</a:t>
            </a:r>
            <a:endParaRPr kumimoji="1" lang="ko-Kore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EA7F2-5CA1-EE8F-2DCB-4CC2D6C275D7}"/>
              </a:ext>
            </a:extLst>
          </p:cNvPr>
          <p:cNvSpPr txBox="1"/>
          <p:nvPr/>
        </p:nvSpPr>
        <p:spPr>
          <a:xfrm>
            <a:off x="860061" y="2503387"/>
            <a:ext cx="9896429" cy="3917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매주 혹은 격주로 만나서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DNA-Hero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공모전 진행 예정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부족한 부분 위주로 백준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/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데이콘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/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선형대수학 스터디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희망자들 모아서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SQLD, </a:t>
            </a:r>
            <a:r>
              <a:rPr lang="en-US" altLang="ko-KR" sz="2400" b="1" kern="0" spc="0" dirty="0" err="1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ADsP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, 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태블로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 시각화 자격증 스터디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95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3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63A7D5-4027-9248-948A-3ACA431DA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29629" t="36852" r="26852" b="33334"/>
          <a:stretch/>
        </p:blipFill>
        <p:spPr>
          <a:xfrm>
            <a:off x="4938151" y="2788650"/>
            <a:ext cx="2315698" cy="1586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F64F56-81F6-5D43-A3F1-FF8541547795}"/>
              </a:ext>
            </a:extLst>
          </p:cNvPr>
          <p:cNvSpPr/>
          <p:nvPr/>
        </p:nvSpPr>
        <p:spPr>
          <a:xfrm>
            <a:off x="42864" y="5114928"/>
            <a:ext cx="2128837" cy="1685925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769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7DC17-D6DE-CC44-A672-B93F588D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2" y="1253331"/>
            <a:ext cx="1039752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</a:t>
            </a:r>
            <a:r>
              <a:rPr kumimoji="1"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환경데이터 분석 공모전</a:t>
            </a:r>
            <a:endParaRPr kumimoji="1" lang="en-US" altLang="ko-KR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</a:t>
            </a:r>
            <a:r>
              <a:rPr kumimoji="1"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1.1. </a:t>
            </a:r>
            <a:r>
              <a:rPr kumimoji="1" lang="ko-KR" altLang="en-US" sz="20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수퍼노바</a:t>
            </a:r>
            <a:r>
              <a:rPr kumimoji="1"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팀</a:t>
            </a:r>
            <a:r>
              <a:rPr kumimoji="1"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kumimoji="1"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주제 및 결론 요약</a:t>
            </a:r>
            <a:endParaRPr kumimoji="1" lang="en-US" altLang="ko-KR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1.2.</a:t>
            </a:r>
            <a:r>
              <a:rPr kumimoji="1"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수질지킴이 팀 주제 및 결론 요약</a:t>
            </a:r>
            <a:endParaRPr kumimoji="1" lang="en-US" altLang="ko-KR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</a:t>
            </a:r>
            <a:r>
              <a:rPr kumimoji="1"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창의혁신 </a:t>
            </a:r>
            <a:r>
              <a:rPr kumimoji="1"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DNA-Hero </a:t>
            </a:r>
            <a:r>
              <a:rPr kumimoji="1"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공모전</a:t>
            </a:r>
            <a:endParaRPr kumimoji="1" lang="en-US" altLang="ko-KR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3.</a:t>
            </a:r>
            <a:r>
              <a:rPr kumimoji="1"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방학 스터디 계획</a:t>
            </a:r>
            <a:endParaRPr kumimoji="1" lang="en-US" altLang="ko-KR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ko-Kore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4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KR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1.</a:t>
            </a:r>
            <a:r>
              <a:rPr lang="ko-KR" altLang="en-US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 환경데이터 분석 공모전</a:t>
            </a:r>
            <a:endParaRPr lang="ko-Kore-KR" altLang="en-US" sz="36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6E408-9B1A-E040-8214-365B3B19140A}"/>
              </a:ext>
            </a:extLst>
          </p:cNvPr>
          <p:cNvSpPr/>
          <p:nvPr/>
        </p:nvSpPr>
        <p:spPr>
          <a:xfrm>
            <a:off x="435572" y="1282700"/>
            <a:ext cx="3653828" cy="701672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수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水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 err="1"/>
              <a:t>퍼노바</a:t>
            </a:r>
            <a:r>
              <a:rPr kumimoji="1" lang="ko-KR" altLang="en-US" sz="2000" b="1" dirty="0"/>
              <a:t> 팀</a:t>
            </a:r>
            <a:endParaRPr kumimoji="1" lang="ko-Kore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F4621-5516-C38A-E20B-19A7E19D65A6}"/>
              </a:ext>
            </a:extLst>
          </p:cNvPr>
          <p:cNvSpPr txBox="1"/>
          <p:nvPr/>
        </p:nvSpPr>
        <p:spPr>
          <a:xfrm>
            <a:off x="435572" y="2128688"/>
            <a:ext cx="1302793" cy="5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/>
              <a:t>개요</a:t>
            </a:r>
            <a:endParaRPr lang="ko-Kore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E3637-DBEF-075C-F592-F8795568F6CF}"/>
              </a:ext>
            </a:extLst>
          </p:cNvPr>
          <p:cNvSpPr txBox="1"/>
          <p:nvPr/>
        </p:nvSpPr>
        <p:spPr>
          <a:xfrm>
            <a:off x="3951856" y="1433481"/>
            <a:ext cx="75149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지방상수도 현대화사업 대상 지역 분석 및 </a:t>
            </a:r>
            <a:r>
              <a:rPr lang="ko-KR" altLang="en-US" sz="2000" b="1" dirty="0" err="1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유수율</a:t>
            </a:r>
            <a:r>
              <a:rPr lang="ko-KR" altLang="en-US" sz="2000" b="1" dirty="0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예측 모델 개발</a:t>
            </a:r>
            <a:endParaRPr lang="ko-Kore-KR" altLang="en-US" sz="2000" b="1" dirty="0">
              <a:solidFill>
                <a:srgbClr val="C00000"/>
              </a:solidFill>
              <a:highlight>
                <a:srgbClr val="FFFF00"/>
              </a:highligh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E41D8-549D-B29C-ED1C-605529E51EE4}"/>
              </a:ext>
            </a:extLst>
          </p:cNvPr>
          <p:cNvSpPr txBox="1"/>
          <p:nvPr/>
        </p:nvSpPr>
        <p:spPr>
          <a:xfrm>
            <a:off x="807361" y="2936285"/>
            <a:ext cx="10755374" cy="25453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배경 </a:t>
            </a:r>
            <a:r>
              <a:rPr lang="en-US" altLang="ko-KR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지방 상수도의 경우 상수도 현대화사업 이후에도 유수율이 충분히 올라오지 않거나 너무 빨리 떨어지는 지역들이 존재</a:t>
            </a:r>
            <a:endParaRPr lang="en-US" altLang="ko-KR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지역별 </a:t>
            </a:r>
            <a:r>
              <a:rPr lang="ko-KR" altLang="en-US" kern="0" dirty="0" err="1">
                <a:solidFill>
                  <a:srgbClr val="000000"/>
                </a:solidFill>
                <a:highlight>
                  <a:srgbClr val="FFFFFF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유수율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 데이터와 거기에 영향을 미칠 수 있는 요인들 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FF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10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가지를 선정해 이들 간의 연관성을 분석</a:t>
            </a:r>
            <a:endParaRPr lang="en-US" altLang="ko-KR" kern="0" dirty="0">
              <a:solidFill>
                <a:srgbClr val="000000"/>
              </a:solidFill>
              <a:highlight>
                <a:srgbClr val="FFFFFF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분석 후 나온 결과를 바탕으로 해결책 제시에 기여</a:t>
            </a: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2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KR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1.</a:t>
            </a:r>
            <a:r>
              <a:rPr lang="ko-KR" altLang="en-US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 환경데이터 분석 공모전</a:t>
            </a:r>
            <a:endParaRPr lang="ko-Kore-KR" altLang="en-US" sz="36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6E408-9B1A-E040-8214-365B3B19140A}"/>
              </a:ext>
            </a:extLst>
          </p:cNvPr>
          <p:cNvSpPr/>
          <p:nvPr/>
        </p:nvSpPr>
        <p:spPr>
          <a:xfrm>
            <a:off x="435572" y="1282700"/>
            <a:ext cx="3653828" cy="701672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수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水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 err="1"/>
              <a:t>퍼노바</a:t>
            </a:r>
            <a:r>
              <a:rPr kumimoji="1" lang="ko-KR" altLang="en-US" sz="2000" b="1" dirty="0"/>
              <a:t> 팀</a:t>
            </a:r>
            <a:endParaRPr kumimoji="1" lang="ko-Kore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D2D34-240C-DD7B-FBB2-4E39345EAD2C}"/>
              </a:ext>
            </a:extLst>
          </p:cNvPr>
          <p:cNvSpPr txBox="1"/>
          <p:nvPr/>
        </p:nvSpPr>
        <p:spPr>
          <a:xfrm>
            <a:off x="592887" y="2228298"/>
            <a:ext cx="2012661" cy="50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/>
              <a:t>분석 방법론</a:t>
            </a:r>
            <a:endParaRPr lang="ko-Kore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8CE75-A103-3FD3-ED87-0BFA75B8C5A8}"/>
              </a:ext>
            </a:extLst>
          </p:cNvPr>
          <p:cNvSpPr txBox="1"/>
          <p:nvPr/>
        </p:nvSpPr>
        <p:spPr>
          <a:xfrm>
            <a:off x="780131" y="3186454"/>
            <a:ext cx="6466243" cy="21298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err="1">
                <a:solidFill>
                  <a:srgbClr val="000000"/>
                </a:solidFill>
                <a:highlight>
                  <a:srgbClr val="FFFFFF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히트맵을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통한 상관관계 분석으로 중요 독립변수 선정</a:t>
            </a:r>
            <a:endParaRPr lang="en-US" altLang="ko-KR" kern="0" dirty="0">
              <a:solidFill>
                <a:srgbClr val="000000"/>
              </a:solidFill>
              <a:highlight>
                <a:srgbClr val="FFFFFF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선정된 독립변수를 바탕으로 다중회귀분석</a:t>
            </a:r>
            <a:r>
              <a:rPr lang="en-US" altLang="ko-KR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패널데이터분석 적용</a:t>
            </a:r>
            <a:endParaRPr lang="en-US" altLang="ko-KR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시계열 데이터에 </a:t>
            </a:r>
            <a:r>
              <a:rPr lang="en-US" altLang="ko-KR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ARIMA</a:t>
            </a:r>
            <a:r>
              <a:rPr lang="ko-KR" altLang="en-US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를</a:t>
            </a:r>
            <a:r>
              <a:rPr lang="en-US" altLang="ko-KR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적용하여 다음 </a:t>
            </a:r>
            <a:r>
              <a:rPr lang="en-US" altLang="ko-KR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10</a:t>
            </a:r>
            <a:r>
              <a:rPr lang="ko-KR" altLang="en-US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년치 예측</a:t>
            </a: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DD8C7C-77A6-A3C5-193D-F0786F56B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116" y="1994104"/>
            <a:ext cx="2902140" cy="23544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582190-C0CD-8A65-82D7-6C20158A7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08" y="4405129"/>
            <a:ext cx="3375953" cy="21337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2191E1-3A7E-6E41-3688-F040158D667C}"/>
              </a:ext>
            </a:extLst>
          </p:cNvPr>
          <p:cNvSpPr txBox="1"/>
          <p:nvPr/>
        </p:nvSpPr>
        <p:spPr>
          <a:xfrm>
            <a:off x="3951856" y="1433481"/>
            <a:ext cx="75149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지방상수도 현대화사업 대상 지역 분석 및 </a:t>
            </a:r>
            <a:r>
              <a:rPr lang="ko-KR" altLang="en-US" sz="2000" b="1" dirty="0" err="1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유수율</a:t>
            </a:r>
            <a:r>
              <a:rPr lang="ko-KR" altLang="en-US" sz="2000" b="1" dirty="0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예측 모델 개발</a:t>
            </a:r>
            <a:endParaRPr lang="ko-Kore-KR" altLang="en-US" sz="2000" b="1" dirty="0">
              <a:solidFill>
                <a:srgbClr val="C00000"/>
              </a:solidFill>
              <a:highlight>
                <a:srgbClr val="FFFF00"/>
              </a:highligh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3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KR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1.</a:t>
            </a:r>
            <a:r>
              <a:rPr lang="ko-KR" altLang="en-US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 환경데이터 분석 공모전</a:t>
            </a:r>
            <a:endParaRPr lang="ko-Kore-KR" altLang="en-US" sz="36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6E408-9B1A-E040-8214-365B3B19140A}"/>
              </a:ext>
            </a:extLst>
          </p:cNvPr>
          <p:cNvSpPr/>
          <p:nvPr/>
        </p:nvSpPr>
        <p:spPr>
          <a:xfrm>
            <a:off x="435572" y="1282700"/>
            <a:ext cx="3653828" cy="701672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수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水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 err="1"/>
              <a:t>퍼노바</a:t>
            </a:r>
            <a:r>
              <a:rPr kumimoji="1" lang="ko-KR" altLang="en-US" sz="2000" b="1" dirty="0"/>
              <a:t> 팀</a:t>
            </a:r>
            <a:endParaRPr kumimoji="1" lang="ko-Kore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F4621-5516-C38A-E20B-19A7E19D65A6}"/>
              </a:ext>
            </a:extLst>
          </p:cNvPr>
          <p:cNvSpPr txBox="1"/>
          <p:nvPr/>
        </p:nvSpPr>
        <p:spPr>
          <a:xfrm>
            <a:off x="435571" y="2200272"/>
            <a:ext cx="1302793" cy="50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/>
              <a:t>결론</a:t>
            </a:r>
            <a:endParaRPr lang="ko-Kore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E41D8-549D-B29C-ED1C-605529E51EE4}"/>
              </a:ext>
            </a:extLst>
          </p:cNvPr>
          <p:cNvSpPr txBox="1"/>
          <p:nvPr/>
        </p:nvSpPr>
        <p:spPr>
          <a:xfrm>
            <a:off x="807360" y="2385384"/>
            <a:ext cx="10411245" cy="61117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유수율과 상관관계가 높은 변수로는 총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유수율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총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누수율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,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관로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GIS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구축률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 인구 밀도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면적당 자동차 대수</a:t>
            </a: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시계열 데이터를 활용하여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10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년치를 예측해봤을 때 수치의 변동성이 크지 않음을 확인</a:t>
            </a: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제주도는 지형적 특성으로 인해 유수율이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40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퍼센트에 대에 머물러서 좀 더 집중적인 상수도 사업이 필요함</a:t>
            </a:r>
            <a:endParaRPr lang="en-US" altLang="ko-KR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E633-16C9-2EF8-04E1-12AE35FF3E9E}"/>
              </a:ext>
            </a:extLst>
          </p:cNvPr>
          <p:cNvSpPr txBox="1"/>
          <p:nvPr/>
        </p:nvSpPr>
        <p:spPr>
          <a:xfrm>
            <a:off x="3951856" y="1433481"/>
            <a:ext cx="75149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지방상수도 현대화사업 대상 지역 분석 및 </a:t>
            </a:r>
            <a:r>
              <a:rPr lang="ko-KR" altLang="en-US" sz="2000" b="1" dirty="0" err="1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유수율</a:t>
            </a:r>
            <a:r>
              <a:rPr lang="ko-KR" altLang="en-US" sz="2000" b="1" dirty="0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예측 모델 개발</a:t>
            </a:r>
            <a:endParaRPr lang="ko-Kore-KR" altLang="en-US" sz="2000" b="1" dirty="0">
              <a:solidFill>
                <a:srgbClr val="C00000"/>
              </a:solidFill>
              <a:highlight>
                <a:srgbClr val="FFFF00"/>
              </a:highligh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50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1.</a:t>
            </a:r>
            <a:r>
              <a:rPr lang="ko-KR" altLang="en-US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 환경데이터 분석 공모전</a:t>
            </a:r>
            <a:endParaRPr lang="ko-Kore-KR" altLang="en-US" sz="36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6E408-9B1A-E040-8214-365B3B19140A}"/>
              </a:ext>
            </a:extLst>
          </p:cNvPr>
          <p:cNvSpPr/>
          <p:nvPr/>
        </p:nvSpPr>
        <p:spPr>
          <a:xfrm>
            <a:off x="435572" y="1282700"/>
            <a:ext cx="3653828" cy="701672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수질 지킴이 팀</a:t>
            </a:r>
            <a:endParaRPr kumimoji="1" lang="ko-Kore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F4621-5516-C38A-E20B-19A7E19D65A6}"/>
              </a:ext>
            </a:extLst>
          </p:cNvPr>
          <p:cNvSpPr txBox="1"/>
          <p:nvPr/>
        </p:nvSpPr>
        <p:spPr>
          <a:xfrm>
            <a:off x="435571" y="2200272"/>
            <a:ext cx="1302793" cy="50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개요</a:t>
            </a:r>
            <a:endParaRPr lang="ko-Kore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22558-61C6-C9BC-6886-8678FDB22B62}"/>
              </a:ext>
            </a:extLst>
          </p:cNvPr>
          <p:cNvSpPr txBox="1"/>
          <p:nvPr/>
        </p:nvSpPr>
        <p:spPr>
          <a:xfrm>
            <a:off x="4143818" y="1464259"/>
            <a:ext cx="791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" altLang="ko-Kore-KR" sz="1800" dirty="0"/>
              <a:t>수질 지역 간 불균형 해결을 위한 물 시설 유지 보수 모니터링 예측 시기 제시 </a:t>
            </a:r>
            <a:r>
              <a:rPr lang="ko" altLang="ko-Kore-KR" sz="1800"/>
              <a:t>모델 </a:t>
            </a:r>
            <a:endParaRPr lang="ko-Kore-KR" alt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EE5F4-00F6-5B83-6FC6-A425149EED66}"/>
              </a:ext>
            </a:extLst>
          </p:cNvPr>
          <p:cNvSpPr txBox="1"/>
          <p:nvPr/>
        </p:nvSpPr>
        <p:spPr>
          <a:xfrm>
            <a:off x="807362" y="2936285"/>
            <a:ext cx="6498006" cy="21298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배경 </a:t>
            </a:r>
            <a:r>
              <a:rPr lang="en-US" altLang="ko-KR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: </a:t>
            </a:r>
            <a:r>
              <a:rPr lang="ko-KR" altLang="en-US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지역 간 수질 불균형 문제</a:t>
            </a:r>
            <a:endParaRPr lang="en-US" altLang="ko-KR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시설 모니터링을 활용하여 얻은 데이터로 시설 보수 시기를 예측할 수 있다면  지역 간 수질 불균형 문제를 훨씬 완화할 수 있을 것</a:t>
            </a:r>
            <a:endParaRPr lang="en-US" altLang="ko-KR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409A0D-7640-B650-4FBC-9AE2627D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94" y="2460998"/>
            <a:ext cx="2823930" cy="7455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232312-290E-31B9-2E3E-B8B49F652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496" y="3491583"/>
            <a:ext cx="2995525" cy="19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8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1.</a:t>
            </a:r>
            <a:r>
              <a:rPr lang="ko-KR" altLang="en-US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 환경데이터 분석 공모전</a:t>
            </a:r>
            <a:endParaRPr lang="ko-Kore-KR" altLang="en-US" sz="36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6E408-9B1A-E040-8214-365B3B19140A}"/>
              </a:ext>
            </a:extLst>
          </p:cNvPr>
          <p:cNvSpPr/>
          <p:nvPr/>
        </p:nvSpPr>
        <p:spPr>
          <a:xfrm>
            <a:off x="435572" y="1282700"/>
            <a:ext cx="3653828" cy="701672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수질 지킴이 팀</a:t>
            </a:r>
            <a:endParaRPr kumimoji="1" lang="ko-Kore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F4621-5516-C38A-E20B-19A7E19D65A6}"/>
              </a:ext>
            </a:extLst>
          </p:cNvPr>
          <p:cNvSpPr txBox="1"/>
          <p:nvPr/>
        </p:nvSpPr>
        <p:spPr>
          <a:xfrm>
            <a:off x="435571" y="2200272"/>
            <a:ext cx="2651758" cy="50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/>
              <a:t>분석 방법론</a:t>
            </a:r>
            <a:endParaRPr lang="ko-Kore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22558-61C6-C9BC-6886-8678FDB22B62}"/>
              </a:ext>
            </a:extLst>
          </p:cNvPr>
          <p:cNvSpPr txBox="1"/>
          <p:nvPr/>
        </p:nvSpPr>
        <p:spPr>
          <a:xfrm>
            <a:off x="4143818" y="1464259"/>
            <a:ext cx="791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" altLang="ko-Kore-KR" sz="1800" dirty="0"/>
              <a:t>수질 지역 간 불균형 해결을 위한 물 시설 유지 보수 모니터링 예측 시기 제시 </a:t>
            </a:r>
            <a:r>
              <a:rPr lang="ko" altLang="ko-Kore-KR" sz="1800"/>
              <a:t>모델 </a:t>
            </a:r>
            <a:endParaRPr lang="ko-Kore-KR" alt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EE5F4-00F6-5B83-6FC6-A425149EED66}"/>
              </a:ext>
            </a:extLst>
          </p:cNvPr>
          <p:cNvSpPr txBox="1"/>
          <p:nvPr/>
        </p:nvSpPr>
        <p:spPr>
          <a:xfrm>
            <a:off x="807361" y="2936285"/>
            <a:ext cx="6016225" cy="2960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kern="0" spc="0" dirty="0" err="1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히트맵을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 이용한 상관관계 분석으로 수질과 여러 가지 이온 농도의 연관성 분석</a:t>
            </a:r>
            <a:endParaRPr lang="en-US" altLang="ko-KR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 </a:t>
            </a:r>
            <a:endParaRPr lang="en-US" altLang="ko-KR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시계열 분석을 위해 </a:t>
            </a:r>
            <a:r>
              <a:rPr lang="en-US" altLang="ko-KR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holt-winters </a:t>
            </a:r>
            <a:r>
              <a:rPr lang="ko-KR" altLang="en-US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모델</a:t>
            </a:r>
            <a:r>
              <a:rPr lang="en-US" altLang="ko-KR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, ARIMA, </a:t>
            </a:r>
            <a:r>
              <a:rPr lang="en-US" altLang="ko-KR" b="1" kern="0" dirty="0" err="1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fbprophet</a:t>
            </a:r>
            <a:r>
              <a:rPr lang="en-US" altLang="ko-KR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활용 </a:t>
            </a:r>
            <a:endParaRPr lang="en-US" altLang="ko-KR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LSTM, </a:t>
            </a: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XGBoost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를 활용하여 수질 변화 예측</a:t>
            </a:r>
            <a:endParaRPr lang="en-US" altLang="ko-KR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</p:txBody>
      </p:sp>
      <p:pic>
        <p:nvPicPr>
          <p:cNvPr id="2" name="Google Shape;199;p32">
            <a:extLst>
              <a:ext uri="{FF2B5EF4-FFF2-40B4-BE49-F238E27FC236}">
                <a16:creationId xmlns:a16="http://schemas.microsoft.com/office/drawing/2014/main" id="{704F2657-846B-7BC5-2FB3-8223A84129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239" y="2097396"/>
            <a:ext cx="2534096" cy="236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B1276F-8298-60F7-8B7B-76B4B5F3F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14" y="4725859"/>
            <a:ext cx="4467886" cy="19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0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1.</a:t>
            </a:r>
            <a:r>
              <a:rPr lang="ko-KR" altLang="en-US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 환경데이터 분석 공모전</a:t>
            </a:r>
            <a:endParaRPr lang="ko-Kore-KR" altLang="en-US" sz="36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6E408-9B1A-E040-8214-365B3B19140A}"/>
              </a:ext>
            </a:extLst>
          </p:cNvPr>
          <p:cNvSpPr/>
          <p:nvPr/>
        </p:nvSpPr>
        <p:spPr>
          <a:xfrm>
            <a:off x="435572" y="1282700"/>
            <a:ext cx="3653828" cy="701672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수질 지킴이 팀</a:t>
            </a:r>
            <a:endParaRPr kumimoji="1" lang="ko-Kore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F4621-5516-C38A-E20B-19A7E19D65A6}"/>
              </a:ext>
            </a:extLst>
          </p:cNvPr>
          <p:cNvSpPr txBox="1"/>
          <p:nvPr/>
        </p:nvSpPr>
        <p:spPr>
          <a:xfrm>
            <a:off x="435571" y="2200272"/>
            <a:ext cx="1302793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결론</a:t>
            </a:r>
            <a:endParaRPr lang="ko-Kore-KR" altLang="en-US" sz="20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22558-61C6-C9BC-6886-8678FDB22B62}"/>
              </a:ext>
            </a:extLst>
          </p:cNvPr>
          <p:cNvSpPr txBox="1"/>
          <p:nvPr/>
        </p:nvSpPr>
        <p:spPr>
          <a:xfrm>
            <a:off x="4143818" y="1464259"/>
            <a:ext cx="791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" altLang="ko-Kore-KR" sz="1800" dirty="0"/>
              <a:t>수질 지역 간 불균형 해결을 위한 물 시설 유지 보수 모니터링 예측 시기 제시 </a:t>
            </a:r>
            <a:r>
              <a:rPr lang="ko" altLang="ko-Kore-KR" sz="1800"/>
              <a:t>모델 </a:t>
            </a:r>
            <a:endParaRPr lang="ko-Kore-KR" alt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EE5F4-00F6-5B83-6FC6-A425149EED66}"/>
              </a:ext>
            </a:extLst>
          </p:cNvPr>
          <p:cNvSpPr txBox="1"/>
          <p:nvPr/>
        </p:nvSpPr>
        <p:spPr>
          <a:xfrm>
            <a:off x="914479" y="2975335"/>
            <a:ext cx="6458677" cy="28179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엔트로피를 활용하여 수질 데이터 바탕으로 정수장에 대한 등급을 매길 수 있는 새로운 지표 생성</a:t>
            </a:r>
            <a:endParaRPr lang="en-US" altLang="ko-KR" sz="2000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 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이러한 지표를 바탕으로 시설 유지 보수 시기를 선정</a:t>
            </a:r>
            <a:endParaRPr lang="en-US" altLang="ko-KR" sz="2000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1A9B3E-ACDE-4628-58C0-A9FF78AA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93" y="2436314"/>
            <a:ext cx="3617428" cy="10780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13F5E3-30A0-9FBA-62A0-3C4358431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614" y="3686749"/>
            <a:ext cx="2048386" cy="280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3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2.</a:t>
            </a:r>
            <a:r>
              <a:rPr lang="ko-KR" altLang="en-US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 창의혁신 </a:t>
            </a:r>
            <a:r>
              <a:rPr lang="en-US" altLang="ko-KR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DNA-Hero </a:t>
            </a:r>
            <a:r>
              <a:rPr lang="ko-KR" altLang="en-US" sz="3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Calibri" panose="020F0502020204030204" pitchFamily="34" charset="0"/>
              </a:rPr>
              <a:t>공모전</a:t>
            </a:r>
            <a:endParaRPr lang="ko-Kore-KR" altLang="en-US" sz="36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6E408-9B1A-E040-8214-365B3B19140A}"/>
              </a:ext>
            </a:extLst>
          </p:cNvPr>
          <p:cNvSpPr/>
          <p:nvPr/>
        </p:nvSpPr>
        <p:spPr>
          <a:xfrm>
            <a:off x="435572" y="1282700"/>
            <a:ext cx="3653828" cy="701672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변경된 주제 소개</a:t>
            </a:r>
            <a:endParaRPr kumimoji="1" lang="ko-Kore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F4621-5516-C38A-E20B-19A7E19D65A6}"/>
              </a:ext>
            </a:extLst>
          </p:cNvPr>
          <p:cNvSpPr txBox="1"/>
          <p:nvPr/>
        </p:nvSpPr>
        <p:spPr>
          <a:xfrm>
            <a:off x="435571" y="2200272"/>
            <a:ext cx="1302793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개요</a:t>
            </a:r>
            <a:endParaRPr lang="ko-Kore-KR" altLang="en-US" sz="20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22558-61C6-C9BC-6886-8678FDB22B62}"/>
              </a:ext>
            </a:extLst>
          </p:cNvPr>
          <p:cNvSpPr txBox="1"/>
          <p:nvPr/>
        </p:nvSpPr>
        <p:spPr>
          <a:xfrm>
            <a:off x="4789952" y="1464259"/>
            <a:ext cx="6625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sz="2400" dirty="0"/>
              <a:t>이미지 혹은 소리 학습을 통해 상수관 노후 탐지</a:t>
            </a:r>
            <a:endParaRPr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EE5F4-00F6-5B83-6FC6-A425149EED66}"/>
              </a:ext>
            </a:extLst>
          </p:cNvPr>
          <p:cNvSpPr txBox="1"/>
          <p:nvPr/>
        </p:nvSpPr>
        <p:spPr>
          <a:xfrm>
            <a:off x="860061" y="2757349"/>
            <a:ext cx="6458677" cy="37412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환경 데이터 공모전에서 했던 상수도 관련 분석을 바탕으로  더 발전된 분석</a:t>
            </a:r>
            <a:endParaRPr lang="en-US" altLang="ko-KR" sz="2000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이미지와 소리 데이터를 활용하여 상수관의 노후를 즉각 탐지하여 유수율을 최대한 높이고자 함 </a:t>
            </a:r>
            <a:endParaRPr lang="en-US" altLang="ko-KR" sz="2000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수도 관망 자료</a:t>
            </a:r>
            <a:r>
              <a:rPr lang="en-US" altLang="ko-KR" sz="2000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, </a:t>
            </a:r>
            <a:r>
              <a:rPr lang="ko-KR" altLang="en-US" sz="2000" b="1" kern="0" dirty="0" err="1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상수관로</a:t>
            </a:r>
            <a:r>
              <a:rPr lang="ko-KR" altLang="en-US" sz="2000" b="1" kern="0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Pretendard Medium" panose="02000603000000020004" pitchFamily="2" charset="-127"/>
              </a:rPr>
              <a:t> 누수 감지 데이터를 활용</a:t>
            </a:r>
            <a:endParaRPr lang="en-US" altLang="ko-KR" sz="2000" b="1" kern="0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kern="0" spc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Pretendard Medium" panose="020006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93E66C-104A-D42D-ACB1-C02AFC14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796" y="2560894"/>
            <a:ext cx="3170955" cy="35103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85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478</Words>
  <Application>Microsoft Office PowerPoint</Application>
  <PresentationFormat>와이드스크린</PresentationFormat>
  <Paragraphs>98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Calibri Light</vt:lpstr>
      <vt:lpstr>Calibri</vt:lpstr>
      <vt:lpstr>Arial</vt:lpstr>
      <vt:lpstr>나눔스퀘어OTF Bold</vt:lpstr>
      <vt:lpstr>나눔스퀘어OTF ExtraBold</vt:lpstr>
      <vt:lpstr>맑은 고딕</vt:lpstr>
      <vt:lpstr>Office 테마</vt:lpstr>
      <vt:lpstr>Office Theme</vt:lpstr>
      <vt:lpstr>PowerPoint 프레젠테이션</vt:lpstr>
      <vt:lpstr>Contents</vt:lpstr>
      <vt:lpstr>1. 환경데이터 분석 공모전</vt:lpstr>
      <vt:lpstr>1. 환경데이터 분석 공모전</vt:lpstr>
      <vt:lpstr>1. 환경데이터 분석 공모전</vt:lpstr>
      <vt:lpstr>1. 환경데이터 분석 공모전</vt:lpstr>
      <vt:lpstr>1. 환경데이터 분석 공모전</vt:lpstr>
      <vt:lpstr>1. 환경데이터 분석 공모전</vt:lpstr>
      <vt:lpstr>2. 창의혁신 DNA-Hero 공모전</vt:lpstr>
      <vt:lpstr>3. 여름방학 스터디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류경민</dc:creator>
  <cp:lastModifiedBy>류경민</cp:lastModifiedBy>
  <cp:revision>5</cp:revision>
  <dcterms:created xsi:type="dcterms:W3CDTF">2024-06-23T08:28:22Z</dcterms:created>
  <dcterms:modified xsi:type="dcterms:W3CDTF">2024-06-25T04:16:38Z</dcterms:modified>
</cp:coreProperties>
</file>