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9"/>
    <p:restoredTop sz="96270" autoAdjust="0"/>
  </p:normalViewPr>
  <p:slideViewPr>
    <p:cSldViewPr snapToObjects="1">
      <p:cViewPr varScale="1">
        <p:scale>
          <a:sx n="78" d="100"/>
          <a:sy n="78" d="100"/>
        </p:scale>
        <p:origin x="989" y="43"/>
      </p:cViewPr>
      <p:guideLst>
        <p:guide orient="horz" pos="2153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2022-05-23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2022-05-23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2022-05-23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2022-05-23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2022-05-23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2022-05-23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직사각형 1030"/>
          <p:cNvSpPr/>
          <p:nvPr/>
        </p:nvSpPr>
        <p:spPr>
          <a:xfrm>
            <a:off x="0" y="1861458"/>
            <a:ext cx="12192000" cy="3007721"/>
          </a:xfrm>
          <a:prstGeom prst="rect">
            <a:avLst/>
          </a:prstGeom>
          <a:solidFill>
            <a:schemeClr val="lt1"/>
          </a:solidFill>
          <a:effectLst>
            <a:outerShdw blurRad="76200" dist="762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2" name="직사각형 1031"/>
          <p:cNvSpPr/>
          <p:nvPr/>
        </p:nvSpPr>
        <p:spPr>
          <a:xfrm>
            <a:off x="0" y="4869180"/>
            <a:ext cx="12192000" cy="1988820"/>
          </a:xfrm>
          <a:prstGeom prst="rect">
            <a:avLst/>
          </a:prstGeom>
          <a:solidFill>
            <a:srgbClr val="203864">
              <a:alpha val="35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0" name="직사각형 1029"/>
          <p:cNvSpPr/>
          <p:nvPr/>
        </p:nvSpPr>
        <p:spPr>
          <a:xfrm>
            <a:off x="0" y="0"/>
            <a:ext cx="12192000" cy="1861458"/>
          </a:xfrm>
          <a:prstGeom prst="rect">
            <a:avLst/>
          </a:prstGeom>
          <a:solidFill>
            <a:srgbClr val="203864">
              <a:alpha val="35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1581" y="1861458"/>
            <a:ext cx="11268837" cy="23876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800" b="1">
                <a:solidFill>
                  <a:srgbClr val="203864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인간공학</a:t>
            </a:r>
            <a:r>
              <a:rPr lang="en-US" altLang="ko-KR" sz="3800" b="1">
                <a:solidFill>
                  <a:srgbClr val="203864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ko-KR" altLang="en-US" sz="3800" b="1">
                <a:solidFill>
                  <a:srgbClr val="203864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및 실습 </a:t>
            </a:r>
            <a:r>
              <a:rPr lang="en-US" altLang="ko-KR" sz="3800" b="1">
                <a:solidFill>
                  <a:srgbClr val="203864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Final Project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778720" y="5996994"/>
            <a:ext cx="6324409" cy="861006"/>
          </a:xfrm>
        </p:spPr>
        <p:txBody>
          <a:bodyPr>
            <a:noAutofit/>
          </a:bodyPr>
          <a:lstStyle/>
          <a:p>
            <a:pPr lvl="0">
              <a:defRPr/>
            </a:pPr>
            <a:endParaRPr lang="en-US" altLang="ko-KR" sz="1900" b="1">
              <a:solidFill>
                <a:schemeClr val="lt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 lvl="0">
              <a:defRPr/>
            </a:pPr>
            <a:r>
              <a:rPr lang="en-US" altLang="ko-KR" sz="1900" b="1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3</a:t>
            </a:r>
            <a:r>
              <a:rPr lang="ko-KR" altLang="en-US" sz="1900" b="1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팀</a:t>
            </a:r>
            <a:r>
              <a:rPr lang="ko-KR" altLang="en-US" sz="1900" b="1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김동근 김효정 방소영 윤태영 전민규</a:t>
            </a:r>
          </a:p>
        </p:txBody>
      </p:sp>
      <p:pic>
        <p:nvPicPr>
          <p:cNvPr id="1025" name="_x570925528" descr="cif00001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488549" y="1988820"/>
            <a:ext cx="1578853" cy="489460"/>
          </a:xfrm>
          <a:prstGeom prst="rect">
            <a:avLst/>
          </a:prstGeom>
          <a:noFill/>
        </p:spPr>
      </p:pic>
      <p:sp>
        <p:nvSpPr>
          <p:cNvPr id="6" name="Rectangle 5"/>
          <p:cNvSpPr>
            <a:spLocks noChangeArrowheads="1"/>
          </p:cNvSpPr>
          <p:nvPr/>
        </p:nvSpPr>
        <p:spPr>
          <a:xfrm>
            <a:off x="0" y="5049837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_x586527144"/>
          <p:cNvSpPr>
            <a:spLocks noChangeShapeType="1"/>
          </p:cNvSpPr>
          <p:nvPr/>
        </p:nvSpPr>
        <p:spPr>
          <a:xfrm>
            <a:off x="0" y="12158662"/>
            <a:ext cx="9940925" cy="0"/>
          </a:xfrm>
          <a:prstGeom prst="line">
            <a:avLst/>
          </a:prstGeom>
          <a:noFill/>
          <a:ln w="12700">
            <a:solidFill>
              <a:srgbClr val="203864"/>
            </a:solidFill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26" name="제목 1"/>
          <p:cNvSpPr>
            <a:spLocks noGrp="1"/>
          </p:cNvSpPr>
          <p:nvPr/>
        </p:nvSpPr>
        <p:spPr>
          <a:xfrm>
            <a:off x="1524000" y="2914811"/>
            <a:ext cx="9144000" cy="1334247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000" b="1" i="0" u="none" strike="noStrike" kern="1200" cap="none" spc="0" normalizeH="0" baseline="0">
                <a:solidFill>
                  <a:srgbClr val="203864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027" name="부제목 2"/>
          <p:cNvSpPr>
            <a:spLocks noGrp="1"/>
          </p:cNvSpPr>
          <p:nvPr/>
        </p:nvSpPr>
        <p:spPr>
          <a:xfrm>
            <a:off x="1994582" y="3144066"/>
            <a:ext cx="8202834" cy="86100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>
                  <a:tint val="75000"/>
                </a:schemeClr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</a:rPr>
              <a:t>한글의 </a:t>
            </a:r>
            <a:r>
              <a:rPr kumimoji="0" lang="en-US" altLang="ko-KR" sz="2200" b="0" i="0" u="none" strike="noStrike" kern="1200" cap="none" spc="0" normalizeH="0" baseline="0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</a:rPr>
              <a:t>Magic Number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</a:rPr>
              <a:t> 측정 정확도 향상을 위한 툴 개선 프로젝트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/>
          <p:nvPr/>
        </p:nvSpPr>
        <p:spPr>
          <a:xfrm>
            <a:off x="11900647" y="6345877"/>
            <a:ext cx="582704" cy="564777"/>
          </a:xfrm>
          <a:prstGeom prst="rect">
            <a:avLst/>
          </a:prstGeom>
        </p:spPr>
        <p:txBody>
          <a:bodyPr vert="horz" lIns="91440" tIns="45720" rIns="91440" bIns="45720">
            <a:normAutofit fontScale="5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8</a:t>
            </a:r>
          </a:p>
        </p:txBody>
      </p:sp>
      <p:sp>
        <p:nvSpPr>
          <p:cNvPr id="5" name="_x586528296"/>
          <p:cNvSpPr>
            <a:spLocks noChangeShapeType="1"/>
          </p:cNvSpPr>
          <p:nvPr/>
        </p:nvSpPr>
        <p:spPr>
          <a:xfrm>
            <a:off x="0" y="6543100"/>
            <a:ext cx="12192000" cy="0"/>
          </a:xfrm>
          <a:prstGeom prst="line">
            <a:avLst/>
          </a:prstGeom>
          <a:noFill/>
          <a:ln w="19050">
            <a:solidFill>
              <a:srgbClr val="203864"/>
            </a:solidFill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_x586528296"/>
          <p:cNvSpPr>
            <a:spLocks noChangeShapeType="1"/>
          </p:cNvSpPr>
          <p:nvPr/>
        </p:nvSpPr>
        <p:spPr>
          <a:xfrm>
            <a:off x="-1" y="512123"/>
            <a:ext cx="12192000" cy="0"/>
          </a:xfrm>
          <a:prstGeom prst="line">
            <a:avLst/>
          </a:prstGeom>
          <a:noFill/>
          <a:ln w="19050">
            <a:solidFill>
              <a:srgbClr val="203864"/>
            </a:solidFill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grpSp>
        <p:nvGrpSpPr>
          <p:cNvPr id="14" name="グループ化 20"/>
          <p:cNvGrpSpPr/>
          <p:nvPr/>
        </p:nvGrpSpPr>
        <p:grpSpPr>
          <a:xfrm>
            <a:off x="327219" y="216179"/>
            <a:ext cx="2135475" cy="675841"/>
            <a:chOff x="796683" y="1254472"/>
            <a:chExt cx="2135475" cy="675841"/>
          </a:xfrm>
        </p:grpSpPr>
        <p:sp>
          <p:nvSpPr>
            <p:cNvPr id="15" name="テキスト ボックス 9"/>
            <p:cNvSpPr txBox="1"/>
            <p:nvPr/>
          </p:nvSpPr>
          <p:spPr>
            <a:xfrm>
              <a:off x="1474747" y="1313087"/>
              <a:ext cx="1457411" cy="54245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1" lang="ko-KR" altLang="en-US" sz="3000" b="1" spc="300">
                  <a:solidFill>
                    <a:srgbClr val="203864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ea typeface="맑은 고딕"/>
                </a:rPr>
                <a:t> 결과</a:t>
              </a:r>
            </a:p>
          </p:txBody>
        </p:sp>
        <p:grpSp>
          <p:nvGrpSpPr>
            <p:cNvPr id="16" name="グループ化 13"/>
            <p:cNvGrpSpPr/>
            <p:nvPr/>
          </p:nvGrpSpPr>
          <p:grpSpPr>
            <a:xfrm>
              <a:off x="796683" y="1254472"/>
              <a:ext cx="791999" cy="675841"/>
              <a:chOff x="796683" y="1254472"/>
              <a:chExt cx="791999" cy="675841"/>
            </a:xfrm>
          </p:grpSpPr>
          <p:sp>
            <p:nvSpPr>
              <p:cNvPr id="17" name="正方形/長方形 1"/>
              <p:cNvSpPr/>
              <p:nvPr/>
            </p:nvSpPr>
            <p:spPr>
              <a:xfrm>
                <a:off x="796683" y="1254472"/>
                <a:ext cx="699073" cy="675841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ja-JP" altLang="en-US">
                  <a:ea typeface="맑은 고딕"/>
                </a:endParaRPr>
              </a:p>
            </p:txBody>
          </p:sp>
          <p:sp>
            <p:nvSpPr>
              <p:cNvPr id="18" name="テキスト ボックス 10"/>
              <p:cNvSpPr txBox="1"/>
              <p:nvPr/>
            </p:nvSpPr>
            <p:spPr>
              <a:xfrm>
                <a:off x="1054299" y="1266569"/>
                <a:ext cx="534383" cy="4533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kumimoji="1" lang="en-US" altLang="ja-JP" sz="2400" b="1">
                    <a:solidFill>
                      <a:schemeClr val="bg1"/>
                    </a:solidFill>
                    <a:ea typeface="맑은 고딕"/>
                  </a:rPr>
                  <a:t>0</a:t>
                </a:r>
                <a:r>
                  <a:rPr kumimoji="1" lang="en-US" altLang="ko-KR" sz="2400" b="1">
                    <a:solidFill>
                      <a:schemeClr val="bg1"/>
                    </a:solidFill>
                    <a:ea typeface="맑은 고딕"/>
                  </a:rPr>
                  <a:t>3</a:t>
                </a:r>
              </a:p>
            </p:txBody>
          </p:sp>
        </p:grpSp>
      </p:grpSp>
      <p:sp>
        <p:nvSpPr>
          <p:cNvPr id="84" name="TextBox 1"/>
          <p:cNvSpPr txBox="1"/>
          <p:nvPr/>
        </p:nvSpPr>
        <p:spPr>
          <a:xfrm>
            <a:off x="327219" y="1092807"/>
            <a:ext cx="9761067" cy="391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2000" b="1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1.</a:t>
            </a:r>
            <a:r>
              <a:rPr lang="ko-KR" altLang="en-US" sz="2000" b="1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 개선 </a:t>
            </a:r>
            <a:r>
              <a:rPr lang="en-US" altLang="ko-KR" sz="2000" b="1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tool</a:t>
            </a: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16026" y="2132820"/>
            <a:ext cx="3179569" cy="38981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729686" y="2359745"/>
            <a:ext cx="2839074" cy="39861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7" name="그림 8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1230" y="1762886"/>
            <a:ext cx="4656523" cy="31063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462694" y="5068653"/>
            <a:ext cx="2745058" cy="4937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462694" y="5805216"/>
            <a:ext cx="2745058" cy="500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0" name="TextBox 1"/>
          <p:cNvSpPr txBox="1"/>
          <p:nvPr/>
        </p:nvSpPr>
        <p:spPr>
          <a:xfrm>
            <a:off x="778405" y="5204874"/>
            <a:ext cx="1828307" cy="30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ko-KR" altLang="en-US" sz="1400" b="1">
                <a:solidFill>
                  <a:schemeClr val="dk1"/>
                </a:solidFill>
              </a:rPr>
              <a:t>받침이 있는 한글</a:t>
            </a:r>
          </a:p>
        </p:txBody>
      </p:sp>
      <p:sp>
        <p:nvSpPr>
          <p:cNvPr id="91" name="TextBox 1"/>
          <p:cNvSpPr txBox="1"/>
          <p:nvPr/>
        </p:nvSpPr>
        <p:spPr>
          <a:xfrm>
            <a:off x="778405" y="5905239"/>
            <a:ext cx="1684289" cy="300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ko-KR" altLang="en-US" sz="1400" b="1">
                <a:solidFill>
                  <a:schemeClr val="dk1"/>
                </a:solidFill>
              </a:rPr>
              <a:t>받침이 없는 한글</a:t>
            </a:r>
          </a:p>
        </p:txBody>
      </p:sp>
      <p:sp>
        <p:nvSpPr>
          <p:cNvPr id="92" name="TextBox 1"/>
          <p:cNvSpPr txBox="1"/>
          <p:nvPr/>
        </p:nvSpPr>
        <p:spPr>
          <a:xfrm>
            <a:off x="479298" y="1434632"/>
            <a:ext cx="4336853" cy="338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1600" b="1">
                <a:solidFill>
                  <a:schemeClr val="dk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-UX/UI </a:t>
            </a:r>
            <a:r>
              <a:rPr lang="ko-KR" altLang="en-US" sz="1600" b="1">
                <a:solidFill>
                  <a:schemeClr val="dk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및 제시어 예시</a:t>
            </a:r>
          </a:p>
        </p:txBody>
      </p:sp>
      <p:sp>
        <p:nvSpPr>
          <p:cNvPr id="93" name="TextBox 1"/>
          <p:cNvSpPr txBox="1"/>
          <p:nvPr/>
        </p:nvSpPr>
        <p:spPr>
          <a:xfrm>
            <a:off x="6096000" y="1484757"/>
            <a:ext cx="5976830" cy="818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1600" b="1" dirty="0">
                <a:solidFill>
                  <a:schemeClr val="dk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-</a:t>
            </a:r>
            <a:r>
              <a:rPr lang="ko-KR" altLang="en-US" sz="1600" b="1" dirty="0">
                <a:solidFill>
                  <a:schemeClr val="dk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툴 사용 설명서</a:t>
            </a:r>
          </a:p>
          <a:p>
            <a:pPr marL="0" indent="0">
              <a:buNone/>
              <a:defRPr/>
            </a:pPr>
            <a:r>
              <a:rPr lang="ko-KR" altLang="en-US" sz="1600" b="1" dirty="0">
                <a:solidFill>
                  <a:schemeClr val="dk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ko-KR" altLang="en-US" sz="1600" b="0" dirty="0">
                <a:solidFill>
                  <a:schemeClr val="dk1"/>
                </a:solidFill>
                <a:effectLst/>
                <a:latin typeface="맑은 고딕"/>
                <a:ea typeface="맑은 고딕"/>
              </a:rPr>
              <a:t>툴을 실행 파일</a:t>
            </a:r>
            <a:r>
              <a:rPr lang="en-US" altLang="ko-KR" sz="1600" b="0" dirty="0">
                <a:solidFill>
                  <a:schemeClr val="dk1"/>
                </a:solidFill>
                <a:effectLst/>
                <a:latin typeface="맑은 고딕"/>
                <a:ea typeface="맑은 고딕"/>
              </a:rPr>
              <a:t>,</a:t>
            </a:r>
            <a:r>
              <a:rPr lang="ko-KR" altLang="en-US" sz="1600" b="0" dirty="0">
                <a:solidFill>
                  <a:schemeClr val="dk1"/>
                </a:solidFill>
                <a:effectLst/>
                <a:latin typeface="맑은 고딕"/>
                <a:ea typeface="맑은 고딕"/>
              </a:rPr>
              <a:t> 파이썬 파일 </a:t>
            </a:r>
            <a:r>
              <a:rPr lang="en-US" altLang="ko-KR" sz="1600" b="0" dirty="0">
                <a:solidFill>
                  <a:schemeClr val="dk1"/>
                </a:solidFill>
                <a:effectLst/>
                <a:latin typeface="맑은 고딕"/>
                <a:ea typeface="맑은 고딕"/>
              </a:rPr>
              <a:t>2</a:t>
            </a:r>
            <a:r>
              <a:rPr lang="ko-KR" altLang="en-US" sz="1600" b="0" dirty="0">
                <a:solidFill>
                  <a:schemeClr val="dk1"/>
                </a:solidFill>
                <a:effectLst/>
                <a:latin typeface="맑은 고딕"/>
                <a:ea typeface="맑은 고딕"/>
              </a:rPr>
              <a:t>가지 방법으로 사용할 수 있다</a:t>
            </a:r>
            <a:r>
              <a:rPr lang="en-US" altLang="ko-KR" sz="1600" b="0" dirty="0">
                <a:solidFill>
                  <a:schemeClr val="dk1"/>
                </a:solidFill>
                <a:effectLst/>
                <a:latin typeface="맑은 고딕"/>
                <a:ea typeface="맑은 고딕"/>
              </a:rPr>
              <a:t>.</a:t>
            </a:r>
          </a:p>
          <a:p>
            <a:pPr marL="0" indent="0">
              <a:buNone/>
              <a:defRPr/>
            </a:pPr>
            <a:r>
              <a:rPr lang="ko-KR" altLang="en-US" sz="1600" b="0" dirty="0">
                <a:solidFill>
                  <a:schemeClr val="dk1"/>
                </a:solidFill>
                <a:effectLst/>
                <a:latin typeface="맑은 고딕"/>
                <a:ea typeface="맑은 고딕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/>
          <p:nvPr/>
        </p:nvSpPr>
        <p:spPr>
          <a:xfrm>
            <a:off x="11900647" y="6345877"/>
            <a:ext cx="582704" cy="56477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sp>
        <p:nvSpPr>
          <p:cNvPr id="5" name="_x586528296"/>
          <p:cNvSpPr>
            <a:spLocks noChangeShapeType="1"/>
          </p:cNvSpPr>
          <p:nvPr/>
        </p:nvSpPr>
        <p:spPr>
          <a:xfrm>
            <a:off x="0" y="6543100"/>
            <a:ext cx="12192000" cy="0"/>
          </a:xfrm>
          <a:prstGeom prst="line">
            <a:avLst/>
          </a:prstGeom>
          <a:noFill/>
          <a:ln w="19050">
            <a:solidFill>
              <a:srgbClr val="203864"/>
            </a:solidFill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_x586528296"/>
          <p:cNvSpPr>
            <a:spLocks noChangeShapeType="1"/>
          </p:cNvSpPr>
          <p:nvPr/>
        </p:nvSpPr>
        <p:spPr>
          <a:xfrm>
            <a:off x="-1" y="512123"/>
            <a:ext cx="12192000" cy="0"/>
          </a:xfrm>
          <a:prstGeom prst="line">
            <a:avLst/>
          </a:prstGeom>
          <a:noFill/>
          <a:ln w="19050">
            <a:solidFill>
              <a:srgbClr val="203864"/>
            </a:solidFill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1180" y="1046498"/>
            <a:ext cx="9761067" cy="389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2000" b="1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2. </a:t>
            </a:r>
            <a:r>
              <a:rPr lang="ko-KR" altLang="en-US" sz="2000" b="1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전체 데이터 </a:t>
            </a:r>
            <a:r>
              <a:rPr lang="en-US" altLang="ko-KR" sz="2000" b="0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-</a:t>
            </a:r>
            <a:r>
              <a:rPr lang="ko-KR" altLang="en-US" sz="2000" b="0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 제시어의 길이별 맞춘 글자수</a:t>
            </a:r>
            <a:r>
              <a:rPr lang="ko-KR" altLang="en-US" sz="2000" b="1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endParaRPr lang="ko-KR" altLang="en-US" sz="2000" b="1">
              <a:solidFill>
                <a:srgbClr val="203864"/>
              </a:solidFill>
              <a:latin typeface="맑은 고딕"/>
              <a:ea typeface="맑은 고딕"/>
            </a:endParaRPr>
          </a:p>
        </p:txBody>
      </p:sp>
      <p:grpSp>
        <p:nvGrpSpPr>
          <p:cNvPr id="14" name="グループ化 20"/>
          <p:cNvGrpSpPr/>
          <p:nvPr/>
        </p:nvGrpSpPr>
        <p:grpSpPr>
          <a:xfrm>
            <a:off x="327219" y="216179"/>
            <a:ext cx="1983859" cy="675841"/>
            <a:chOff x="796683" y="1254472"/>
            <a:chExt cx="1983859" cy="675841"/>
          </a:xfrm>
        </p:grpSpPr>
        <p:sp>
          <p:nvSpPr>
            <p:cNvPr id="15" name="テキスト ボックス 9"/>
            <p:cNvSpPr txBox="1"/>
            <p:nvPr/>
          </p:nvSpPr>
          <p:spPr>
            <a:xfrm>
              <a:off x="1474747" y="1313087"/>
              <a:ext cx="1305795" cy="54245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1" lang="ko-KR" altLang="en-US" sz="3000" b="1" spc="300">
                  <a:solidFill>
                    <a:srgbClr val="203864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ea typeface="맑은 고딕"/>
                </a:rPr>
                <a:t> 결과</a:t>
              </a:r>
              <a:endParaRPr kumimoji="1" lang="ko-KR" altLang="en-US" sz="3000" b="1" spc="300">
                <a:solidFill>
                  <a:srgbClr val="203864"/>
                </a:solidFill>
                <a:ea typeface="맑은 고딕"/>
              </a:endParaRPr>
            </a:p>
          </p:txBody>
        </p:sp>
        <p:grpSp>
          <p:nvGrpSpPr>
            <p:cNvPr id="16" name="グループ化 13"/>
            <p:cNvGrpSpPr/>
            <p:nvPr/>
          </p:nvGrpSpPr>
          <p:grpSpPr>
            <a:xfrm>
              <a:off x="796683" y="1254472"/>
              <a:ext cx="791999" cy="675841"/>
              <a:chOff x="796683" y="1254472"/>
              <a:chExt cx="791999" cy="675841"/>
            </a:xfrm>
          </p:grpSpPr>
          <p:sp>
            <p:nvSpPr>
              <p:cNvPr id="17" name="正方形/長方形 1"/>
              <p:cNvSpPr/>
              <p:nvPr/>
            </p:nvSpPr>
            <p:spPr>
              <a:xfrm>
                <a:off x="796683" y="1254472"/>
                <a:ext cx="699073" cy="675841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ja-JP" altLang="en-US">
                  <a:ea typeface="맑은 고딕"/>
                </a:endParaRPr>
              </a:p>
            </p:txBody>
          </p:sp>
          <p:sp>
            <p:nvSpPr>
              <p:cNvPr id="18" name="テキスト ボックス 10"/>
              <p:cNvSpPr txBox="1"/>
              <p:nvPr/>
            </p:nvSpPr>
            <p:spPr>
              <a:xfrm>
                <a:off x="1054299" y="1266569"/>
                <a:ext cx="534383" cy="4533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kumimoji="1" lang="en-US" altLang="ja-JP" sz="2400" b="1">
                    <a:solidFill>
                      <a:schemeClr val="bg1"/>
                    </a:solidFill>
                    <a:ea typeface="맑은 고딕"/>
                  </a:rPr>
                  <a:t>0</a:t>
                </a:r>
                <a:r>
                  <a:rPr kumimoji="1" lang="en-US" altLang="ko-KR" sz="2400" b="1">
                    <a:solidFill>
                      <a:schemeClr val="bg1"/>
                    </a:solidFill>
                    <a:ea typeface="맑은 고딕"/>
                  </a:rPr>
                  <a:t>3</a:t>
                </a:r>
              </a:p>
            </p:txBody>
          </p:sp>
        </p:grpSp>
      </p:grpSp>
      <p:sp>
        <p:nvSpPr>
          <p:cNvPr id="34" name="TextBox 1"/>
          <p:cNvSpPr txBox="1"/>
          <p:nvPr/>
        </p:nvSpPr>
        <p:spPr>
          <a:xfrm>
            <a:off x="1934117" y="5067303"/>
            <a:ext cx="6034143" cy="1112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1900" b="1">
                <a:solidFill>
                  <a:srgbClr val="000000"/>
                </a:solidFill>
                <a:effectLst/>
              </a:rPr>
              <a:t>&gt;</a:t>
            </a:r>
            <a:r>
              <a:rPr lang="ko-KR" altLang="en-US" sz="1900" b="1">
                <a:solidFill>
                  <a:srgbClr val="000000"/>
                </a:solidFill>
                <a:effectLst/>
              </a:rPr>
              <a:t> 관찰 </a:t>
            </a:r>
            <a:r>
              <a:rPr lang="en-US" altLang="ko-KR" sz="1900" b="1">
                <a:solidFill>
                  <a:srgbClr val="000000"/>
                </a:solidFill>
                <a:effectLst/>
              </a:rPr>
              <a:t>1.</a:t>
            </a:r>
            <a:r>
              <a:rPr lang="ko-KR" altLang="en-US" sz="1900" b="1">
                <a:solidFill>
                  <a:srgbClr val="000000"/>
                </a:solidFill>
                <a:effectLst/>
              </a:rPr>
              <a:t> 제시어 길이별 맞춘 글자수의 최대평균값</a:t>
            </a:r>
          </a:p>
          <a:p>
            <a:pPr marL="0" indent="0">
              <a:buNone/>
              <a:defRPr/>
            </a:pPr>
            <a:endParaRPr lang="ko-KR" altLang="en-US" sz="1050" b="1">
              <a:solidFill>
                <a:srgbClr val="000000"/>
              </a:solidFill>
              <a:effectLst/>
            </a:endParaRPr>
          </a:p>
          <a:p>
            <a:pPr marL="0" indent="0">
              <a:buNone/>
              <a:defRPr/>
            </a:pPr>
            <a:r>
              <a:rPr lang="ko-KR" altLang="en-US" sz="1900" b="1">
                <a:solidFill>
                  <a:srgbClr val="000000"/>
                </a:solidFill>
                <a:effectLst/>
              </a:rPr>
              <a:t>   </a:t>
            </a:r>
            <a:r>
              <a:rPr lang="ko-KR" altLang="en-US" sz="1900">
                <a:solidFill>
                  <a:srgbClr val="000000"/>
                </a:solidFill>
                <a:effectLst/>
              </a:rPr>
              <a:t>받침이 있는 한글 </a:t>
            </a:r>
            <a:r>
              <a:rPr lang="en-US" altLang="ko-KR" sz="1900">
                <a:solidFill>
                  <a:srgbClr val="000000"/>
                </a:solidFill>
                <a:effectLst/>
              </a:rPr>
              <a:t>:</a:t>
            </a:r>
            <a:r>
              <a:rPr lang="ko-KR" altLang="en-US" sz="190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900">
                <a:solidFill>
                  <a:srgbClr val="000000"/>
                </a:solidFill>
                <a:effectLst/>
              </a:rPr>
              <a:t>4.98</a:t>
            </a:r>
            <a:r>
              <a:rPr lang="ko-KR" altLang="en-US" sz="1900">
                <a:solidFill>
                  <a:srgbClr val="000000"/>
                </a:solidFill>
                <a:effectLst/>
              </a:rPr>
              <a:t>개</a:t>
            </a:r>
          </a:p>
          <a:p>
            <a:pPr marL="0" indent="0">
              <a:buNone/>
              <a:defRPr/>
            </a:pPr>
            <a:r>
              <a:rPr lang="ko-KR" altLang="en-US" sz="1900">
                <a:solidFill>
                  <a:srgbClr val="000000"/>
                </a:solidFill>
                <a:effectLst/>
              </a:rPr>
              <a:t>   받침이 </a:t>
            </a:r>
            <a:r>
              <a:rPr lang="ko-KR" altLang="en-US" sz="1900">
                <a:solidFill>
                  <a:srgbClr val="000000"/>
                </a:solidFill>
              </a:rPr>
              <a:t>없</a:t>
            </a:r>
            <a:r>
              <a:rPr lang="ko-KR" altLang="en-US" sz="1900">
                <a:solidFill>
                  <a:srgbClr val="000000"/>
                </a:solidFill>
                <a:effectLst/>
              </a:rPr>
              <a:t>는 한글 </a:t>
            </a:r>
            <a:r>
              <a:rPr lang="en-US" altLang="ko-KR" sz="1900">
                <a:solidFill>
                  <a:srgbClr val="000000"/>
                </a:solidFill>
                <a:effectLst/>
              </a:rPr>
              <a:t>:</a:t>
            </a:r>
            <a:r>
              <a:rPr lang="ko-KR" altLang="en-US" sz="190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900">
                <a:solidFill>
                  <a:srgbClr val="000000"/>
                </a:solidFill>
                <a:effectLst/>
              </a:rPr>
              <a:t>6.2</a:t>
            </a:r>
            <a:r>
              <a:rPr lang="ko-KR" altLang="en-US" sz="1900">
                <a:solidFill>
                  <a:srgbClr val="000000"/>
                </a:solidFill>
                <a:effectLst/>
              </a:rPr>
              <a:t>개  </a:t>
            </a:r>
            <a:r>
              <a:rPr lang="ko-KR" altLang="en-US" sz="1900" b="0">
                <a:solidFill>
                  <a:srgbClr val="000000"/>
                </a:solidFill>
                <a:effectLst/>
              </a:rPr>
              <a:t> </a:t>
            </a:r>
          </a:p>
        </p:txBody>
      </p:sp>
      <p:sp>
        <p:nvSpPr>
          <p:cNvPr id="41" name="사각형: 둥근 모서리 40"/>
          <p:cNvSpPr/>
          <p:nvPr/>
        </p:nvSpPr>
        <p:spPr>
          <a:xfrm>
            <a:off x="8760370" y="5067303"/>
            <a:ext cx="3272743" cy="1210714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accent1">
                <a:shade val="20000"/>
              </a:schemeClr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en-US" altLang="ko-KR" sz="1600" b="1">
                <a:solidFill>
                  <a:srgbClr val="000000"/>
                </a:solidFill>
              </a:rPr>
              <a:t>c</a:t>
            </a:r>
            <a:r>
              <a:rPr lang="en-US" altLang="ko-KR" sz="1600" b="1">
                <a:solidFill>
                  <a:srgbClr val="000000"/>
                </a:solidFill>
                <a:effectLst/>
              </a:rPr>
              <a:t>f) magic number </a:t>
            </a:r>
            <a:r>
              <a:rPr lang="en-US" altLang="ko-KR" sz="1600" b="1">
                <a:solidFill>
                  <a:srgbClr val="000000"/>
                </a:solidFill>
              </a:rPr>
              <a:t>tool</a:t>
            </a:r>
            <a:r>
              <a:rPr lang="ko-KR" altLang="en-US" sz="1600" b="1">
                <a:solidFill>
                  <a:srgbClr val="000000"/>
                </a:solidFill>
              </a:rPr>
              <a:t> 개선 전</a:t>
            </a:r>
          </a:p>
          <a:p>
            <a:pPr marL="0" indent="0">
              <a:buNone/>
              <a:defRPr/>
            </a:pPr>
            <a:endParaRPr lang="en-US" altLang="ko-KR" sz="400" b="1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600">
                <a:solidFill>
                  <a:srgbClr val="000000"/>
                </a:solidFill>
              </a:rPr>
              <a:t>    맞춘 글자수의 최대 평균값이</a:t>
            </a:r>
          </a:p>
          <a:p>
            <a:pPr marL="0" indent="0">
              <a:buNone/>
              <a:defRPr/>
            </a:pPr>
            <a:r>
              <a:rPr lang="ko-KR" altLang="en-US" sz="1600">
                <a:solidFill>
                  <a:srgbClr val="000000"/>
                </a:solidFill>
                <a:effectLst/>
              </a:rPr>
              <a:t>    </a:t>
            </a:r>
            <a:r>
              <a:rPr lang="en-US" altLang="ko-KR" sz="1600">
                <a:solidFill>
                  <a:srgbClr val="000000"/>
                </a:solidFill>
                <a:effectLst/>
              </a:rPr>
              <a:t>- </a:t>
            </a:r>
            <a:r>
              <a:rPr lang="ko-KR" altLang="en-US" sz="1600">
                <a:solidFill>
                  <a:srgbClr val="000000"/>
                </a:solidFill>
                <a:effectLst/>
              </a:rPr>
              <a:t>받침이 있는 한글은 </a:t>
            </a:r>
            <a:r>
              <a:rPr lang="en-US" altLang="ko-KR" sz="1600">
                <a:solidFill>
                  <a:srgbClr val="000000"/>
                </a:solidFill>
              </a:rPr>
              <a:t>4.08</a:t>
            </a:r>
            <a:r>
              <a:rPr lang="ko-KR" altLang="en-US" sz="1600">
                <a:solidFill>
                  <a:srgbClr val="000000"/>
                </a:solidFill>
                <a:effectLst/>
              </a:rPr>
              <a:t>개</a:t>
            </a:r>
          </a:p>
          <a:p>
            <a:pPr marL="0" indent="0">
              <a:buNone/>
              <a:defRPr/>
            </a:pPr>
            <a:r>
              <a:rPr lang="ko-KR" altLang="en-US" sz="1600">
                <a:solidFill>
                  <a:srgbClr val="000000"/>
                </a:solidFill>
              </a:rPr>
              <a:t>    </a:t>
            </a:r>
            <a:r>
              <a:rPr lang="en-US" altLang="ko-KR" sz="1600">
                <a:solidFill>
                  <a:srgbClr val="000000"/>
                </a:solidFill>
              </a:rPr>
              <a:t>- </a:t>
            </a:r>
            <a:r>
              <a:rPr lang="ko-KR" altLang="en-US" sz="1600">
                <a:solidFill>
                  <a:srgbClr val="000000"/>
                </a:solidFill>
              </a:rPr>
              <a:t>받침이 없는 한글은 </a:t>
            </a:r>
            <a:r>
              <a:rPr lang="en-US" altLang="ko-KR" sz="1600">
                <a:solidFill>
                  <a:srgbClr val="000000"/>
                </a:solidFill>
              </a:rPr>
              <a:t>5.4</a:t>
            </a:r>
            <a:r>
              <a:rPr lang="ko-KR" altLang="en-US" sz="1600">
                <a:solidFill>
                  <a:srgbClr val="000000"/>
                </a:solidFill>
              </a:rPr>
              <a:t>개</a:t>
            </a:r>
            <a:endParaRPr lang="ko-KR" altLang="en-US" sz="1600">
              <a:solidFill>
                <a:srgbClr val="000000"/>
              </a:solidFill>
              <a:effectLst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35200" y="1624226"/>
            <a:ext cx="8353160" cy="312063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사각형: 둥근 모서리 22"/>
          <p:cNvSpPr/>
          <p:nvPr/>
        </p:nvSpPr>
        <p:spPr>
          <a:xfrm>
            <a:off x="7968260" y="2420860"/>
            <a:ext cx="720100" cy="28804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사각형: 둥근 모서리 23"/>
          <p:cNvSpPr/>
          <p:nvPr/>
        </p:nvSpPr>
        <p:spPr>
          <a:xfrm>
            <a:off x="7968260" y="4098867"/>
            <a:ext cx="720100" cy="194253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부제목 2"/>
          <p:cNvSpPr txBox="1"/>
          <p:nvPr/>
        </p:nvSpPr>
        <p:spPr>
          <a:xfrm>
            <a:off x="11922186" y="6392713"/>
            <a:ext cx="582704" cy="564777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endParaRPr lang="en-US" altLang="ko-KR" sz="1500"/>
          </a:p>
          <a:p>
            <a:pPr marL="0" indent="0">
              <a:buNone/>
              <a:defRPr/>
            </a:pPr>
            <a:r>
              <a:rPr lang="en-US" altLang="ko-KR" sz="1500"/>
              <a:t>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/>
          <p:nvPr/>
        </p:nvSpPr>
        <p:spPr>
          <a:xfrm>
            <a:off x="11900647" y="6345877"/>
            <a:ext cx="582704" cy="56477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sp>
        <p:nvSpPr>
          <p:cNvPr id="5" name="_x586528296"/>
          <p:cNvSpPr>
            <a:spLocks noChangeShapeType="1"/>
          </p:cNvSpPr>
          <p:nvPr/>
        </p:nvSpPr>
        <p:spPr>
          <a:xfrm>
            <a:off x="0" y="6543100"/>
            <a:ext cx="12192000" cy="0"/>
          </a:xfrm>
          <a:prstGeom prst="line">
            <a:avLst/>
          </a:prstGeom>
          <a:noFill/>
          <a:ln w="19050">
            <a:solidFill>
              <a:srgbClr val="203864"/>
            </a:solidFill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_x586528296"/>
          <p:cNvSpPr>
            <a:spLocks noChangeShapeType="1"/>
          </p:cNvSpPr>
          <p:nvPr/>
        </p:nvSpPr>
        <p:spPr>
          <a:xfrm>
            <a:off x="-1" y="512123"/>
            <a:ext cx="12192000" cy="0"/>
          </a:xfrm>
          <a:prstGeom prst="line">
            <a:avLst/>
          </a:prstGeom>
          <a:noFill/>
          <a:ln w="19050">
            <a:solidFill>
              <a:srgbClr val="203864"/>
            </a:solidFill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2686" y="1049097"/>
            <a:ext cx="9761067" cy="38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2000" b="1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3. </a:t>
            </a:r>
            <a:r>
              <a:rPr lang="ko-KR" altLang="en-US" sz="2000" b="1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기존 </a:t>
            </a:r>
            <a:r>
              <a:rPr lang="en-US" altLang="ko-KR" sz="2000" b="1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magic number tool</a:t>
            </a:r>
            <a:r>
              <a:rPr lang="ko-KR" altLang="en-US" sz="2000" b="1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과 개선 </a:t>
            </a:r>
            <a:r>
              <a:rPr lang="en-US" altLang="ko-KR" sz="2000" b="1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tool</a:t>
            </a:r>
            <a:r>
              <a:rPr lang="ko-KR" altLang="en-US" sz="2000" b="1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의 비교 </a:t>
            </a:r>
          </a:p>
        </p:txBody>
      </p:sp>
      <p:grpSp>
        <p:nvGrpSpPr>
          <p:cNvPr id="14" name="グループ化 20"/>
          <p:cNvGrpSpPr/>
          <p:nvPr/>
        </p:nvGrpSpPr>
        <p:grpSpPr>
          <a:xfrm>
            <a:off x="327219" y="216179"/>
            <a:ext cx="1983859" cy="675841"/>
            <a:chOff x="796683" y="1254472"/>
            <a:chExt cx="1983859" cy="675841"/>
          </a:xfrm>
        </p:grpSpPr>
        <p:sp>
          <p:nvSpPr>
            <p:cNvPr id="15" name="テキスト ボックス 9"/>
            <p:cNvSpPr txBox="1"/>
            <p:nvPr/>
          </p:nvSpPr>
          <p:spPr>
            <a:xfrm>
              <a:off x="1474747" y="1313087"/>
              <a:ext cx="1305795" cy="54245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1" lang="ko-KR" altLang="en-US" sz="3000" b="1" spc="300">
                  <a:solidFill>
                    <a:srgbClr val="203864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ea typeface="맑은 고딕"/>
                </a:rPr>
                <a:t> 결과</a:t>
              </a:r>
              <a:endParaRPr kumimoji="1" lang="ko-KR" altLang="en-US" sz="3000" b="1" spc="300">
                <a:solidFill>
                  <a:srgbClr val="203864"/>
                </a:solidFill>
                <a:ea typeface="맑은 고딕"/>
              </a:endParaRPr>
            </a:p>
          </p:txBody>
        </p:sp>
        <p:grpSp>
          <p:nvGrpSpPr>
            <p:cNvPr id="16" name="グループ化 13"/>
            <p:cNvGrpSpPr/>
            <p:nvPr/>
          </p:nvGrpSpPr>
          <p:grpSpPr>
            <a:xfrm>
              <a:off x="796683" y="1254472"/>
              <a:ext cx="791999" cy="675841"/>
              <a:chOff x="796683" y="1254472"/>
              <a:chExt cx="791999" cy="675841"/>
            </a:xfrm>
          </p:grpSpPr>
          <p:sp>
            <p:nvSpPr>
              <p:cNvPr id="17" name="正方形/長方形 1"/>
              <p:cNvSpPr/>
              <p:nvPr/>
            </p:nvSpPr>
            <p:spPr>
              <a:xfrm>
                <a:off x="796683" y="1254472"/>
                <a:ext cx="699073" cy="675841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ja-JP" altLang="en-US">
                  <a:ea typeface="맑은 고딕"/>
                </a:endParaRPr>
              </a:p>
            </p:txBody>
          </p:sp>
          <p:sp>
            <p:nvSpPr>
              <p:cNvPr id="18" name="テキスト ボックス 10"/>
              <p:cNvSpPr txBox="1"/>
              <p:nvPr/>
            </p:nvSpPr>
            <p:spPr>
              <a:xfrm>
                <a:off x="1054299" y="1266569"/>
                <a:ext cx="534383" cy="4533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kumimoji="1" lang="en-US" altLang="ja-JP" sz="2400" b="1">
                    <a:solidFill>
                      <a:schemeClr val="bg1"/>
                    </a:solidFill>
                    <a:ea typeface="맑은 고딕"/>
                  </a:rPr>
                  <a:t>0</a:t>
                </a:r>
                <a:r>
                  <a:rPr kumimoji="1" lang="en-US" altLang="ko-KR" sz="2400" b="1">
                    <a:solidFill>
                      <a:schemeClr val="bg1"/>
                    </a:solidFill>
                    <a:ea typeface="맑은 고딕"/>
                  </a:rPr>
                  <a:t>3</a:t>
                </a:r>
              </a:p>
            </p:txBody>
          </p:sp>
        </p:grpSp>
      </p:grpSp>
      <p:sp>
        <p:nvSpPr>
          <p:cNvPr id="21" name="TextBox 1"/>
          <p:cNvSpPr txBox="1"/>
          <p:nvPr/>
        </p:nvSpPr>
        <p:spPr>
          <a:xfrm>
            <a:off x="4943840" y="1484730"/>
            <a:ext cx="6272892" cy="2118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1900" b="1" dirty="0">
                <a:solidFill>
                  <a:srgbClr val="000000"/>
                </a:solidFill>
                <a:effectLst/>
              </a:rPr>
              <a:t>&gt;</a:t>
            </a:r>
            <a:r>
              <a:rPr lang="ko-KR" altLang="en-US" sz="1900" b="1" dirty="0">
                <a:solidFill>
                  <a:srgbClr val="000000"/>
                </a:solidFill>
                <a:effectLst/>
              </a:rPr>
              <a:t> 받침이 있는 한글</a:t>
            </a:r>
          </a:p>
          <a:p>
            <a:pPr marL="0" indent="0">
              <a:buNone/>
              <a:defRPr/>
            </a:pPr>
            <a:r>
              <a:rPr lang="ko-KR" altLang="en-US" sz="1900" b="1" dirty="0">
                <a:solidFill>
                  <a:srgbClr val="000000"/>
                </a:solidFill>
                <a:effectLst/>
              </a:rPr>
              <a:t>   </a:t>
            </a:r>
            <a:r>
              <a:rPr lang="ko-KR" altLang="en-US" sz="1900" b="0" dirty="0">
                <a:solidFill>
                  <a:srgbClr val="000000"/>
                </a:solidFill>
                <a:effectLst/>
              </a:rPr>
              <a:t>기존 툴에 비해 전체 평균값이 대략 </a:t>
            </a:r>
            <a:r>
              <a:rPr lang="en-US" altLang="ko-KR" sz="1900" b="0" dirty="0">
                <a:solidFill>
                  <a:srgbClr val="000000"/>
                </a:solidFill>
                <a:effectLst/>
              </a:rPr>
              <a:t>1</a:t>
            </a:r>
            <a:r>
              <a:rPr lang="ko-KR" altLang="en-US" sz="1900" b="0" dirty="0">
                <a:solidFill>
                  <a:srgbClr val="000000"/>
                </a:solidFill>
                <a:effectLst/>
              </a:rPr>
              <a:t>글자 크고</a:t>
            </a:r>
            <a:r>
              <a:rPr lang="en-US" altLang="ko-KR" sz="1900" b="0" dirty="0">
                <a:solidFill>
                  <a:srgbClr val="000000"/>
                </a:solidFill>
                <a:effectLst/>
              </a:rPr>
              <a:t>,</a:t>
            </a:r>
          </a:p>
          <a:p>
            <a:pPr marL="0" indent="0">
              <a:buNone/>
              <a:defRPr/>
            </a:pPr>
            <a:r>
              <a:rPr lang="ko-KR" altLang="en-US" sz="1900" b="0" dirty="0">
                <a:solidFill>
                  <a:srgbClr val="000000"/>
                </a:solidFill>
                <a:effectLst/>
              </a:rPr>
              <a:t>   기존 툴과 다른 분포</a:t>
            </a:r>
            <a:r>
              <a:rPr lang="en-US" altLang="ko-KR" sz="1900" b="0" dirty="0">
                <a:solidFill>
                  <a:srgbClr val="000000"/>
                </a:solidFill>
                <a:effectLst/>
              </a:rPr>
              <a:t>.</a:t>
            </a:r>
          </a:p>
          <a:p>
            <a:pPr marL="0" indent="0">
              <a:buNone/>
              <a:defRPr/>
            </a:pPr>
            <a:endParaRPr lang="en-US" altLang="ko-KR" sz="1900" b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  <a:defRPr/>
            </a:pPr>
            <a:r>
              <a:rPr lang="en-US" altLang="ko-KR" sz="1900" b="1" dirty="0">
                <a:solidFill>
                  <a:srgbClr val="000000"/>
                </a:solidFill>
                <a:effectLst/>
              </a:rPr>
              <a:t>&gt;</a:t>
            </a:r>
            <a:r>
              <a:rPr lang="ko-KR" altLang="en-US" sz="1900" b="1" dirty="0">
                <a:solidFill>
                  <a:srgbClr val="000000"/>
                </a:solidFill>
                <a:effectLst/>
              </a:rPr>
              <a:t> </a:t>
            </a:r>
            <a:r>
              <a:rPr lang="ko-KR" altLang="en-US" sz="1900" b="1" dirty="0">
                <a:solidFill>
                  <a:srgbClr val="000000"/>
                </a:solidFill>
              </a:rPr>
              <a:t>받침이 없는 한글</a:t>
            </a:r>
          </a:p>
          <a:p>
            <a:pPr marL="0" indent="0">
              <a:buNone/>
              <a:defRPr/>
            </a:pPr>
            <a:r>
              <a:rPr lang="ko-KR" altLang="en-US" sz="1900" b="1" dirty="0">
                <a:solidFill>
                  <a:srgbClr val="000000"/>
                </a:solidFill>
                <a:effectLst/>
              </a:rPr>
              <a:t>   </a:t>
            </a:r>
            <a:r>
              <a:rPr lang="ko-KR" altLang="en-US" sz="1900" b="0" dirty="0">
                <a:solidFill>
                  <a:srgbClr val="000000"/>
                </a:solidFill>
                <a:effectLst/>
              </a:rPr>
              <a:t>기존 툴에 비해 전체 평균값이 대략 </a:t>
            </a:r>
            <a:r>
              <a:rPr lang="en-US" altLang="ko-KR" sz="1900" b="0" dirty="0">
                <a:solidFill>
                  <a:srgbClr val="000000"/>
                </a:solidFill>
                <a:effectLst/>
              </a:rPr>
              <a:t>1</a:t>
            </a:r>
            <a:r>
              <a:rPr lang="ko-KR" altLang="en-US" sz="1900" b="0" dirty="0">
                <a:solidFill>
                  <a:srgbClr val="000000"/>
                </a:solidFill>
                <a:effectLst/>
              </a:rPr>
              <a:t>글자 크고</a:t>
            </a:r>
            <a:r>
              <a:rPr lang="en-US" altLang="ko-KR" sz="1900" b="0" dirty="0">
                <a:solidFill>
                  <a:srgbClr val="000000"/>
                </a:solidFill>
                <a:effectLst/>
              </a:rPr>
              <a:t>,</a:t>
            </a:r>
            <a:endParaRPr lang="ko-KR" altLang="en-US" sz="1900" b="1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  <a:defRPr/>
            </a:pPr>
            <a:r>
              <a:rPr lang="ko-KR" altLang="en-US" sz="1900" b="1" dirty="0">
                <a:solidFill>
                  <a:srgbClr val="000000"/>
                </a:solidFill>
                <a:effectLst/>
              </a:rPr>
              <a:t> </a:t>
            </a:r>
            <a:r>
              <a:rPr lang="ko-KR" altLang="en-US" sz="1900" dirty="0">
                <a:solidFill>
                  <a:srgbClr val="000000"/>
                </a:solidFill>
                <a:effectLst/>
              </a:rPr>
              <a:t>  기존 툴과 유사한 분포</a:t>
            </a:r>
            <a:r>
              <a:rPr lang="en-US" altLang="ko-KR" sz="1900" dirty="0">
                <a:solidFill>
                  <a:srgbClr val="000000"/>
                </a:solidFill>
                <a:effectLst/>
              </a:rPr>
              <a:t>.</a:t>
            </a:r>
            <a:r>
              <a:rPr lang="ko-KR" altLang="en-US" sz="1900" dirty="0">
                <a:solidFill>
                  <a:srgbClr val="000000"/>
                </a:solidFill>
                <a:effectLst/>
              </a:rPr>
              <a:t> </a:t>
            </a:r>
            <a:endParaRPr lang="ko-KR" altLang="en-US" sz="1900" dirty="0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755268" y="6585423"/>
            <a:ext cx="436732" cy="270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/>
              <a:t>7</a:t>
            </a:r>
          </a:p>
        </p:txBody>
      </p:sp>
      <p:sp>
        <p:nvSpPr>
          <p:cNvPr id="10" name="사각형: 둥근 모서리 9"/>
          <p:cNvSpPr/>
          <p:nvPr/>
        </p:nvSpPr>
        <p:spPr>
          <a:xfrm>
            <a:off x="5139299" y="3722714"/>
            <a:ext cx="6063513" cy="642416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ko-KR" altLang="en-US" sz="1800">
                <a:solidFill>
                  <a:srgbClr val="000000"/>
                </a:solidFill>
              </a:rPr>
              <a:t>받침 유무와 상관 없이 특정 글자수 이후 </a:t>
            </a:r>
            <a:r>
              <a:rPr lang="ko-KR" altLang="en-US" sz="1800" b="1">
                <a:solidFill>
                  <a:srgbClr val="000000"/>
                </a:solidFill>
              </a:rPr>
              <a:t>감소하는 추세</a:t>
            </a:r>
            <a:endParaRPr lang="en-US" altLang="ko-KR" sz="1800" b="1">
              <a:solidFill>
                <a:srgbClr val="000000"/>
              </a:solidFill>
            </a:endParaRPr>
          </a:p>
        </p:txBody>
      </p:sp>
      <p:sp>
        <p:nvSpPr>
          <p:cNvPr id="19" name="사각형: 둥근 모서리 18"/>
          <p:cNvSpPr/>
          <p:nvPr/>
        </p:nvSpPr>
        <p:spPr>
          <a:xfrm>
            <a:off x="5139298" y="4869200"/>
            <a:ext cx="6063513" cy="136819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ko-KR" altLang="en-US" sz="1600" dirty="0">
                <a:solidFill>
                  <a:srgbClr val="000000"/>
                </a:solidFill>
                <a:effectLst/>
              </a:rPr>
              <a:t>받침이 없는 한글 </a:t>
            </a:r>
            <a:r>
              <a:rPr lang="en-US" altLang="ko-KR" sz="1600" dirty="0">
                <a:solidFill>
                  <a:srgbClr val="000000"/>
                </a:solidFill>
                <a:effectLst/>
              </a:rPr>
              <a:t>: </a:t>
            </a:r>
            <a:r>
              <a:rPr lang="ko-KR" altLang="en-US" sz="1600" dirty="0" err="1">
                <a:solidFill>
                  <a:srgbClr val="000000"/>
                </a:solidFill>
                <a:effectLst/>
              </a:rPr>
              <a:t>제시어</a:t>
            </a:r>
            <a:r>
              <a:rPr lang="ko-KR" alt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effectLst/>
              </a:rPr>
              <a:t>6</a:t>
            </a:r>
            <a:r>
              <a:rPr lang="ko-KR" altLang="en-US" sz="1600" b="1" dirty="0">
                <a:solidFill>
                  <a:srgbClr val="000000"/>
                </a:solidFill>
                <a:effectLst/>
              </a:rPr>
              <a:t>글자 이후 평균값이 유지</a:t>
            </a:r>
            <a:r>
              <a:rPr lang="ko-KR" altLang="en-US" sz="1600" dirty="0">
                <a:solidFill>
                  <a:srgbClr val="000000"/>
                </a:solidFill>
                <a:effectLst/>
              </a:rPr>
              <a:t>된다</a:t>
            </a:r>
            <a:r>
              <a:rPr lang="en-US" altLang="ko-KR" sz="1600" dirty="0">
                <a:solidFill>
                  <a:srgbClr val="000000"/>
                </a:solidFill>
                <a:effectLst/>
              </a:rPr>
              <a:t>.</a:t>
            </a:r>
          </a:p>
          <a:p>
            <a:pPr marL="0" indent="0">
              <a:buNone/>
              <a:defRPr/>
            </a:pPr>
            <a:r>
              <a:rPr lang="ko-KR" altLang="en-US" sz="1600" dirty="0">
                <a:solidFill>
                  <a:srgbClr val="000000"/>
                </a:solidFill>
                <a:effectLst/>
              </a:rPr>
              <a:t>                            </a:t>
            </a:r>
            <a:r>
              <a:rPr lang="en-US" altLang="ko-KR" sz="1600" dirty="0">
                <a:solidFill>
                  <a:srgbClr val="000000"/>
                </a:solidFill>
                <a:effectLst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effectLst/>
              </a:rPr>
              <a:t>맞춘 글자수 약 </a:t>
            </a:r>
            <a:r>
              <a:rPr lang="en-US" altLang="ko-KR" sz="1600" b="1" dirty="0">
                <a:solidFill>
                  <a:srgbClr val="000000"/>
                </a:solidFill>
                <a:effectLst/>
              </a:rPr>
              <a:t>5</a:t>
            </a:r>
            <a:r>
              <a:rPr lang="ko-KR" altLang="en-US" sz="1600" b="1" dirty="0">
                <a:solidFill>
                  <a:srgbClr val="000000"/>
                </a:solidFill>
                <a:effectLst/>
              </a:rPr>
              <a:t>글자 이후 유지</a:t>
            </a:r>
            <a:r>
              <a:rPr lang="en-US" altLang="ko-KR" sz="1600" dirty="0">
                <a:solidFill>
                  <a:srgbClr val="000000"/>
                </a:solidFill>
                <a:effectLst/>
              </a:rPr>
              <a:t>)</a:t>
            </a:r>
          </a:p>
          <a:p>
            <a:pPr marL="0" indent="0">
              <a:buNone/>
              <a:defRPr/>
            </a:pPr>
            <a:r>
              <a:rPr lang="ko-KR" altLang="en-US" sz="1600" dirty="0">
                <a:solidFill>
                  <a:srgbClr val="000000"/>
                </a:solidFill>
                <a:effectLst/>
              </a:rPr>
              <a:t>받침이 있는 한글 </a:t>
            </a:r>
            <a:r>
              <a:rPr lang="en-US" altLang="ko-KR" sz="1600" dirty="0">
                <a:solidFill>
                  <a:srgbClr val="000000"/>
                </a:solidFill>
                <a:effectLst/>
              </a:rPr>
              <a:t>: </a:t>
            </a:r>
            <a:r>
              <a:rPr lang="ko-KR" altLang="en-US" sz="1600" dirty="0" err="1">
                <a:solidFill>
                  <a:srgbClr val="000000"/>
                </a:solidFill>
                <a:effectLst/>
              </a:rPr>
              <a:t>제시어</a:t>
            </a:r>
            <a:r>
              <a:rPr lang="ko-KR" alt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effectLst/>
              </a:rPr>
              <a:t>7</a:t>
            </a:r>
            <a:r>
              <a:rPr lang="ko-KR" altLang="en-US" sz="1600" b="1" dirty="0">
                <a:solidFill>
                  <a:srgbClr val="000000"/>
                </a:solidFill>
                <a:effectLst/>
              </a:rPr>
              <a:t>글자 이후 평균값이 유지</a:t>
            </a:r>
            <a:r>
              <a:rPr lang="ko-KR" altLang="en-US" sz="1600" dirty="0">
                <a:solidFill>
                  <a:srgbClr val="000000"/>
                </a:solidFill>
                <a:effectLst/>
              </a:rPr>
              <a:t>된다</a:t>
            </a:r>
            <a:r>
              <a:rPr lang="en-US" altLang="ko-KR" sz="1600" dirty="0">
                <a:solidFill>
                  <a:srgbClr val="000000"/>
                </a:solidFill>
                <a:effectLst/>
              </a:rPr>
              <a:t>.</a:t>
            </a:r>
          </a:p>
          <a:p>
            <a:pPr marL="0" indent="0">
              <a:buNone/>
              <a:defRPr/>
            </a:pPr>
            <a:r>
              <a:rPr lang="ko-KR" altLang="en-US" sz="1600" dirty="0">
                <a:solidFill>
                  <a:srgbClr val="000000"/>
                </a:solidFill>
                <a:effectLst/>
              </a:rPr>
              <a:t>                            </a:t>
            </a:r>
            <a:r>
              <a:rPr lang="en-US" altLang="ko-KR" sz="1600" dirty="0">
                <a:solidFill>
                  <a:srgbClr val="000000"/>
                </a:solidFill>
                <a:effectLst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effectLst/>
              </a:rPr>
              <a:t>맞춘 글자수 약 </a:t>
            </a:r>
            <a:r>
              <a:rPr lang="en-US" altLang="ko-KR" sz="1600" b="1" dirty="0">
                <a:solidFill>
                  <a:srgbClr val="000000"/>
                </a:solidFill>
                <a:effectLst/>
              </a:rPr>
              <a:t>6</a:t>
            </a:r>
            <a:r>
              <a:rPr lang="ko-KR" altLang="en-US" sz="1600" b="1" dirty="0">
                <a:solidFill>
                  <a:srgbClr val="000000"/>
                </a:solidFill>
                <a:effectLst/>
              </a:rPr>
              <a:t>글자 이후 유지</a:t>
            </a:r>
            <a:r>
              <a:rPr lang="en-US" altLang="ko-KR" sz="1800" dirty="0">
                <a:solidFill>
                  <a:srgbClr val="000000"/>
                </a:solidFill>
                <a:effectLst/>
              </a:rPr>
              <a:t>)</a:t>
            </a:r>
          </a:p>
        </p:txBody>
      </p:sp>
      <p:sp>
        <p:nvSpPr>
          <p:cNvPr id="11" name="화살표: 아래쪽 10"/>
          <p:cNvSpPr/>
          <p:nvPr/>
        </p:nvSpPr>
        <p:spPr>
          <a:xfrm>
            <a:off x="8027034" y="4475401"/>
            <a:ext cx="288040" cy="32199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315074" y="4473145"/>
            <a:ext cx="792110" cy="268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개선 후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83289" y="1530008"/>
            <a:ext cx="3654509" cy="21927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83289" y="4043922"/>
            <a:ext cx="3654509" cy="21927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7" name="화살표: 아래쪽 26"/>
          <p:cNvSpPr/>
          <p:nvPr/>
        </p:nvSpPr>
        <p:spPr>
          <a:xfrm>
            <a:off x="2495500" y="1916790"/>
            <a:ext cx="144020" cy="21603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화살표: 아래쪽 27"/>
          <p:cNvSpPr/>
          <p:nvPr/>
        </p:nvSpPr>
        <p:spPr>
          <a:xfrm>
            <a:off x="3071580" y="4365130"/>
            <a:ext cx="144020" cy="21603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911280" y="2060810"/>
            <a:ext cx="335858" cy="2160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911280" y="4581160"/>
            <a:ext cx="335858" cy="2160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_x586528296"/>
          <p:cNvSpPr>
            <a:spLocks noChangeShapeType="1"/>
          </p:cNvSpPr>
          <p:nvPr/>
        </p:nvSpPr>
        <p:spPr>
          <a:xfrm>
            <a:off x="0" y="6543100"/>
            <a:ext cx="12192000" cy="0"/>
          </a:xfrm>
          <a:prstGeom prst="line">
            <a:avLst/>
          </a:prstGeom>
          <a:noFill/>
          <a:ln w="19050">
            <a:solidFill>
              <a:srgbClr val="203864"/>
            </a:solidFill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_x586528296"/>
          <p:cNvSpPr>
            <a:spLocks noChangeShapeType="1"/>
          </p:cNvSpPr>
          <p:nvPr/>
        </p:nvSpPr>
        <p:spPr>
          <a:xfrm>
            <a:off x="-1" y="512123"/>
            <a:ext cx="12192000" cy="0"/>
          </a:xfrm>
          <a:prstGeom prst="line">
            <a:avLst/>
          </a:prstGeom>
          <a:noFill/>
          <a:ln w="19050">
            <a:solidFill>
              <a:srgbClr val="203864"/>
            </a:solidFill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2686" y="1049097"/>
            <a:ext cx="9761067" cy="38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2000" b="1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4. (</a:t>
            </a:r>
            <a:r>
              <a:rPr lang="ko-KR" altLang="en-US" sz="2000" b="1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개선 </a:t>
            </a:r>
            <a:r>
              <a:rPr lang="en-US" altLang="ko-KR" sz="2000" b="1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tool </a:t>
            </a:r>
            <a:r>
              <a:rPr lang="ko-KR" altLang="en-US" sz="2000" b="1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활용</a:t>
            </a:r>
            <a:r>
              <a:rPr lang="en-US" altLang="ko-KR" sz="2000" b="1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) </a:t>
            </a:r>
            <a:r>
              <a:rPr lang="ko-KR" altLang="en-US" sz="2000" b="1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받침 유무에 따른 차이 </a:t>
            </a:r>
            <a:r>
              <a:rPr lang="en-US" altLang="ko-KR" sz="2000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-</a:t>
            </a:r>
            <a:r>
              <a:rPr lang="ko-KR" altLang="en-US" sz="2000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 분산 비교</a:t>
            </a:r>
            <a:endParaRPr lang="ko-KR" altLang="en-US" sz="2000">
              <a:solidFill>
                <a:srgbClr val="203864"/>
              </a:solidFill>
              <a:latin typeface="맑은 고딕"/>
              <a:ea typeface="맑은 고딕"/>
            </a:endParaRPr>
          </a:p>
        </p:txBody>
      </p:sp>
      <p:grpSp>
        <p:nvGrpSpPr>
          <p:cNvPr id="14" name="グループ化 20"/>
          <p:cNvGrpSpPr/>
          <p:nvPr/>
        </p:nvGrpSpPr>
        <p:grpSpPr>
          <a:xfrm>
            <a:off x="327219" y="216179"/>
            <a:ext cx="1983859" cy="675841"/>
            <a:chOff x="796683" y="1254472"/>
            <a:chExt cx="1983859" cy="675841"/>
          </a:xfrm>
        </p:grpSpPr>
        <p:sp>
          <p:nvSpPr>
            <p:cNvPr id="15" name="テキスト ボックス 9"/>
            <p:cNvSpPr txBox="1"/>
            <p:nvPr/>
          </p:nvSpPr>
          <p:spPr>
            <a:xfrm>
              <a:off x="1474747" y="1313087"/>
              <a:ext cx="1305795" cy="54245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1" lang="ko-KR" altLang="en-US" sz="3000" b="1" spc="300">
                  <a:solidFill>
                    <a:srgbClr val="203864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ea typeface="맑은 고딕"/>
                </a:rPr>
                <a:t> 결과</a:t>
              </a:r>
              <a:endParaRPr kumimoji="1" lang="ko-KR" altLang="en-US" sz="3000" b="1" spc="300">
                <a:solidFill>
                  <a:srgbClr val="203864"/>
                </a:solidFill>
                <a:ea typeface="맑은 고딕"/>
              </a:endParaRPr>
            </a:p>
          </p:txBody>
        </p:sp>
        <p:grpSp>
          <p:nvGrpSpPr>
            <p:cNvPr id="16" name="グループ化 13"/>
            <p:cNvGrpSpPr/>
            <p:nvPr/>
          </p:nvGrpSpPr>
          <p:grpSpPr>
            <a:xfrm>
              <a:off x="796683" y="1254472"/>
              <a:ext cx="791999" cy="675841"/>
              <a:chOff x="796683" y="1254472"/>
              <a:chExt cx="791999" cy="675841"/>
            </a:xfrm>
          </p:grpSpPr>
          <p:sp>
            <p:nvSpPr>
              <p:cNvPr id="17" name="正方形/長方形 1"/>
              <p:cNvSpPr/>
              <p:nvPr/>
            </p:nvSpPr>
            <p:spPr>
              <a:xfrm>
                <a:off x="796683" y="1254472"/>
                <a:ext cx="699073" cy="675841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ja-JP" altLang="en-US">
                  <a:ea typeface="맑은 고딕"/>
                </a:endParaRPr>
              </a:p>
            </p:txBody>
          </p:sp>
          <p:sp>
            <p:nvSpPr>
              <p:cNvPr id="18" name="テキスト ボックス 10"/>
              <p:cNvSpPr txBox="1"/>
              <p:nvPr/>
            </p:nvSpPr>
            <p:spPr>
              <a:xfrm>
                <a:off x="1054299" y="1266569"/>
                <a:ext cx="534383" cy="4533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kumimoji="1" lang="en-US" altLang="ja-JP" sz="2400" b="1">
                    <a:solidFill>
                      <a:schemeClr val="bg1"/>
                    </a:solidFill>
                    <a:ea typeface="맑은 고딕"/>
                  </a:rPr>
                  <a:t>0</a:t>
                </a:r>
                <a:r>
                  <a:rPr kumimoji="1" lang="en-US" altLang="ko-KR" sz="2400" b="1">
                    <a:solidFill>
                      <a:schemeClr val="bg1"/>
                    </a:solidFill>
                    <a:ea typeface="맑은 고딕"/>
                  </a:rPr>
                  <a:t>3</a:t>
                </a:r>
              </a:p>
            </p:txBody>
          </p:sp>
        </p:grpSp>
      </p:grpSp>
      <p:sp>
        <p:nvSpPr>
          <p:cNvPr id="21" name="TextBox 1"/>
          <p:cNvSpPr txBox="1"/>
          <p:nvPr/>
        </p:nvSpPr>
        <p:spPr>
          <a:xfrm>
            <a:off x="5919108" y="2085959"/>
            <a:ext cx="6272892" cy="668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endParaRPr lang="en-US" altLang="ko-KR" sz="1900" b="1">
              <a:solidFill>
                <a:srgbClr val="000000"/>
              </a:solidFill>
              <a:effectLst/>
            </a:endParaRPr>
          </a:p>
          <a:p>
            <a:pPr marL="0" indent="0">
              <a:buNone/>
              <a:defRPr/>
            </a:pPr>
            <a:r>
              <a:rPr lang="ko-KR" altLang="en-US" sz="1900" b="1">
                <a:solidFill>
                  <a:srgbClr val="000000"/>
                </a:solidFill>
                <a:effectLst/>
              </a:rPr>
              <a:t>  </a:t>
            </a:r>
          </a:p>
        </p:txBody>
      </p:sp>
      <p:sp>
        <p:nvSpPr>
          <p:cNvPr id="31" name="사각형: 둥근 모서리 30"/>
          <p:cNvSpPr/>
          <p:nvPr/>
        </p:nvSpPr>
        <p:spPr>
          <a:xfrm>
            <a:off x="5415646" y="1567795"/>
            <a:ext cx="6599461" cy="106909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>
            <a:solidFill>
              <a:schemeClr val="accent1">
                <a:shade val="20000"/>
              </a:schemeClr>
            </a:solidFill>
          </a:ln>
          <a:effectLst>
            <a:outerShdw blurRad="76200" dist="76200" dir="2700000" algn="ctr" rotWithShape="0">
              <a:srgbClr val="858585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en-US" altLang="ko-KR" sz="1900" b="1">
                <a:solidFill>
                  <a:srgbClr val="000000"/>
                </a:solidFill>
                <a:effectLst/>
              </a:rPr>
              <a:t>&gt;</a:t>
            </a:r>
            <a:r>
              <a:rPr lang="ko-KR" altLang="en-US" sz="1900" b="1">
                <a:solidFill>
                  <a:srgbClr val="000000"/>
                </a:solidFill>
                <a:effectLst/>
              </a:rPr>
              <a:t> 가설 설정</a:t>
            </a:r>
          </a:p>
          <a:p>
            <a:pPr marL="0" indent="0">
              <a:buNone/>
              <a:defRPr/>
            </a:pPr>
            <a:r>
              <a:rPr lang="ko-KR" altLang="en-US" sz="1900" b="1">
                <a:solidFill>
                  <a:srgbClr val="000000"/>
                </a:solidFill>
                <a:effectLst/>
              </a:rPr>
              <a:t>   </a:t>
            </a:r>
            <a:r>
              <a:rPr lang="ko-KR" altLang="en-US" sz="1900" b="0">
                <a:solidFill>
                  <a:srgbClr val="000000"/>
                </a:solidFill>
                <a:effectLst/>
              </a:rPr>
              <a:t>귀무가설 </a:t>
            </a:r>
            <a:r>
              <a:rPr lang="en-US" altLang="ko-KR" sz="1900" b="0">
                <a:solidFill>
                  <a:srgbClr val="000000"/>
                </a:solidFill>
                <a:effectLst/>
              </a:rPr>
              <a:t>:</a:t>
            </a:r>
            <a:r>
              <a:rPr lang="ko-KR" altLang="en-US" sz="1900" b="0">
                <a:solidFill>
                  <a:srgbClr val="000000"/>
                </a:solidFill>
                <a:effectLst/>
              </a:rPr>
              <a:t> 두 집단의 분산은 차이가 없다</a:t>
            </a:r>
            <a:r>
              <a:rPr lang="en-US" altLang="ko-KR" sz="1900" b="0">
                <a:solidFill>
                  <a:srgbClr val="000000"/>
                </a:solidFill>
                <a:effectLst/>
              </a:rPr>
              <a:t>.</a:t>
            </a:r>
          </a:p>
          <a:p>
            <a:pPr marL="0" indent="0">
              <a:buNone/>
              <a:defRPr/>
            </a:pPr>
            <a:r>
              <a:rPr lang="ko-KR" altLang="en-US" sz="1900" b="0">
                <a:solidFill>
                  <a:srgbClr val="000000"/>
                </a:solidFill>
                <a:effectLst/>
              </a:rPr>
              <a:t>   대립가설 </a:t>
            </a:r>
            <a:r>
              <a:rPr lang="en-US" altLang="ko-KR" sz="1900" b="0">
                <a:solidFill>
                  <a:srgbClr val="000000"/>
                </a:solidFill>
                <a:effectLst/>
              </a:rPr>
              <a:t>:</a:t>
            </a:r>
            <a:r>
              <a:rPr lang="ko-KR" altLang="en-US" sz="1900" b="0">
                <a:solidFill>
                  <a:srgbClr val="000000"/>
                </a:solidFill>
                <a:effectLst/>
              </a:rPr>
              <a:t> 두 집단의 분산은 차이가 있다</a:t>
            </a:r>
            <a:r>
              <a:rPr lang="en-US" altLang="ko-KR" sz="1900" b="0">
                <a:solidFill>
                  <a:srgbClr val="000000"/>
                </a:solidFill>
                <a:effectLst/>
              </a:rPr>
              <a:t>.</a:t>
            </a:r>
          </a:p>
        </p:txBody>
      </p:sp>
      <p:sp>
        <p:nvSpPr>
          <p:cNvPr id="33" name="사각형: 둥근 모서리 32"/>
          <p:cNvSpPr/>
          <p:nvPr/>
        </p:nvSpPr>
        <p:spPr>
          <a:xfrm>
            <a:off x="5415644" y="2907997"/>
            <a:ext cx="6599461" cy="77273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>
            <a:solidFill>
              <a:schemeClr val="accent1">
                <a:shade val="20000"/>
              </a:schemeClr>
            </a:solidFill>
          </a:ln>
          <a:effectLst>
            <a:outerShdw blurRad="76200" dist="76200" dir="2700000" algn="ctr" rotWithShape="0">
              <a:srgbClr val="858585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en-US" altLang="ko-KR" sz="1900" b="1">
                <a:solidFill>
                  <a:srgbClr val="000000"/>
                </a:solidFill>
                <a:effectLst/>
              </a:rPr>
              <a:t>&gt;</a:t>
            </a:r>
            <a:r>
              <a:rPr lang="ko-KR" altLang="en-US" sz="1900" b="1">
                <a:solidFill>
                  <a:srgbClr val="000000"/>
                </a:solidFill>
                <a:effectLst/>
              </a:rPr>
              <a:t> 유의수준 설정</a:t>
            </a:r>
          </a:p>
          <a:p>
            <a:pPr marL="0" indent="0">
              <a:buNone/>
              <a:defRPr/>
            </a:pPr>
            <a:r>
              <a:rPr lang="ko-KR" altLang="en-US" sz="1900" b="1">
                <a:solidFill>
                  <a:srgbClr val="000000"/>
                </a:solidFill>
                <a:effectLst/>
              </a:rPr>
              <a:t>   </a:t>
            </a:r>
            <a:r>
              <a:rPr lang="ko-KR" altLang="en-US" sz="1900" b="0">
                <a:solidFill>
                  <a:srgbClr val="000000"/>
                </a:solidFill>
                <a:effectLst/>
              </a:rPr>
              <a:t>유의수준 </a:t>
            </a:r>
            <a:r>
              <a:rPr lang="en-US" altLang="ko-KR" sz="1900" b="0">
                <a:solidFill>
                  <a:srgbClr val="000000"/>
                </a:solidFill>
                <a:effectLst/>
              </a:rPr>
              <a:t>:</a:t>
            </a:r>
            <a:r>
              <a:rPr lang="ko-KR" altLang="en-US" sz="1900" b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900" b="0">
                <a:solidFill>
                  <a:srgbClr val="000000"/>
                </a:solidFill>
                <a:effectLst/>
              </a:rPr>
              <a:t>0.05</a:t>
            </a:r>
          </a:p>
        </p:txBody>
      </p:sp>
      <p:sp>
        <p:nvSpPr>
          <p:cNvPr id="36" name="사각형: 둥근 모서리 35"/>
          <p:cNvSpPr/>
          <p:nvPr/>
        </p:nvSpPr>
        <p:spPr>
          <a:xfrm>
            <a:off x="5415646" y="4020910"/>
            <a:ext cx="6599461" cy="115660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>
            <a:solidFill>
              <a:schemeClr val="accent1">
                <a:shade val="20000"/>
              </a:schemeClr>
            </a:solidFill>
          </a:ln>
          <a:effectLst>
            <a:outerShdw blurRad="76200" dist="76200" dir="2700000" algn="ctr" rotWithShape="0">
              <a:srgbClr val="858585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en-US" altLang="ko-KR" sz="1900" b="1">
                <a:solidFill>
                  <a:srgbClr val="000000"/>
                </a:solidFill>
                <a:effectLst/>
              </a:rPr>
              <a:t>&gt;</a:t>
            </a:r>
            <a:r>
              <a:rPr lang="ko-KR" altLang="en-US" sz="1900" b="1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900" b="1">
                <a:solidFill>
                  <a:srgbClr val="000000"/>
                </a:solidFill>
                <a:effectLst/>
              </a:rPr>
              <a:t>F-test </a:t>
            </a:r>
            <a:r>
              <a:rPr lang="ko-KR" altLang="en-US" sz="1900" b="1">
                <a:solidFill>
                  <a:srgbClr val="000000"/>
                </a:solidFill>
                <a:effectLst/>
              </a:rPr>
              <a:t>진행</a:t>
            </a:r>
          </a:p>
          <a:p>
            <a:pPr marL="0" indent="0">
              <a:buNone/>
              <a:defRPr/>
            </a:pPr>
            <a:r>
              <a:rPr lang="ko-KR" altLang="en-US" sz="1900" b="1">
                <a:solidFill>
                  <a:srgbClr val="000000"/>
                </a:solidFill>
                <a:effectLst/>
              </a:rPr>
              <a:t>   </a:t>
            </a:r>
            <a:r>
              <a:rPr lang="ko-KR" altLang="en-US" sz="1900" b="0">
                <a:solidFill>
                  <a:srgbClr val="000000"/>
                </a:solidFill>
                <a:effectLst/>
              </a:rPr>
              <a:t>검정 결과 </a:t>
            </a:r>
            <a:r>
              <a:rPr lang="en-US" altLang="ko-KR" sz="1900" b="0">
                <a:solidFill>
                  <a:srgbClr val="000000"/>
                </a:solidFill>
                <a:effectLst/>
              </a:rPr>
              <a:t>:</a:t>
            </a:r>
            <a:r>
              <a:rPr lang="ko-KR" altLang="en-US" sz="1900" b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900" b="0">
                <a:solidFill>
                  <a:srgbClr val="000000"/>
                </a:solidFill>
                <a:effectLst/>
              </a:rPr>
              <a:t>p</a:t>
            </a:r>
            <a:r>
              <a:rPr lang="ko-KR" altLang="en-US" sz="1900" b="0">
                <a:solidFill>
                  <a:srgbClr val="000000"/>
                </a:solidFill>
                <a:effectLst/>
              </a:rPr>
              <a:t> 값이 약 </a:t>
            </a:r>
            <a:r>
              <a:rPr lang="en-US" altLang="ko-KR" sz="1900" b="0">
                <a:solidFill>
                  <a:srgbClr val="000000"/>
                </a:solidFill>
                <a:effectLst/>
              </a:rPr>
              <a:t>0.058</a:t>
            </a:r>
            <a:r>
              <a:rPr lang="ko-KR" altLang="en-US" sz="1900" b="0">
                <a:solidFill>
                  <a:srgbClr val="000000"/>
                </a:solidFill>
                <a:effectLst/>
              </a:rPr>
              <a:t>로 유의수준 </a:t>
            </a:r>
            <a:r>
              <a:rPr lang="en-US" altLang="ko-KR" sz="1900" b="0">
                <a:solidFill>
                  <a:srgbClr val="000000"/>
                </a:solidFill>
                <a:effectLst/>
              </a:rPr>
              <a:t>0.05</a:t>
            </a:r>
            <a:r>
              <a:rPr lang="ko-KR" altLang="en-US" sz="1900" b="0">
                <a:solidFill>
                  <a:srgbClr val="000000"/>
                </a:solidFill>
                <a:effectLst/>
              </a:rPr>
              <a:t>보다 크므로</a:t>
            </a:r>
            <a:r>
              <a:rPr lang="en-US" altLang="ko-KR" sz="1900" b="0">
                <a:solidFill>
                  <a:srgbClr val="000000"/>
                </a:solidFill>
                <a:effectLst/>
              </a:rPr>
              <a:t>,</a:t>
            </a:r>
          </a:p>
          <a:p>
            <a:pPr marL="0" indent="0">
              <a:buNone/>
              <a:defRPr/>
            </a:pPr>
            <a:r>
              <a:rPr lang="ko-KR" altLang="en-US" sz="1900" b="0">
                <a:solidFill>
                  <a:srgbClr val="000000"/>
                </a:solidFill>
                <a:effectLst/>
              </a:rPr>
              <a:t>   귀무 가설을 </a:t>
            </a:r>
            <a:r>
              <a:rPr lang="ko-KR" altLang="en-US" sz="1900">
                <a:solidFill>
                  <a:srgbClr val="000000"/>
                </a:solidFill>
              </a:rPr>
              <a:t>채택한다</a:t>
            </a:r>
            <a:r>
              <a:rPr lang="en-US" altLang="ko-KR" sz="1900">
                <a:solidFill>
                  <a:srgbClr val="000000"/>
                </a:solidFill>
              </a:rPr>
              <a:t>.</a:t>
            </a:r>
            <a:endParaRPr lang="en-US" altLang="ko-KR" sz="1900" b="0">
              <a:solidFill>
                <a:srgbClr val="000000"/>
              </a:solidFill>
              <a:effectLst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8715375" y="2624135"/>
            <a:ext cx="2" cy="300795"/>
          </a:xfrm>
          <a:prstGeom prst="straightConnector1">
            <a:avLst/>
          </a:prstGeom>
          <a:ln w="50800">
            <a:solidFill>
              <a:srgbClr val="20386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rot="16200000" flipH="1">
            <a:off x="8564978" y="3858343"/>
            <a:ext cx="300794" cy="0"/>
          </a:xfrm>
          <a:prstGeom prst="straightConnector1">
            <a:avLst/>
          </a:prstGeom>
          <a:ln w="50800">
            <a:solidFill>
              <a:srgbClr val="20386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rot="16200000" flipH="1">
            <a:off x="8564978" y="5341522"/>
            <a:ext cx="300794" cy="0"/>
          </a:xfrm>
          <a:prstGeom prst="straightConnector1">
            <a:avLst/>
          </a:prstGeom>
          <a:ln w="50800">
            <a:solidFill>
              <a:srgbClr val="20386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/>
          <p:cNvSpPr/>
          <p:nvPr/>
        </p:nvSpPr>
        <p:spPr>
          <a:xfrm>
            <a:off x="5415644" y="5504090"/>
            <a:ext cx="6599461" cy="80282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>
            <a:solidFill>
              <a:schemeClr val="accent1">
                <a:shade val="20000"/>
              </a:schemeClr>
            </a:solidFill>
          </a:ln>
          <a:effectLst>
            <a:outerShdw blurRad="76200" dist="76200" dir="2700000" algn="ctr" rotWithShape="0">
              <a:srgbClr val="858585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en-US" altLang="ko-KR" sz="1900" b="1">
                <a:solidFill>
                  <a:srgbClr val="000000"/>
                </a:solidFill>
                <a:effectLst/>
              </a:rPr>
              <a:t>&gt;</a:t>
            </a:r>
            <a:r>
              <a:rPr lang="ko-KR" altLang="en-US" sz="1900" b="1">
                <a:solidFill>
                  <a:srgbClr val="000000"/>
                </a:solidFill>
                <a:effectLst/>
              </a:rPr>
              <a:t> 결론 도출</a:t>
            </a:r>
          </a:p>
          <a:p>
            <a:pPr marL="0" indent="0">
              <a:buNone/>
              <a:defRPr/>
            </a:pPr>
            <a:r>
              <a:rPr lang="ko-KR" altLang="en-US" sz="1900" b="1">
                <a:solidFill>
                  <a:srgbClr val="000000"/>
                </a:solidFill>
                <a:effectLst/>
              </a:rPr>
              <a:t>   </a:t>
            </a:r>
            <a:r>
              <a:rPr lang="ko-KR" altLang="en-US" sz="1900" b="0">
                <a:solidFill>
                  <a:srgbClr val="000000"/>
                </a:solidFill>
                <a:effectLst/>
              </a:rPr>
              <a:t>결론 </a:t>
            </a:r>
            <a:r>
              <a:rPr lang="en-US" altLang="ko-KR" sz="1900" b="0">
                <a:solidFill>
                  <a:srgbClr val="000000"/>
                </a:solidFill>
                <a:effectLst/>
              </a:rPr>
              <a:t>:</a:t>
            </a:r>
            <a:r>
              <a:rPr lang="ko-KR" altLang="en-US" sz="1900" b="0">
                <a:solidFill>
                  <a:srgbClr val="000000"/>
                </a:solidFill>
                <a:effectLst/>
              </a:rPr>
              <a:t> 두 집단의 분산은 차이가 </a:t>
            </a:r>
            <a:r>
              <a:rPr lang="ko-KR" altLang="en-US" sz="1900">
                <a:solidFill>
                  <a:srgbClr val="000000"/>
                </a:solidFill>
              </a:rPr>
              <a:t>없</a:t>
            </a:r>
            <a:r>
              <a:rPr lang="ko-KR" altLang="en-US" sz="1900" b="0">
                <a:solidFill>
                  <a:srgbClr val="000000"/>
                </a:solidFill>
                <a:effectLst/>
              </a:rPr>
              <a:t>다</a:t>
            </a:r>
            <a:r>
              <a:rPr lang="en-US" altLang="ko-KR" sz="1900" b="0">
                <a:solidFill>
                  <a:srgbClr val="000000"/>
                </a:solidFill>
                <a:effectLst/>
              </a:rPr>
              <a:t>.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27219" y="2157375"/>
            <a:ext cx="4441186" cy="3462883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</p:pic>
      <p:sp>
        <p:nvSpPr>
          <p:cNvPr id="26" name="사각형: 둥근 모서리 25"/>
          <p:cNvSpPr/>
          <p:nvPr/>
        </p:nvSpPr>
        <p:spPr>
          <a:xfrm>
            <a:off x="295859" y="4912177"/>
            <a:ext cx="4503961" cy="353786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부제목 2"/>
          <p:cNvSpPr txBox="1"/>
          <p:nvPr/>
        </p:nvSpPr>
        <p:spPr>
          <a:xfrm>
            <a:off x="11784790" y="6392713"/>
            <a:ext cx="582704" cy="564777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endParaRPr lang="en-US" altLang="ko-KR" sz="1500"/>
          </a:p>
          <a:p>
            <a:pPr marL="0" indent="0">
              <a:buNone/>
              <a:defRPr/>
            </a:pPr>
            <a:r>
              <a:rPr lang="en-US" altLang="ko-KR" sz="1500"/>
              <a:t>10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_x586528296"/>
          <p:cNvSpPr>
            <a:spLocks noChangeShapeType="1"/>
          </p:cNvSpPr>
          <p:nvPr/>
        </p:nvSpPr>
        <p:spPr>
          <a:xfrm>
            <a:off x="0" y="6543100"/>
            <a:ext cx="12192000" cy="0"/>
          </a:xfrm>
          <a:prstGeom prst="line">
            <a:avLst/>
          </a:prstGeom>
          <a:noFill/>
          <a:ln w="19050">
            <a:solidFill>
              <a:srgbClr val="203864"/>
            </a:solidFill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_x586528296"/>
          <p:cNvSpPr>
            <a:spLocks noChangeShapeType="1"/>
          </p:cNvSpPr>
          <p:nvPr/>
        </p:nvSpPr>
        <p:spPr>
          <a:xfrm>
            <a:off x="-1" y="512123"/>
            <a:ext cx="12192000" cy="0"/>
          </a:xfrm>
          <a:prstGeom prst="line">
            <a:avLst/>
          </a:prstGeom>
          <a:noFill/>
          <a:ln w="19050">
            <a:solidFill>
              <a:srgbClr val="203864"/>
            </a:solidFill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2686" y="1049097"/>
            <a:ext cx="9761067" cy="38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2000" b="1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5. </a:t>
            </a:r>
            <a:r>
              <a:rPr lang="ko-KR" altLang="en-US" sz="2000" b="1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받침 유무에 따른 차이 </a:t>
            </a:r>
            <a:r>
              <a:rPr lang="en-US" altLang="ko-KR" sz="2000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-</a:t>
            </a:r>
            <a:r>
              <a:rPr lang="ko-KR" altLang="en-US" sz="2000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 평균 비교</a:t>
            </a:r>
            <a:endParaRPr lang="ko-KR" altLang="en-US" sz="2000">
              <a:solidFill>
                <a:srgbClr val="203864"/>
              </a:solidFill>
              <a:latin typeface="맑은 고딕"/>
              <a:ea typeface="맑은 고딕"/>
            </a:endParaRPr>
          </a:p>
        </p:txBody>
      </p:sp>
      <p:grpSp>
        <p:nvGrpSpPr>
          <p:cNvPr id="14" name="グループ化 20"/>
          <p:cNvGrpSpPr/>
          <p:nvPr/>
        </p:nvGrpSpPr>
        <p:grpSpPr>
          <a:xfrm>
            <a:off x="327219" y="216179"/>
            <a:ext cx="1983859" cy="675841"/>
            <a:chOff x="796683" y="1254472"/>
            <a:chExt cx="1983859" cy="675841"/>
          </a:xfrm>
        </p:grpSpPr>
        <p:sp>
          <p:nvSpPr>
            <p:cNvPr id="15" name="テキスト ボックス 9"/>
            <p:cNvSpPr txBox="1"/>
            <p:nvPr/>
          </p:nvSpPr>
          <p:spPr>
            <a:xfrm>
              <a:off x="1474747" y="1313087"/>
              <a:ext cx="1305795" cy="54245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1" lang="ko-KR" altLang="en-US" sz="3000" b="1" spc="300">
                  <a:solidFill>
                    <a:srgbClr val="203864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ea typeface="맑은 고딕"/>
                </a:rPr>
                <a:t> 결과</a:t>
              </a:r>
              <a:endParaRPr kumimoji="1" lang="ko-KR" altLang="en-US" sz="3000" b="1" spc="300">
                <a:solidFill>
                  <a:srgbClr val="203864"/>
                </a:solidFill>
                <a:ea typeface="맑은 고딕"/>
              </a:endParaRPr>
            </a:p>
          </p:txBody>
        </p:sp>
        <p:grpSp>
          <p:nvGrpSpPr>
            <p:cNvPr id="16" name="グループ化 13"/>
            <p:cNvGrpSpPr/>
            <p:nvPr/>
          </p:nvGrpSpPr>
          <p:grpSpPr>
            <a:xfrm>
              <a:off x="796683" y="1254472"/>
              <a:ext cx="791999" cy="675841"/>
              <a:chOff x="796683" y="1254472"/>
              <a:chExt cx="791999" cy="675841"/>
            </a:xfrm>
          </p:grpSpPr>
          <p:sp>
            <p:nvSpPr>
              <p:cNvPr id="17" name="正方形/長方形 1"/>
              <p:cNvSpPr/>
              <p:nvPr/>
            </p:nvSpPr>
            <p:spPr>
              <a:xfrm>
                <a:off x="796683" y="1254472"/>
                <a:ext cx="699073" cy="675841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ja-JP" altLang="en-US">
                  <a:ea typeface="맑은 고딕"/>
                </a:endParaRPr>
              </a:p>
            </p:txBody>
          </p:sp>
          <p:sp>
            <p:nvSpPr>
              <p:cNvPr id="18" name="テキスト ボックス 10"/>
              <p:cNvSpPr txBox="1"/>
              <p:nvPr/>
            </p:nvSpPr>
            <p:spPr>
              <a:xfrm>
                <a:off x="1054299" y="1266569"/>
                <a:ext cx="534383" cy="4533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kumimoji="1" lang="en-US" altLang="ja-JP" sz="2400" b="1">
                    <a:solidFill>
                      <a:schemeClr val="bg1"/>
                    </a:solidFill>
                    <a:ea typeface="맑은 고딕"/>
                  </a:rPr>
                  <a:t>0</a:t>
                </a:r>
                <a:r>
                  <a:rPr kumimoji="1" lang="en-US" altLang="ko-KR" sz="2400" b="1">
                    <a:solidFill>
                      <a:schemeClr val="bg1"/>
                    </a:solidFill>
                    <a:ea typeface="맑은 고딕"/>
                  </a:rPr>
                  <a:t>3</a:t>
                </a:r>
              </a:p>
            </p:txBody>
          </p:sp>
        </p:grpSp>
      </p:grpSp>
      <p:sp>
        <p:nvSpPr>
          <p:cNvPr id="31" name="사각형: 둥근 모서리 30"/>
          <p:cNvSpPr/>
          <p:nvPr/>
        </p:nvSpPr>
        <p:spPr>
          <a:xfrm>
            <a:off x="5415646" y="1115786"/>
            <a:ext cx="6599461" cy="115660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>
            <a:solidFill>
              <a:schemeClr val="accent1">
                <a:shade val="20000"/>
              </a:schemeClr>
            </a:solidFill>
          </a:ln>
          <a:effectLst>
            <a:outerShdw blurRad="76200" dist="76200" dir="2700000" algn="ctr" rotWithShape="0">
              <a:srgbClr val="858585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en-US" altLang="ko-KR" sz="1900" b="1">
                <a:solidFill>
                  <a:srgbClr val="000000"/>
                </a:solidFill>
                <a:effectLst/>
              </a:rPr>
              <a:t>&gt;</a:t>
            </a:r>
            <a:r>
              <a:rPr lang="ko-KR" altLang="en-US" sz="1900" b="1">
                <a:solidFill>
                  <a:srgbClr val="000000"/>
                </a:solidFill>
                <a:effectLst/>
              </a:rPr>
              <a:t> 가설 설정</a:t>
            </a:r>
          </a:p>
          <a:p>
            <a:pPr marL="0" indent="0">
              <a:buNone/>
              <a:defRPr/>
            </a:pPr>
            <a:r>
              <a:rPr lang="ko-KR" altLang="en-US" sz="1900" b="1">
                <a:solidFill>
                  <a:srgbClr val="000000"/>
                </a:solidFill>
                <a:effectLst/>
              </a:rPr>
              <a:t>   </a:t>
            </a:r>
            <a:r>
              <a:rPr lang="ko-KR" altLang="en-US" sz="1900" b="0">
                <a:solidFill>
                  <a:srgbClr val="000000"/>
                </a:solidFill>
                <a:effectLst/>
              </a:rPr>
              <a:t>귀무가설 </a:t>
            </a:r>
            <a:r>
              <a:rPr lang="en-US" altLang="ko-KR" sz="1900" b="0">
                <a:solidFill>
                  <a:srgbClr val="000000"/>
                </a:solidFill>
                <a:effectLst/>
              </a:rPr>
              <a:t>:</a:t>
            </a:r>
            <a:r>
              <a:rPr lang="ko-KR" altLang="en-US" sz="1900" b="0">
                <a:solidFill>
                  <a:srgbClr val="000000"/>
                </a:solidFill>
                <a:effectLst/>
              </a:rPr>
              <a:t> 두 집단의 평균은 차이가 없다</a:t>
            </a:r>
            <a:r>
              <a:rPr lang="en-US" altLang="ko-KR" sz="1900" b="0">
                <a:solidFill>
                  <a:srgbClr val="000000"/>
                </a:solidFill>
                <a:effectLst/>
              </a:rPr>
              <a:t>.</a:t>
            </a:r>
          </a:p>
          <a:p>
            <a:pPr marL="0" indent="0">
              <a:buNone/>
              <a:defRPr/>
            </a:pPr>
            <a:r>
              <a:rPr lang="ko-KR" altLang="en-US" sz="1900" b="0">
                <a:solidFill>
                  <a:srgbClr val="000000"/>
                </a:solidFill>
                <a:effectLst/>
              </a:rPr>
              <a:t>   대립가설 </a:t>
            </a:r>
            <a:r>
              <a:rPr lang="en-US" altLang="ko-KR" sz="1900" b="0">
                <a:solidFill>
                  <a:srgbClr val="000000"/>
                </a:solidFill>
                <a:effectLst/>
              </a:rPr>
              <a:t>:</a:t>
            </a:r>
            <a:r>
              <a:rPr lang="ko-KR" altLang="en-US" sz="1900" b="0">
                <a:solidFill>
                  <a:srgbClr val="000000"/>
                </a:solidFill>
                <a:effectLst/>
              </a:rPr>
              <a:t> 두 집단의 평균은 차이가 있다</a:t>
            </a:r>
            <a:r>
              <a:rPr lang="en-US" altLang="ko-KR" sz="1900" b="0">
                <a:solidFill>
                  <a:srgbClr val="000000"/>
                </a:solidFill>
                <a:effectLst/>
              </a:rPr>
              <a:t>.</a:t>
            </a:r>
          </a:p>
        </p:txBody>
      </p:sp>
      <p:sp>
        <p:nvSpPr>
          <p:cNvPr id="33" name="사각형: 둥근 모서리 32"/>
          <p:cNvSpPr/>
          <p:nvPr/>
        </p:nvSpPr>
        <p:spPr>
          <a:xfrm>
            <a:off x="5415644" y="2598964"/>
            <a:ext cx="6599461" cy="80282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>
            <a:solidFill>
              <a:schemeClr val="accent1">
                <a:shade val="20000"/>
              </a:schemeClr>
            </a:solidFill>
          </a:ln>
          <a:effectLst>
            <a:outerShdw blurRad="76200" dist="76200" dir="2700000" algn="ctr" rotWithShape="0">
              <a:srgbClr val="858585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en-US" altLang="ko-KR" sz="1900" b="1">
                <a:solidFill>
                  <a:srgbClr val="000000"/>
                </a:solidFill>
                <a:effectLst/>
              </a:rPr>
              <a:t>&gt;</a:t>
            </a:r>
            <a:r>
              <a:rPr lang="ko-KR" altLang="en-US" sz="1900" b="1">
                <a:solidFill>
                  <a:srgbClr val="000000"/>
                </a:solidFill>
                <a:effectLst/>
              </a:rPr>
              <a:t> 유의수준 설정</a:t>
            </a:r>
          </a:p>
          <a:p>
            <a:pPr marL="0" indent="0">
              <a:buNone/>
              <a:defRPr/>
            </a:pPr>
            <a:r>
              <a:rPr lang="ko-KR" altLang="en-US" sz="1900" b="1">
                <a:solidFill>
                  <a:srgbClr val="000000"/>
                </a:solidFill>
                <a:effectLst/>
              </a:rPr>
              <a:t>   </a:t>
            </a:r>
            <a:r>
              <a:rPr lang="ko-KR" altLang="en-US" sz="1900" b="0">
                <a:solidFill>
                  <a:srgbClr val="000000"/>
                </a:solidFill>
                <a:effectLst/>
              </a:rPr>
              <a:t>유의수준 </a:t>
            </a:r>
            <a:r>
              <a:rPr lang="en-US" altLang="ko-KR" sz="1900" b="0">
                <a:solidFill>
                  <a:srgbClr val="000000"/>
                </a:solidFill>
                <a:effectLst/>
              </a:rPr>
              <a:t>:</a:t>
            </a:r>
            <a:r>
              <a:rPr lang="ko-KR" altLang="en-US" sz="1900" b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900" b="0">
                <a:solidFill>
                  <a:srgbClr val="000000"/>
                </a:solidFill>
                <a:effectLst/>
              </a:rPr>
              <a:t>0.05</a:t>
            </a:r>
          </a:p>
        </p:txBody>
      </p:sp>
      <p:sp>
        <p:nvSpPr>
          <p:cNvPr id="36" name="사각형: 둥근 모서리 35"/>
          <p:cNvSpPr/>
          <p:nvPr/>
        </p:nvSpPr>
        <p:spPr>
          <a:xfrm>
            <a:off x="5415646" y="3741963"/>
            <a:ext cx="6599461" cy="115660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>
            <a:solidFill>
              <a:schemeClr val="accent1">
                <a:shade val="20000"/>
              </a:schemeClr>
            </a:solidFill>
          </a:ln>
          <a:effectLst>
            <a:outerShdw blurRad="76200" dist="76200" dir="2700000" algn="ctr" rotWithShape="0">
              <a:srgbClr val="858585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en-US" altLang="ko-KR" sz="1900" b="1">
                <a:solidFill>
                  <a:srgbClr val="000000"/>
                </a:solidFill>
                <a:effectLst/>
              </a:rPr>
              <a:t>&gt;</a:t>
            </a:r>
            <a:r>
              <a:rPr lang="ko-KR" altLang="en-US" sz="1900" b="1">
                <a:solidFill>
                  <a:srgbClr val="000000"/>
                </a:solidFill>
                <a:effectLst/>
              </a:rPr>
              <a:t> 등분산 </a:t>
            </a:r>
            <a:r>
              <a:rPr lang="en-US" altLang="ko-KR" sz="1900" b="1">
                <a:solidFill>
                  <a:srgbClr val="000000"/>
                </a:solidFill>
                <a:effectLst/>
              </a:rPr>
              <a:t>T-test </a:t>
            </a:r>
            <a:r>
              <a:rPr lang="ko-KR" altLang="en-US" sz="1900" b="1">
                <a:solidFill>
                  <a:srgbClr val="000000"/>
                </a:solidFill>
                <a:effectLst/>
              </a:rPr>
              <a:t>진행</a:t>
            </a:r>
          </a:p>
          <a:p>
            <a:pPr marL="0" indent="0">
              <a:buNone/>
              <a:defRPr/>
            </a:pPr>
            <a:r>
              <a:rPr lang="ko-KR" altLang="en-US" sz="1900" b="1">
                <a:solidFill>
                  <a:srgbClr val="000000"/>
                </a:solidFill>
                <a:effectLst/>
              </a:rPr>
              <a:t>   </a:t>
            </a:r>
            <a:r>
              <a:rPr lang="ko-KR" altLang="en-US" sz="1900" b="0">
                <a:solidFill>
                  <a:srgbClr val="000000"/>
                </a:solidFill>
                <a:effectLst/>
              </a:rPr>
              <a:t>검정 결과 </a:t>
            </a:r>
            <a:r>
              <a:rPr lang="en-US" altLang="ko-KR" sz="1900" b="0">
                <a:solidFill>
                  <a:srgbClr val="000000"/>
                </a:solidFill>
                <a:effectLst/>
              </a:rPr>
              <a:t>: p</a:t>
            </a:r>
            <a:r>
              <a:rPr lang="ko-KR" altLang="en-US" sz="1900" b="0">
                <a:solidFill>
                  <a:srgbClr val="000000"/>
                </a:solidFill>
                <a:effectLst/>
              </a:rPr>
              <a:t> 값이 약 </a:t>
            </a:r>
            <a:r>
              <a:rPr lang="en-US" altLang="ko-KR" sz="1900" b="0">
                <a:solidFill>
                  <a:srgbClr val="000000"/>
                </a:solidFill>
                <a:effectLst/>
              </a:rPr>
              <a:t>0.04243</a:t>
            </a:r>
            <a:r>
              <a:rPr lang="ko-KR" altLang="en-US" sz="1900" b="0">
                <a:solidFill>
                  <a:srgbClr val="000000"/>
                </a:solidFill>
                <a:effectLst/>
              </a:rPr>
              <a:t>로 유의수준 </a:t>
            </a:r>
            <a:r>
              <a:rPr lang="en-US" altLang="ko-KR" sz="1900" b="0">
                <a:solidFill>
                  <a:srgbClr val="000000"/>
                </a:solidFill>
                <a:effectLst/>
              </a:rPr>
              <a:t>0.05</a:t>
            </a:r>
            <a:r>
              <a:rPr lang="ko-KR" altLang="en-US" sz="1900" b="0">
                <a:solidFill>
                  <a:srgbClr val="000000"/>
                </a:solidFill>
                <a:effectLst/>
              </a:rPr>
              <a:t>보다 </a:t>
            </a:r>
          </a:p>
          <a:p>
            <a:pPr marL="0" indent="0">
              <a:buNone/>
              <a:defRPr/>
            </a:pPr>
            <a:r>
              <a:rPr lang="en-US" altLang="ko-KR" sz="1900">
                <a:solidFill>
                  <a:srgbClr val="000000"/>
                </a:solidFill>
              </a:rPr>
              <a:t>   </a:t>
            </a:r>
            <a:r>
              <a:rPr lang="ko-KR" altLang="en-US" sz="1900" b="0">
                <a:solidFill>
                  <a:srgbClr val="000000"/>
                </a:solidFill>
                <a:effectLst/>
              </a:rPr>
              <a:t>작으므로</a:t>
            </a:r>
            <a:r>
              <a:rPr lang="en-US" altLang="ko-KR" sz="1900" b="0">
                <a:solidFill>
                  <a:srgbClr val="000000"/>
                </a:solidFill>
                <a:effectLst/>
              </a:rPr>
              <a:t>,</a:t>
            </a:r>
            <a:r>
              <a:rPr lang="ko-KR" altLang="en-US" sz="1900" b="0">
                <a:solidFill>
                  <a:srgbClr val="000000"/>
                </a:solidFill>
                <a:effectLst/>
              </a:rPr>
              <a:t> 귀무가설을 기각한다</a:t>
            </a:r>
            <a:r>
              <a:rPr lang="en-US" altLang="ko-KR" sz="1900" b="0">
                <a:solidFill>
                  <a:srgbClr val="000000"/>
                </a:solidFill>
                <a:effectLst/>
              </a:rPr>
              <a:t>.</a:t>
            </a:r>
            <a:r>
              <a:rPr lang="ko-KR" altLang="en-US" sz="1900" b="0">
                <a:solidFill>
                  <a:srgbClr val="000000"/>
                </a:solidFill>
                <a:effectLst/>
              </a:rPr>
              <a:t> </a:t>
            </a:r>
          </a:p>
        </p:txBody>
      </p:sp>
      <p:cxnSp>
        <p:nvCxnSpPr>
          <p:cNvPr id="37" name="직선 화살표 연결선 36"/>
          <p:cNvCxnSpPr>
            <a:stCxn id="31" idx="2"/>
          </p:cNvCxnSpPr>
          <p:nvPr/>
        </p:nvCxnSpPr>
        <p:spPr>
          <a:xfrm rot="16200000" flipH="1">
            <a:off x="8564978" y="2422790"/>
            <a:ext cx="300794" cy="0"/>
          </a:xfrm>
          <a:prstGeom prst="straightConnector1">
            <a:avLst/>
          </a:prstGeom>
          <a:ln w="50800">
            <a:solidFill>
              <a:srgbClr val="20386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rot="16200000" flipH="1">
            <a:off x="8564978" y="3579397"/>
            <a:ext cx="300794" cy="0"/>
          </a:xfrm>
          <a:prstGeom prst="straightConnector1">
            <a:avLst/>
          </a:prstGeom>
          <a:ln w="50800">
            <a:solidFill>
              <a:srgbClr val="20386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rot="16200000" flipH="1">
            <a:off x="8564978" y="5062575"/>
            <a:ext cx="300794" cy="0"/>
          </a:xfrm>
          <a:prstGeom prst="straightConnector1">
            <a:avLst/>
          </a:prstGeom>
          <a:ln w="50800">
            <a:solidFill>
              <a:srgbClr val="20386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/>
          <p:cNvSpPr/>
          <p:nvPr/>
        </p:nvSpPr>
        <p:spPr>
          <a:xfrm>
            <a:off x="5415644" y="5225143"/>
            <a:ext cx="6599461" cy="112939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>
            <a:solidFill>
              <a:schemeClr val="accent1">
                <a:shade val="20000"/>
              </a:schemeClr>
            </a:solidFill>
          </a:ln>
          <a:effectLst>
            <a:outerShdw blurRad="76200" dist="76200" dir="2700000" algn="ctr" rotWithShape="0">
              <a:srgbClr val="858585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en-US" altLang="ko-KR" sz="1900" b="1">
                <a:solidFill>
                  <a:srgbClr val="000000"/>
                </a:solidFill>
                <a:effectLst/>
              </a:rPr>
              <a:t>&gt;</a:t>
            </a:r>
            <a:r>
              <a:rPr lang="ko-KR" altLang="en-US" sz="1900" b="1">
                <a:solidFill>
                  <a:srgbClr val="000000"/>
                </a:solidFill>
                <a:effectLst/>
              </a:rPr>
              <a:t> 결론 도출</a:t>
            </a:r>
          </a:p>
          <a:p>
            <a:pPr marL="0" indent="0">
              <a:buNone/>
              <a:defRPr/>
            </a:pPr>
            <a:r>
              <a:rPr lang="ko-KR" altLang="en-US" sz="1900" b="1">
                <a:solidFill>
                  <a:srgbClr val="000000"/>
                </a:solidFill>
                <a:effectLst/>
              </a:rPr>
              <a:t>   </a:t>
            </a:r>
            <a:r>
              <a:rPr lang="ko-KR" altLang="en-US" sz="1900" b="0">
                <a:solidFill>
                  <a:srgbClr val="000000"/>
                </a:solidFill>
                <a:effectLst/>
              </a:rPr>
              <a:t>결론 </a:t>
            </a:r>
            <a:r>
              <a:rPr lang="en-US" altLang="ko-KR" sz="1900" b="0">
                <a:solidFill>
                  <a:srgbClr val="000000"/>
                </a:solidFill>
                <a:effectLst/>
              </a:rPr>
              <a:t>:</a:t>
            </a:r>
            <a:r>
              <a:rPr lang="ko-KR" altLang="en-US" sz="1900" b="0">
                <a:solidFill>
                  <a:srgbClr val="000000"/>
                </a:solidFill>
                <a:effectLst/>
              </a:rPr>
              <a:t> 두 집단의 평균은 차이가 있다</a:t>
            </a:r>
            <a:r>
              <a:rPr lang="en-US" altLang="ko-KR" sz="1900" b="0">
                <a:solidFill>
                  <a:srgbClr val="000000"/>
                </a:solidFill>
                <a:effectLst/>
              </a:rPr>
              <a:t>.</a:t>
            </a:r>
          </a:p>
          <a:p>
            <a:pPr marL="0" indent="0">
              <a:buNone/>
              <a:defRPr/>
            </a:pPr>
            <a:r>
              <a:rPr lang="ko-KR" altLang="en-US" sz="1900" b="0">
                <a:solidFill>
                  <a:srgbClr val="000000"/>
                </a:solidFill>
                <a:effectLst/>
              </a:rPr>
              <a:t>            </a:t>
            </a:r>
            <a:r>
              <a:rPr lang="en-US" altLang="ko-KR" sz="1900" b="0">
                <a:solidFill>
                  <a:srgbClr val="000000"/>
                </a:solidFill>
                <a:effectLst/>
              </a:rPr>
              <a:t> </a:t>
            </a:r>
            <a:r>
              <a:rPr lang="ko-KR" altLang="en-US" sz="1900" b="0">
                <a:solidFill>
                  <a:srgbClr val="000000"/>
                </a:solidFill>
                <a:effectLst/>
              </a:rPr>
              <a:t>받침이 없는 경우의 맞춘 글자수가 더 많다</a:t>
            </a:r>
            <a:r>
              <a:rPr lang="en-US" altLang="ko-KR" sz="1900" b="0">
                <a:solidFill>
                  <a:srgbClr val="000000"/>
                </a:solidFill>
                <a:effectLst/>
              </a:rPr>
              <a:t>.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88349" y="1630382"/>
            <a:ext cx="4312198" cy="4755651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</p:pic>
      <p:sp>
        <p:nvSpPr>
          <p:cNvPr id="22" name="사각형: 둥근 모서리 21"/>
          <p:cNvSpPr/>
          <p:nvPr/>
        </p:nvSpPr>
        <p:spPr>
          <a:xfrm>
            <a:off x="492467" y="4653171"/>
            <a:ext cx="4503961" cy="736694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6" name="부제목 2"/>
          <p:cNvSpPr txBox="1"/>
          <p:nvPr/>
        </p:nvSpPr>
        <p:spPr>
          <a:xfrm>
            <a:off x="11778166" y="6392713"/>
            <a:ext cx="582704" cy="564777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endParaRPr lang="en-US" altLang="ko-KR" sz="1500"/>
          </a:p>
          <a:p>
            <a:pPr marL="0" indent="0">
              <a:buNone/>
              <a:defRPr/>
            </a:pPr>
            <a:r>
              <a:rPr lang="en-US" altLang="ko-KR" sz="1500"/>
              <a:t>11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_x586528296"/>
          <p:cNvSpPr>
            <a:spLocks noChangeShapeType="1"/>
          </p:cNvSpPr>
          <p:nvPr/>
        </p:nvSpPr>
        <p:spPr>
          <a:xfrm>
            <a:off x="0" y="6543100"/>
            <a:ext cx="12192000" cy="0"/>
          </a:xfrm>
          <a:prstGeom prst="line">
            <a:avLst/>
          </a:prstGeom>
          <a:noFill/>
          <a:ln w="19050">
            <a:solidFill>
              <a:srgbClr val="203864"/>
            </a:solidFill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_x586528296"/>
          <p:cNvSpPr>
            <a:spLocks noChangeShapeType="1"/>
          </p:cNvSpPr>
          <p:nvPr/>
        </p:nvSpPr>
        <p:spPr>
          <a:xfrm>
            <a:off x="-1" y="512123"/>
            <a:ext cx="12192000" cy="0"/>
          </a:xfrm>
          <a:prstGeom prst="line">
            <a:avLst/>
          </a:prstGeom>
          <a:noFill/>
          <a:ln w="19050">
            <a:solidFill>
              <a:srgbClr val="203864"/>
            </a:solidFill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2686" y="1049097"/>
            <a:ext cx="9761067" cy="38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2000" b="1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1. </a:t>
            </a:r>
            <a:r>
              <a:rPr lang="ko-KR" altLang="en-US" sz="2000" b="1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기존 </a:t>
            </a:r>
            <a:r>
              <a:rPr lang="en-US" altLang="ko-KR" sz="2000" b="1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magic number tool</a:t>
            </a:r>
            <a:r>
              <a:rPr lang="ko-KR" altLang="en-US" sz="2000" b="1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과 개선 </a:t>
            </a:r>
            <a:r>
              <a:rPr lang="en-US" altLang="ko-KR" sz="2000" b="1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tool</a:t>
            </a:r>
            <a:r>
              <a:rPr lang="ko-KR" altLang="en-US" sz="2000" b="1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의 비교</a:t>
            </a:r>
            <a:endParaRPr lang="ko-KR" altLang="en-US" sz="2000">
              <a:solidFill>
                <a:srgbClr val="203864"/>
              </a:solidFill>
              <a:latin typeface="맑은 고딕"/>
              <a:ea typeface="맑은 고딕"/>
            </a:endParaRPr>
          </a:p>
        </p:txBody>
      </p:sp>
      <p:grpSp>
        <p:nvGrpSpPr>
          <p:cNvPr id="14" name="グループ化 20"/>
          <p:cNvGrpSpPr/>
          <p:nvPr/>
        </p:nvGrpSpPr>
        <p:grpSpPr>
          <a:xfrm>
            <a:off x="327219" y="216179"/>
            <a:ext cx="3640775" cy="675841"/>
            <a:chOff x="796683" y="1254472"/>
            <a:chExt cx="3640775" cy="675841"/>
          </a:xfrm>
        </p:grpSpPr>
        <p:sp>
          <p:nvSpPr>
            <p:cNvPr id="15" name="テキスト ボックス 9"/>
            <p:cNvSpPr txBox="1"/>
            <p:nvPr/>
          </p:nvSpPr>
          <p:spPr>
            <a:xfrm>
              <a:off x="1474748" y="1313087"/>
              <a:ext cx="2962710" cy="54245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1" lang="ko-KR" altLang="en-US" sz="3000" b="1" spc="300">
                  <a:solidFill>
                    <a:srgbClr val="203864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  <a:ea typeface="맑은 고딕"/>
                </a:rPr>
                <a:t> 토론 및 결론</a:t>
              </a:r>
              <a:endParaRPr kumimoji="1" lang="ko-KR" altLang="en-US" sz="3000" b="1" spc="300">
                <a:solidFill>
                  <a:srgbClr val="203864"/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16" name="グループ化 13"/>
            <p:cNvGrpSpPr/>
            <p:nvPr/>
          </p:nvGrpSpPr>
          <p:grpSpPr>
            <a:xfrm>
              <a:off x="796683" y="1254472"/>
              <a:ext cx="791999" cy="675841"/>
              <a:chOff x="796683" y="1254472"/>
              <a:chExt cx="791999" cy="675841"/>
            </a:xfrm>
          </p:grpSpPr>
          <p:sp>
            <p:nvSpPr>
              <p:cNvPr id="17" name="正方形/長方形 1"/>
              <p:cNvSpPr/>
              <p:nvPr/>
            </p:nvSpPr>
            <p:spPr>
              <a:xfrm>
                <a:off x="796683" y="1254472"/>
                <a:ext cx="699073" cy="675841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ja-JP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18" name="テキスト ボックス 10"/>
              <p:cNvSpPr txBox="1"/>
              <p:nvPr/>
            </p:nvSpPr>
            <p:spPr>
              <a:xfrm>
                <a:off x="1035249" y="1266569"/>
                <a:ext cx="553433" cy="44609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kumimoji="1" lang="en-US" altLang="ja-JP" sz="24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04</a:t>
                </a:r>
                <a:endParaRPr kumimoji="1" lang="en-US" altLang="ko-KR" sz="24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646001" y="1700759"/>
            <a:ext cx="10994769" cy="4326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&gt; </a:t>
            </a:r>
            <a:r>
              <a:rPr lang="ko-KR" altLang="en-US" sz="1800" dirty="0">
                <a:solidFill>
                  <a:srgbClr val="000000"/>
                </a:solidFill>
              </a:rPr>
              <a:t>개선 이후 받침이 있는 한글의 경우 맞춘 글자수의 최대 평균값이 </a:t>
            </a:r>
            <a:r>
              <a:rPr lang="en-US" altLang="ko-KR" sz="1800" dirty="0">
                <a:solidFill>
                  <a:srgbClr val="000000"/>
                </a:solidFill>
              </a:rPr>
              <a:t>4.08</a:t>
            </a:r>
            <a:r>
              <a:rPr lang="ko-KR" altLang="en-US" sz="1800" dirty="0">
                <a:solidFill>
                  <a:srgbClr val="000000"/>
                </a:solidFill>
              </a:rPr>
              <a:t>개에서 </a:t>
            </a:r>
            <a:r>
              <a:rPr lang="en-US" altLang="ko-KR" sz="1800" b="1" dirty="0">
                <a:solidFill>
                  <a:srgbClr val="000000"/>
                </a:solidFill>
              </a:rPr>
              <a:t>4.98</a:t>
            </a:r>
            <a:r>
              <a:rPr lang="ko-KR" altLang="en-US" sz="1800" b="1" dirty="0">
                <a:solidFill>
                  <a:srgbClr val="000000"/>
                </a:solidFill>
              </a:rPr>
              <a:t>개로 증가</a:t>
            </a:r>
            <a:r>
              <a:rPr lang="ko-KR" altLang="en-US" sz="1800" dirty="0">
                <a:solidFill>
                  <a:srgbClr val="000000"/>
                </a:solidFill>
              </a:rPr>
              <a:t>하였고</a:t>
            </a:r>
            <a:r>
              <a:rPr lang="en-US" altLang="ko-KR" sz="1800" dirty="0">
                <a:solidFill>
                  <a:srgbClr val="000000"/>
                </a:solidFill>
              </a:rPr>
              <a:t>,</a:t>
            </a:r>
            <a:r>
              <a:rPr lang="ko-KR" altLang="en-US" sz="1800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r>
              <a:rPr lang="ko-KR" altLang="en-US" sz="1800" dirty="0">
                <a:solidFill>
                  <a:srgbClr val="000000"/>
                </a:solidFill>
              </a:rPr>
              <a:t>   받침이 없는 한글의 경우 </a:t>
            </a:r>
            <a:r>
              <a:rPr lang="en-US" altLang="ko-KR" sz="1800" dirty="0">
                <a:solidFill>
                  <a:srgbClr val="000000"/>
                </a:solidFill>
              </a:rPr>
              <a:t>5.4</a:t>
            </a:r>
            <a:r>
              <a:rPr lang="ko-KR" altLang="en-US" sz="1800" dirty="0">
                <a:solidFill>
                  <a:srgbClr val="000000"/>
                </a:solidFill>
              </a:rPr>
              <a:t>개에서 </a:t>
            </a:r>
            <a:r>
              <a:rPr lang="en-US" altLang="ko-KR" sz="1800" b="1" dirty="0">
                <a:solidFill>
                  <a:srgbClr val="000000"/>
                </a:solidFill>
              </a:rPr>
              <a:t>6.2</a:t>
            </a:r>
            <a:r>
              <a:rPr lang="ko-KR" altLang="en-US" sz="1800" b="1" dirty="0">
                <a:solidFill>
                  <a:srgbClr val="000000"/>
                </a:solidFill>
              </a:rPr>
              <a:t>개로 증가</a:t>
            </a:r>
            <a:r>
              <a:rPr lang="ko-KR" altLang="en-US" sz="1800" dirty="0">
                <a:solidFill>
                  <a:srgbClr val="000000"/>
                </a:solidFill>
              </a:rPr>
              <a:t>하였다</a:t>
            </a:r>
            <a:r>
              <a:rPr lang="en-US" altLang="ko-KR" sz="1800" dirty="0">
                <a:solidFill>
                  <a:srgbClr val="000000"/>
                </a:solidFill>
              </a:rPr>
              <a:t>.</a:t>
            </a:r>
          </a:p>
          <a:p>
            <a:pPr>
              <a:defRPr/>
            </a:pPr>
            <a:endParaRPr lang="en-US" altLang="ko-KR" sz="18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&gt; </a:t>
            </a:r>
            <a:r>
              <a:rPr lang="ko-KR" altLang="en-US" sz="1800" dirty="0">
                <a:solidFill>
                  <a:srgbClr val="000000"/>
                </a:solidFill>
              </a:rPr>
              <a:t>받침이 있는 경우와 없는 경우 모두에서 개선한 </a:t>
            </a:r>
            <a:r>
              <a:rPr lang="en-US" altLang="ko-KR" sz="1800" dirty="0">
                <a:solidFill>
                  <a:srgbClr val="000000"/>
                </a:solidFill>
              </a:rPr>
              <a:t>tool</a:t>
            </a:r>
            <a:r>
              <a:rPr lang="ko-KR" altLang="en-US" sz="1800" dirty="0">
                <a:solidFill>
                  <a:srgbClr val="000000"/>
                </a:solidFill>
              </a:rPr>
              <a:t>의 </a:t>
            </a:r>
            <a:r>
              <a:rPr lang="ko-KR" altLang="en-US" sz="1800" b="1" dirty="0">
                <a:solidFill>
                  <a:srgbClr val="000000"/>
                </a:solidFill>
              </a:rPr>
              <a:t>맞춘 글자수 전체 평균값이 약 </a:t>
            </a:r>
            <a:r>
              <a:rPr lang="en-US" altLang="ko-KR" sz="1800" b="1" dirty="0">
                <a:solidFill>
                  <a:srgbClr val="000000"/>
                </a:solidFill>
              </a:rPr>
              <a:t>1</a:t>
            </a:r>
            <a:r>
              <a:rPr lang="ko-KR" altLang="en-US" sz="1800" b="1" dirty="0">
                <a:solidFill>
                  <a:srgbClr val="000000"/>
                </a:solidFill>
              </a:rPr>
              <a:t>글자 더 큰 결과</a:t>
            </a:r>
            <a:r>
              <a:rPr lang="ko-KR" altLang="en-US" sz="1800" dirty="0">
                <a:solidFill>
                  <a:srgbClr val="000000"/>
                </a:solidFill>
              </a:rPr>
              <a:t>를</a:t>
            </a:r>
          </a:p>
          <a:p>
            <a:pPr>
              <a:defRPr/>
            </a:pPr>
            <a:r>
              <a:rPr lang="ko-KR" altLang="en-US" sz="1800" dirty="0">
                <a:solidFill>
                  <a:srgbClr val="000000"/>
                </a:solidFill>
              </a:rPr>
              <a:t>   보였다</a:t>
            </a:r>
            <a:r>
              <a:rPr lang="en-US" altLang="ko-KR" sz="1800" dirty="0">
                <a:solidFill>
                  <a:srgbClr val="000000"/>
                </a:solidFill>
              </a:rPr>
              <a:t>.</a:t>
            </a:r>
            <a:endParaRPr lang="en-US" altLang="ko-KR" sz="1800" b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&gt; </a:t>
            </a:r>
            <a:r>
              <a:rPr lang="ko-KR" altLang="en-US" sz="1800" dirty="0">
                <a:solidFill>
                  <a:srgbClr val="000000"/>
                </a:solidFill>
              </a:rPr>
              <a:t>기존 </a:t>
            </a:r>
            <a:r>
              <a:rPr lang="en-US" altLang="ko-KR" sz="1800" dirty="0">
                <a:solidFill>
                  <a:srgbClr val="000000"/>
                </a:solidFill>
              </a:rPr>
              <a:t>tool</a:t>
            </a:r>
            <a:r>
              <a:rPr lang="ko-KR" altLang="en-US" sz="1800" dirty="0">
                <a:solidFill>
                  <a:srgbClr val="000000"/>
                </a:solidFill>
              </a:rPr>
              <a:t>에서는 받침 유무와 상관없이 맞춘 글자수가 </a:t>
            </a:r>
            <a:r>
              <a:rPr lang="ko-KR" altLang="en-US" sz="1800" b="1" u="sng" dirty="0">
                <a:solidFill>
                  <a:srgbClr val="000000"/>
                </a:solidFill>
              </a:rPr>
              <a:t>특정 글자수 이후 감소하는 추세</a:t>
            </a:r>
            <a:r>
              <a:rPr lang="ko-KR" altLang="en-US" sz="1800" dirty="0">
                <a:solidFill>
                  <a:srgbClr val="000000"/>
                </a:solidFill>
              </a:rPr>
              <a:t>를 보였지만 </a:t>
            </a:r>
          </a:p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   </a:t>
            </a:r>
            <a:r>
              <a:rPr lang="ko-KR" altLang="en-US" sz="1800" dirty="0">
                <a:solidFill>
                  <a:srgbClr val="000000"/>
                </a:solidFill>
              </a:rPr>
              <a:t>개선 </a:t>
            </a:r>
            <a:r>
              <a:rPr lang="en-US" altLang="ko-KR" sz="1800" dirty="0">
                <a:solidFill>
                  <a:srgbClr val="000000"/>
                </a:solidFill>
              </a:rPr>
              <a:t>tool</a:t>
            </a:r>
            <a:r>
              <a:rPr lang="ko-KR" altLang="en-US" sz="1800" dirty="0">
                <a:solidFill>
                  <a:srgbClr val="000000"/>
                </a:solidFill>
              </a:rPr>
              <a:t>에서는 받침이 있는 한글의 경우 </a:t>
            </a:r>
            <a:r>
              <a:rPr lang="ko-KR" altLang="en-US" sz="1800" dirty="0" err="1">
                <a:solidFill>
                  <a:srgbClr val="000000"/>
                </a:solidFill>
              </a:rPr>
              <a:t>제시어</a:t>
            </a:r>
            <a:r>
              <a:rPr lang="ko-KR" altLang="en-US" sz="1800" dirty="0">
                <a:solidFill>
                  <a:srgbClr val="000000"/>
                </a:solidFill>
              </a:rPr>
              <a:t> 길이 </a:t>
            </a:r>
            <a:r>
              <a:rPr lang="en-US" altLang="ko-KR" sz="1800" dirty="0">
                <a:solidFill>
                  <a:srgbClr val="000000"/>
                </a:solidFill>
              </a:rPr>
              <a:t>6</a:t>
            </a:r>
            <a:r>
              <a:rPr lang="ko-KR" altLang="en-US" sz="1800" dirty="0">
                <a:solidFill>
                  <a:srgbClr val="000000"/>
                </a:solidFill>
              </a:rPr>
              <a:t>글자 이후</a:t>
            </a:r>
            <a:r>
              <a:rPr lang="en-US" altLang="ko-KR" sz="1800" dirty="0">
                <a:solidFill>
                  <a:srgbClr val="000000"/>
                </a:solidFill>
              </a:rPr>
              <a:t>,</a:t>
            </a:r>
            <a:r>
              <a:rPr lang="ko-KR" altLang="en-US" sz="1800" dirty="0">
                <a:solidFill>
                  <a:srgbClr val="000000"/>
                </a:solidFill>
              </a:rPr>
              <a:t> </a:t>
            </a:r>
            <a:r>
              <a:rPr lang="ko-KR" altLang="en-US" sz="1800" b="1" u="sng" dirty="0">
                <a:solidFill>
                  <a:srgbClr val="000000"/>
                </a:solidFill>
              </a:rPr>
              <a:t>맞춘 글자수가 약 </a:t>
            </a:r>
            <a:r>
              <a:rPr lang="en-US" altLang="ko-KR" sz="1800" b="1" u="sng" dirty="0">
                <a:solidFill>
                  <a:srgbClr val="000000"/>
                </a:solidFill>
              </a:rPr>
              <a:t>5</a:t>
            </a:r>
            <a:r>
              <a:rPr lang="ko-KR" altLang="en-US" sz="1800" b="1" u="sng" dirty="0">
                <a:solidFill>
                  <a:srgbClr val="000000"/>
                </a:solidFill>
              </a:rPr>
              <a:t>개로 유지</a:t>
            </a:r>
            <a:r>
              <a:rPr lang="ko-KR" altLang="en-US" sz="1800" dirty="0">
                <a:solidFill>
                  <a:srgbClr val="000000"/>
                </a:solidFill>
              </a:rPr>
              <a:t>되었고</a:t>
            </a:r>
            <a:r>
              <a:rPr lang="en-US" altLang="ko-KR" sz="1800" dirty="0">
                <a:solidFill>
                  <a:srgbClr val="000000"/>
                </a:solidFill>
              </a:rPr>
              <a:t>,</a:t>
            </a:r>
          </a:p>
          <a:p>
            <a:pPr>
              <a:defRPr/>
            </a:pPr>
            <a:r>
              <a:rPr lang="ko-KR" altLang="en-US" sz="1800" dirty="0">
                <a:solidFill>
                  <a:srgbClr val="000000"/>
                </a:solidFill>
              </a:rPr>
              <a:t>   받침이 없는 한글의 경우 </a:t>
            </a:r>
            <a:r>
              <a:rPr lang="ko-KR" altLang="en-US" sz="1800" dirty="0" err="1">
                <a:solidFill>
                  <a:srgbClr val="000000"/>
                </a:solidFill>
              </a:rPr>
              <a:t>제시어</a:t>
            </a:r>
            <a:r>
              <a:rPr lang="ko-KR" altLang="en-US" sz="1800" dirty="0">
                <a:solidFill>
                  <a:srgbClr val="000000"/>
                </a:solidFill>
              </a:rPr>
              <a:t> 길이 </a:t>
            </a:r>
            <a:r>
              <a:rPr lang="en-US" altLang="ko-KR" sz="1800" dirty="0">
                <a:solidFill>
                  <a:srgbClr val="000000"/>
                </a:solidFill>
              </a:rPr>
              <a:t>7</a:t>
            </a:r>
            <a:r>
              <a:rPr lang="ko-KR" altLang="en-US" sz="1800" dirty="0">
                <a:solidFill>
                  <a:srgbClr val="000000"/>
                </a:solidFill>
              </a:rPr>
              <a:t>글자 이후</a:t>
            </a:r>
            <a:r>
              <a:rPr lang="en-US" altLang="ko-KR" sz="1800" dirty="0">
                <a:solidFill>
                  <a:srgbClr val="000000"/>
                </a:solidFill>
              </a:rPr>
              <a:t>,</a:t>
            </a:r>
            <a:r>
              <a:rPr lang="ko-KR" altLang="en-US" sz="1800" dirty="0">
                <a:solidFill>
                  <a:srgbClr val="000000"/>
                </a:solidFill>
              </a:rPr>
              <a:t> </a:t>
            </a:r>
            <a:r>
              <a:rPr lang="ko-KR" altLang="en-US" sz="1800" b="1" u="sng" dirty="0">
                <a:solidFill>
                  <a:srgbClr val="000000"/>
                </a:solidFill>
              </a:rPr>
              <a:t>맞춘 글자수가 약 </a:t>
            </a:r>
            <a:r>
              <a:rPr lang="en-US" altLang="ko-KR" sz="1800" b="1" u="sng" dirty="0">
                <a:solidFill>
                  <a:srgbClr val="000000"/>
                </a:solidFill>
              </a:rPr>
              <a:t>6</a:t>
            </a:r>
            <a:r>
              <a:rPr lang="ko-KR" altLang="en-US" sz="1800" b="1" u="sng" dirty="0">
                <a:solidFill>
                  <a:srgbClr val="000000"/>
                </a:solidFill>
              </a:rPr>
              <a:t>개</a:t>
            </a:r>
            <a:r>
              <a:rPr lang="ko-KR" altLang="en-US" sz="1800" dirty="0">
                <a:solidFill>
                  <a:srgbClr val="000000"/>
                </a:solidFill>
              </a:rPr>
              <a:t>로 유지되었다</a:t>
            </a:r>
            <a:r>
              <a:rPr lang="en-US" altLang="ko-KR" sz="1800" dirty="0">
                <a:solidFill>
                  <a:srgbClr val="000000"/>
                </a:solidFill>
              </a:rPr>
              <a:t>.</a:t>
            </a:r>
            <a:r>
              <a:rPr lang="ko-KR" altLang="en-US" sz="1800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en-US" altLang="ko-KR" sz="2000" b="1" dirty="0">
                <a:solidFill>
                  <a:srgbClr val="000000"/>
                </a:solidFill>
              </a:rPr>
              <a:t>“ </a:t>
            </a:r>
            <a:r>
              <a:rPr lang="ko-KR" altLang="en-US" sz="2000" b="1" dirty="0">
                <a:solidFill>
                  <a:srgbClr val="000000"/>
                </a:solidFill>
              </a:rPr>
              <a:t>개선 </a:t>
            </a:r>
            <a:r>
              <a:rPr lang="en-US" altLang="ko-KR" sz="2000" b="1" dirty="0">
                <a:solidFill>
                  <a:srgbClr val="000000"/>
                </a:solidFill>
              </a:rPr>
              <a:t>tool</a:t>
            </a:r>
            <a:r>
              <a:rPr lang="ko-KR" altLang="en-US" sz="2000" b="1" dirty="0">
                <a:solidFill>
                  <a:srgbClr val="000000"/>
                </a:solidFill>
              </a:rPr>
              <a:t>이 일상에서 많이 쓰는 단어로 테스트하기 때문에</a:t>
            </a:r>
          </a:p>
          <a:p>
            <a:pPr algn="ctr">
              <a:defRPr/>
            </a:pPr>
            <a:r>
              <a:rPr lang="ko-KR" altLang="en-US" sz="2000" b="1" dirty="0">
                <a:solidFill>
                  <a:srgbClr val="000000"/>
                </a:solidFill>
              </a:rPr>
              <a:t>전반적인 난이도가 다소 낮게 평준화 된 것을 확인 </a:t>
            </a:r>
            <a:r>
              <a:rPr lang="en-US" altLang="ko-KR" sz="2000" b="1" dirty="0">
                <a:solidFill>
                  <a:srgbClr val="000000"/>
                </a:solidFill>
              </a:rPr>
              <a:t>“</a:t>
            </a:r>
          </a:p>
          <a:p>
            <a:pPr algn="ctr">
              <a:defRPr/>
            </a:pPr>
            <a:endParaRPr lang="en-US" altLang="ko-KR" sz="2000" b="1" dirty="0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en-US" altLang="ko-KR" sz="2000" b="1" dirty="0">
                <a:solidFill>
                  <a:srgbClr val="000000"/>
                </a:solidFill>
              </a:rPr>
              <a:t>“</a:t>
            </a:r>
            <a:r>
              <a:rPr lang="ko-KR" altLang="en-US" sz="2000" b="1" dirty="0">
                <a:solidFill>
                  <a:srgbClr val="000000"/>
                </a:solidFill>
              </a:rPr>
              <a:t>개선 </a:t>
            </a:r>
            <a:r>
              <a:rPr lang="en-US" altLang="ko-KR" sz="2000" b="1" dirty="0">
                <a:solidFill>
                  <a:srgbClr val="000000"/>
                </a:solidFill>
              </a:rPr>
              <a:t>tool</a:t>
            </a:r>
            <a:r>
              <a:rPr lang="ko-KR" altLang="en-US" sz="2000" b="1" dirty="0">
                <a:solidFill>
                  <a:srgbClr val="000000"/>
                </a:solidFill>
              </a:rPr>
              <a:t>의 측정 정확도가 향상된 것을 확인</a:t>
            </a:r>
            <a:r>
              <a:rPr lang="en-US" altLang="ko-KR" sz="2000" b="1" dirty="0">
                <a:solidFill>
                  <a:srgbClr val="000000"/>
                </a:solidFill>
              </a:rPr>
              <a:t>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755268" y="6585423"/>
            <a:ext cx="436732" cy="270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/>
              <a:t>11</a:t>
            </a:r>
          </a:p>
        </p:txBody>
      </p:sp>
      <p:sp>
        <p:nvSpPr>
          <p:cNvPr id="12" name="화살표: 아래쪽 11"/>
          <p:cNvSpPr/>
          <p:nvPr/>
        </p:nvSpPr>
        <p:spPr>
          <a:xfrm>
            <a:off x="5951980" y="4365130"/>
            <a:ext cx="288040" cy="46164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_x586528296"/>
          <p:cNvSpPr>
            <a:spLocks noChangeShapeType="1"/>
          </p:cNvSpPr>
          <p:nvPr/>
        </p:nvSpPr>
        <p:spPr>
          <a:xfrm>
            <a:off x="0" y="6543100"/>
            <a:ext cx="12192000" cy="0"/>
          </a:xfrm>
          <a:prstGeom prst="line">
            <a:avLst/>
          </a:prstGeom>
          <a:noFill/>
          <a:ln w="19050">
            <a:solidFill>
              <a:srgbClr val="203864"/>
            </a:solidFill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_x586528296"/>
          <p:cNvSpPr>
            <a:spLocks noChangeShapeType="1"/>
          </p:cNvSpPr>
          <p:nvPr/>
        </p:nvSpPr>
        <p:spPr>
          <a:xfrm>
            <a:off x="-1" y="512123"/>
            <a:ext cx="12192000" cy="0"/>
          </a:xfrm>
          <a:prstGeom prst="line">
            <a:avLst/>
          </a:prstGeom>
          <a:noFill/>
          <a:ln w="19050">
            <a:solidFill>
              <a:srgbClr val="203864"/>
            </a:solidFill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2686" y="1049097"/>
            <a:ext cx="9761067" cy="38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2000" b="1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2. (</a:t>
            </a:r>
            <a:r>
              <a:rPr lang="ko-KR" altLang="en-US" sz="2000" b="1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개선 </a:t>
            </a:r>
            <a:r>
              <a:rPr lang="en-US" altLang="ko-KR" sz="2000" b="1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tool </a:t>
            </a:r>
            <a:r>
              <a:rPr lang="ko-KR" altLang="en-US" sz="2000" b="1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활용</a:t>
            </a:r>
            <a:r>
              <a:rPr lang="en-US" altLang="ko-KR" sz="2000" b="1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) </a:t>
            </a:r>
            <a:r>
              <a:rPr lang="ko-KR" altLang="en-US" sz="2000" b="1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받침 유무에 따른 차이</a:t>
            </a:r>
            <a:endParaRPr lang="ko-KR" altLang="en-US" sz="2000" b="1">
              <a:solidFill>
                <a:srgbClr val="203864"/>
              </a:solidFill>
            </a:endParaRPr>
          </a:p>
        </p:txBody>
      </p:sp>
      <p:grpSp>
        <p:nvGrpSpPr>
          <p:cNvPr id="14" name="グループ化 20"/>
          <p:cNvGrpSpPr/>
          <p:nvPr/>
        </p:nvGrpSpPr>
        <p:grpSpPr>
          <a:xfrm>
            <a:off x="327219" y="216179"/>
            <a:ext cx="3640775" cy="675841"/>
            <a:chOff x="796683" y="1254472"/>
            <a:chExt cx="3640775" cy="675841"/>
          </a:xfrm>
        </p:grpSpPr>
        <p:sp>
          <p:nvSpPr>
            <p:cNvPr id="15" name="テキスト ボックス 9"/>
            <p:cNvSpPr txBox="1"/>
            <p:nvPr/>
          </p:nvSpPr>
          <p:spPr>
            <a:xfrm>
              <a:off x="1474748" y="1313087"/>
              <a:ext cx="2962710" cy="54245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1" lang="ko-KR" altLang="en-US" sz="3000" b="1" spc="300">
                  <a:solidFill>
                    <a:srgbClr val="203864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ea typeface="맑은 고딕"/>
                </a:rPr>
                <a:t> 토론 및 결론</a:t>
              </a:r>
              <a:endParaRPr kumimoji="1" lang="ko-KR" altLang="en-US" sz="3000" b="1" spc="300">
                <a:solidFill>
                  <a:srgbClr val="203864"/>
                </a:solidFill>
                <a:ea typeface="맑은 고딕"/>
              </a:endParaRPr>
            </a:p>
          </p:txBody>
        </p:sp>
        <p:grpSp>
          <p:nvGrpSpPr>
            <p:cNvPr id="16" name="グループ化 13"/>
            <p:cNvGrpSpPr/>
            <p:nvPr/>
          </p:nvGrpSpPr>
          <p:grpSpPr>
            <a:xfrm>
              <a:off x="796683" y="1254472"/>
              <a:ext cx="791999" cy="675841"/>
              <a:chOff x="796683" y="1254472"/>
              <a:chExt cx="791999" cy="675841"/>
            </a:xfrm>
          </p:grpSpPr>
          <p:sp>
            <p:nvSpPr>
              <p:cNvPr id="17" name="正方形/長方形 1"/>
              <p:cNvSpPr/>
              <p:nvPr/>
            </p:nvSpPr>
            <p:spPr>
              <a:xfrm>
                <a:off x="796683" y="1254472"/>
                <a:ext cx="699073" cy="675841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ja-JP" altLang="en-US">
                  <a:ea typeface="맑은 고딕"/>
                </a:endParaRPr>
              </a:p>
            </p:txBody>
          </p:sp>
          <p:sp>
            <p:nvSpPr>
              <p:cNvPr id="18" name="テキスト ボックス 10"/>
              <p:cNvSpPr txBox="1"/>
              <p:nvPr/>
            </p:nvSpPr>
            <p:spPr>
              <a:xfrm>
                <a:off x="1054299" y="1266569"/>
                <a:ext cx="534383" cy="44609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kumimoji="1" lang="en-US" altLang="ja-JP" sz="2400" b="1">
                    <a:solidFill>
                      <a:schemeClr val="bg1"/>
                    </a:solidFill>
                    <a:ea typeface="맑은 고딕"/>
                  </a:rPr>
                  <a:t>04</a:t>
                </a:r>
                <a:endParaRPr kumimoji="1" lang="en-US" altLang="ko-KR" sz="2400" b="1">
                  <a:solidFill>
                    <a:schemeClr val="bg1"/>
                  </a:solidFill>
                  <a:ea typeface="맑은 고딕"/>
                </a:endParaRPr>
              </a:p>
            </p:txBody>
          </p:sp>
        </p:grpSp>
      </p:grpSp>
      <p:sp>
        <p:nvSpPr>
          <p:cNvPr id="12" name="사각형: 둥근 모서리 11"/>
          <p:cNvSpPr/>
          <p:nvPr/>
        </p:nvSpPr>
        <p:spPr>
          <a:xfrm>
            <a:off x="1114092" y="2708900"/>
            <a:ext cx="9126100" cy="182622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>
            <a:solidFill>
              <a:schemeClr val="accent1">
                <a:shade val="20000"/>
              </a:schemeClr>
            </a:solidFill>
          </a:ln>
          <a:effectLst>
            <a:outerShdw blurRad="76200" dist="76200" dir="2700000" algn="ctr" rotWithShape="0">
              <a:srgbClr val="858585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800" b="1">
                <a:solidFill>
                  <a:srgbClr val="000000"/>
                </a:solidFill>
              </a:rPr>
              <a:t>&gt; ‘</a:t>
            </a:r>
            <a:r>
              <a:rPr lang="ko-KR" altLang="en-US" sz="1800" b="1">
                <a:solidFill>
                  <a:srgbClr val="000000"/>
                </a:solidFill>
              </a:rPr>
              <a:t>초성</a:t>
            </a:r>
            <a:r>
              <a:rPr lang="en-US" altLang="ko-KR" sz="1800" b="1">
                <a:solidFill>
                  <a:srgbClr val="000000"/>
                </a:solidFill>
              </a:rPr>
              <a:t>+</a:t>
            </a:r>
            <a:r>
              <a:rPr lang="ko-KR" altLang="en-US" sz="1800" b="1">
                <a:solidFill>
                  <a:srgbClr val="000000"/>
                </a:solidFill>
              </a:rPr>
              <a:t>중성</a:t>
            </a:r>
            <a:r>
              <a:rPr lang="en-US" altLang="ko-KR" sz="1800" b="1">
                <a:solidFill>
                  <a:srgbClr val="000000"/>
                </a:solidFill>
              </a:rPr>
              <a:t>’</a:t>
            </a:r>
            <a:r>
              <a:rPr lang="ko-KR" altLang="en-US" sz="1800" b="1">
                <a:solidFill>
                  <a:srgbClr val="000000"/>
                </a:solidFill>
              </a:rPr>
              <a:t>은 하나의 </a:t>
            </a:r>
            <a:r>
              <a:rPr lang="en-US" altLang="ko-KR" sz="1800" b="1">
                <a:solidFill>
                  <a:srgbClr val="000000"/>
                </a:solidFill>
              </a:rPr>
              <a:t>chunk</a:t>
            </a:r>
            <a:r>
              <a:rPr lang="ko-KR" altLang="en-US" sz="1800" b="1">
                <a:solidFill>
                  <a:srgbClr val="000000"/>
                </a:solidFill>
              </a:rPr>
              <a:t>로 기억될 수 있지만 종성은 개별 </a:t>
            </a:r>
            <a:r>
              <a:rPr lang="en-US" altLang="ko-KR" sz="1800" b="1">
                <a:solidFill>
                  <a:srgbClr val="000000"/>
                </a:solidFill>
              </a:rPr>
              <a:t>chunk</a:t>
            </a:r>
            <a:r>
              <a:rPr lang="ko-KR" altLang="en-US" sz="1800" b="1">
                <a:solidFill>
                  <a:srgbClr val="000000"/>
                </a:solidFill>
              </a:rPr>
              <a:t>로 기억된다</a:t>
            </a:r>
            <a:r>
              <a:rPr lang="en-US" altLang="ko-KR" sz="1800" b="1">
                <a:solidFill>
                  <a:srgbClr val="000000"/>
                </a:solidFill>
              </a:rPr>
              <a:t>.</a:t>
            </a:r>
          </a:p>
          <a:p>
            <a:pPr>
              <a:defRPr/>
            </a:pPr>
            <a:r>
              <a:rPr lang="en-US" altLang="ko-KR" sz="1800">
                <a:solidFill>
                  <a:srgbClr val="000000"/>
                </a:solidFill>
              </a:rPr>
              <a:t>   : ‘</a:t>
            </a:r>
            <a:r>
              <a:rPr lang="ko-KR" altLang="en-US">
                <a:solidFill>
                  <a:srgbClr val="000000"/>
                </a:solidFill>
              </a:rPr>
              <a:t>갇</a:t>
            </a:r>
            <a:r>
              <a:rPr lang="en-US" altLang="ko-KR">
                <a:solidFill>
                  <a:srgbClr val="000000"/>
                </a:solidFill>
              </a:rPr>
              <a:t>’</a:t>
            </a:r>
            <a:r>
              <a:rPr lang="ko-KR" altLang="en-US">
                <a:solidFill>
                  <a:srgbClr val="000000"/>
                </a:solidFill>
              </a:rPr>
              <a:t>은 </a:t>
            </a:r>
            <a:r>
              <a:rPr lang="en-US" altLang="ko-KR">
                <a:solidFill>
                  <a:srgbClr val="000000"/>
                </a:solidFill>
              </a:rPr>
              <a:t>‘</a:t>
            </a:r>
            <a:r>
              <a:rPr lang="ko-KR" altLang="en-US">
                <a:solidFill>
                  <a:srgbClr val="000000"/>
                </a:solidFill>
              </a:rPr>
              <a:t>같</a:t>
            </a:r>
            <a:r>
              <a:rPr lang="en-US" altLang="ko-KR">
                <a:solidFill>
                  <a:srgbClr val="000000"/>
                </a:solidFill>
              </a:rPr>
              <a:t>‘, ‘</a:t>
            </a:r>
            <a:r>
              <a:rPr lang="ko-KR" altLang="en-US">
                <a:solidFill>
                  <a:srgbClr val="000000"/>
                </a:solidFill>
              </a:rPr>
              <a:t>갓</a:t>
            </a:r>
            <a:r>
              <a:rPr lang="en-US" altLang="ko-KR">
                <a:solidFill>
                  <a:srgbClr val="000000"/>
                </a:solidFill>
              </a:rPr>
              <a:t>’, ‘</a:t>
            </a:r>
            <a:r>
              <a:rPr lang="ko-KR" altLang="en-US">
                <a:solidFill>
                  <a:srgbClr val="000000"/>
                </a:solidFill>
              </a:rPr>
              <a:t>갖</a:t>
            </a:r>
            <a:r>
              <a:rPr lang="en-US" altLang="ko-KR">
                <a:solidFill>
                  <a:srgbClr val="000000"/>
                </a:solidFill>
              </a:rPr>
              <a:t>‘ </a:t>
            </a:r>
            <a:r>
              <a:rPr lang="ko-KR" altLang="en-US">
                <a:solidFill>
                  <a:srgbClr val="000000"/>
                </a:solidFill>
              </a:rPr>
              <a:t>등 같은 발음을 갖는 종성들을 구분하기 위해 따로 기억해야한다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>
              <a:defRPr/>
            </a:pPr>
            <a:endParaRPr lang="en-US" altLang="ko-KR" sz="500">
              <a:solidFill>
                <a:srgbClr val="000000"/>
              </a:solidFill>
            </a:endParaRPr>
          </a:p>
          <a:p>
            <a:pPr>
              <a:defRPr/>
            </a:pPr>
            <a:endParaRPr lang="en-US" altLang="ko-KR" sz="180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 sz="1800" b="1">
                <a:solidFill>
                  <a:srgbClr val="000000"/>
                </a:solidFill>
              </a:rPr>
              <a:t>&gt; </a:t>
            </a:r>
            <a:r>
              <a:rPr lang="ko-KR" altLang="en-US" sz="1800" b="1">
                <a:solidFill>
                  <a:srgbClr val="000000"/>
                </a:solidFill>
              </a:rPr>
              <a:t>앞 음절 종성과 </a:t>
            </a:r>
            <a:r>
              <a:rPr lang="ko-KR" altLang="en-US" b="1">
                <a:solidFill>
                  <a:srgbClr val="000000"/>
                </a:solidFill>
              </a:rPr>
              <a:t>뒤</a:t>
            </a:r>
            <a:r>
              <a:rPr lang="ko-KR" altLang="en-US" sz="1800" b="1">
                <a:solidFill>
                  <a:srgbClr val="000000"/>
                </a:solidFill>
              </a:rPr>
              <a:t> 음절 초성이 결합되는 경우</a:t>
            </a:r>
          </a:p>
          <a:p>
            <a:pPr>
              <a:defRPr/>
            </a:pPr>
            <a:r>
              <a:rPr lang="en-US" altLang="ko-KR" sz="1800">
                <a:solidFill>
                  <a:srgbClr val="000000"/>
                </a:solidFill>
              </a:rPr>
              <a:t>   : ‘</a:t>
            </a:r>
            <a:r>
              <a:rPr lang="ko-KR" altLang="en-US" sz="1800">
                <a:solidFill>
                  <a:srgbClr val="000000"/>
                </a:solidFill>
              </a:rPr>
              <a:t>갇엿</a:t>
            </a:r>
            <a:r>
              <a:rPr lang="en-US" altLang="ko-KR" sz="1800">
                <a:solidFill>
                  <a:srgbClr val="000000"/>
                </a:solidFill>
              </a:rPr>
              <a:t>’</a:t>
            </a:r>
            <a:r>
              <a:rPr lang="ko-KR" altLang="en-US" sz="1800">
                <a:solidFill>
                  <a:srgbClr val="000000"/>
                </a:solidFill>
              </a:rPr>
              <a:t>의 경우 사람에 따라 </a:t>
            </a:r>
            <a:r>
              <a:rPr lang="en-US" altLang="ko-KR" sz="1800">
                <a:solidFill>
                  <a:srgbClr val="000000"/>
                </a:solidFill>
              </a:rPr>
              <a:t>‘</a:t>
            </a:r>
            <a:r>
              <a:rPr lang="ko-KR" altLang="en-US" sz="1800">
                <a:solidFill>
                  <a:srgbClr val="000000"/>
                </a:solidFill>
              </a:rPr>
              <a:t>가뎟</a:t>
            </a:r>
            <a:r>
              <a:rPr lang="en-US" altLang="ko-KR" sz="1800">
                <a:solidFill>
                  <a:srgbClr val="000000"/>
                </a:solidFill>
              </a:rPr>
              <a:t>’</a:t>
            </a:r>
            <a:r>
              <a:rPr lang="en-US" altLang="ko-KR">
                <a:solidFill>
                  <a:srgbClr val="000000"/>
                </a:solidFill>
              </a:rPr>
              <a:t>,</a:t>
            </a:r>
            <a:r>
              <a:rPr lang="ko-KR" altLang="en-US" sz="1800">
                <a:solidFill>
                  <a:srgbClr val="000000"/>
                </a:solidFill>
              </a:rPr>
              <a:t> </a:t>
            </a:r>
            <a:r>
              <a:rPr lang="en-US" altLang="ko-KR" sz="1800">
                <a:solidFill>
                  <a:srgbClr val="000000"/>
                </a:solidFill>
              </a:rPr>
              <a:t>‘</a:t>
            </a:r>
            <a:r>
              <a:rPr lang="ko-KR" altLang="en-US" sz="1800">
                <a:solidFill>
                  <a:srgbClr val="000000"/>
                </a:solidFill>
              </a:rPr>
              <a:t>가졋</a:t>
            </a:r>
            <a:r>
              <a:rPr lang="en-US" altLang="ko-KR" sz="1800">
                <a:solidFill>
                  <a:srgbClr val="000000"/>
                </a:solidFill>
              </a:rPr>
              <a:t>’</a:t>
            </a:r>
            <a:r>
              <a:rPr lang="ko-KR" altLang="en-US">
                <a:solidFill>
                  <a:srgbClr val="000000"/>
                </a:solidFill>
              </a:rPr>
              <a:t>으로 서로 다르게 발음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5785" y="1581742"/>
            <a:ext cx="11573428" cy="1607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1800" b="1">
                <a:solidFill>
                  <a:srgbClr val="000000"/>
                </a:solidFill>
                <a:effectLst/>
              </a:rPr>
              <a:t>&gt;</a:t>
            </a:r>
            <a:r>
              <a:rPr lang="ko-KR" altLang="en-US" sz="1800" b="1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800" b="1">
                <a:solidFill>
                  <a:srgbClr val="000000"/>
                </a:solidFill>
              </a:rPr>
              <a:t>f-test, t-test </a:t>
            </a:r>
            <a:r>
              <a:rPr lang="ko-KR" altLang="en-US" sz="1800" b="1">
                <a:solidFill>
                  <a:srgbClr val="000000"/>
                </a:solidFill>
              </a:rPr>
              <a:t>결과</a:t>
            </a:r>
          </a:p>
          <a:p>
            <a:pPr marL="0" indent="0">
              <a:buNone/>
              <a:defRPr/>
            </a:pPr>
            <a:r>
              <a:rPr lang="en-US" altLang="ko-KR" sz="1800">
                <a:solidFill>
                  <a:srgbClr val="000000"/>
                </a:solidFill>
              </a:rPr>
              <a:t>  </a:t>
            </a:r>
            <a:r>
              <a:rPr lang="ko-KR" altLang="en-US" sz="1800">
                <a:solidFill>
                  <a:srgbClr val="000000"/>
                </a:solidFill>
              </a:rPr>
              <a:t> </a:t>
            </a:r>
            <a:r>
              <a:rPr lang="en-US" altLang="ko-KR" sz="1800">
                <a:solidFill>
                  <a:srgbClr val="000000"/>
                </a:solidFill>
              </a:rPr>
              <a:t>:</a:t>
            </a:r>
            <a:r>
              <a:rPr lang="ko-KR" altLang="en-US" sz="1800">
                <a:solidFill>
                  <a:srgbClr val="000000"/>
                </a:solidFill>
              </a:rPr>
              <a:t> 한글의 받침 유무에 따라 맞춘 글자수가 달라진다</a:t>
            </a:r>
            <a:r>
              <a:rPr lang="en-US" altLang="ko-KR" sz="180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  <a:defRPr/>
            </a:pPr>
            <a:endParaRPr lang="en-US" altLang="ko-KR" sz="100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>
                <a:solidFill>
                  <a:srgbClr val="000000"/>
                </a:solidFill>
              </a:rPr>
              <a:t>   -&gt; </a:t>
            </a:r>
            <a:r>
              <a:rPr lang="ko-KR" altLang="en-US">
                <a:solidFill>
                  <a:srgbClr val="000000"/>
                </a:solidFill>
              </a:rPr>
              <a:t>지난 </a:t>
            </a:r>
            <a:r>
              <a:rPr lang="en-US" altLang="ko-KR">
                <a:solidFill>
                  <a:srgbClr val="000000"/>
                </a:solidFill>
              </a:rPr>
              <a:t>lab#2</a:t>
            </a:r>
            <a:r>
              <a:rPr lang="ko-KR" altLang="en-US">
                <a:solidFill>
                  <a:srgbClr val="000000"/>
                </a:solidFill>
              </a:rPr>
              <a:t>의 결과와 동일</a:t>
            </a:r>
          </a:p>
          <a:p>
            <a:pPr marL="0" indent="0">
              <a:buNone/>
              <a:defRPr/>
            </a:pPr>
            <a:endParaRPr lang="en-US" altLang="ko-KR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endParaRPr lang="en-US" altLang="ko-KR" sz="180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6755" y="5026020"/>
            <a:ext cx="11573428" cy="906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1800" b="1">
                <a:solidFill>
                  <a:srgbClr val="000000"/>
                </a:solidFill>
                <a:effectLst/>
              </a:rPr>
              <a:t>&gt; </a:t>
            </a:r>
            <a:r>
              <a:rPr lang="ko-KR" altLang="en-US" sz="1800" b="1">
                <a:solidFill>
                  <a:srgbClr val="000000"/>
                </a:solidFill>
                <a:effectLst/>
              </a:rPr>
              <a:t>최종 결론</a:t>
            </a:r>
          </a:p>
          <a:p>
            <a:pPr marL="0" indent="0">
              <a:buNone/>
              <a:defRPr/>
            </a:pPr>
            <a:r>
              <a:rPr lang="ko-KR" altLang="en-US" sz="1800">
                <a:solidFill>
                  <a:srgbClr val="000000"/>
                </a:solidFill>
                <a:effectLst/>
              </a:rPr>
              <a:t>개선된 툴을 활용했을 때</a:t>
            </a:r>
            <a:r>
              <a:rPr lang="en-US" altLang="ko-KR" sz="180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1800">
                <a:solidFill>
                  <a:srgbClr val="000000"/>
                </a:solidFill>
                <a:effectLst/>
              </a:rPr>
              <a:t>우리가 자주 쓰는 단어로 구성한만큼 전반적으로 맞춘 개수는 늘어나고 편차는 줄어든다</a:t>
            </a:r>
            <a:r>
              <a:rPr lang="en-US" altLang="ko-KR" sz="1800">
                <a:solidFill>
                  <a:srgbClr val="000000"/>
                </a:solidFill>
                <a:effectLst/>
              </a:rPr>
              <a:t>.</a:t>
            </a:r>
          </a:p>
          <a:p>
            <a:pPr marL="0" indent="0">
              <a:buNone/>
              <a:defRPr/>
            </a:pPr>
            <a:r>
              <a:rPr lang="ko-KR" altLang="en-US" sz="1800">
                <a:solidFill>
                  <a:srgbClr val="000000"/>
                </a:solidFill>
                <a:effectLst/>
              </a:rPr>
              <a:t>그 외 의 다른 결과는 이전과 비슷한 것을 확인하였다</a:t>
            </a:r>
            <a:r>
              <a:rPr lang="en-US" altLang="ko-KR" sz="1800">
                <a:solidFill>
                  <a:srgbClr val="000000"/>
                </a:solidFill>
                <a:effectLst/>
              </a:rPr>
              <a:t>.</a:t>
            </a:r>
            <a:endParaRPr lang="en-US" altLang="ko-KR" sz="1800">
              <a:solidFill>
                <a:srgbClr val="000000"/>
              </a:solidFill>
            </a:endParaRPr>
          </a:p>
        </p:txBody>
      </p:sp>
      <p:sp>
        <p:nvSpPr>
          <p:cNvPr id="21" name="부제목 2"/>
          <p:cNvSpPr txBox="1"/>
          <p:nvPr/>
        </p:nvSpPr>
        <p:spPr>
          <a:xfrm>
            <a:off x="11778166" y="6392713"/>
            <a:ext cx="582704" cy="564777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endParaRPr lang="en-US" altLang="ko-KR" sz="1500"/>
          </a:p>
          <a:p>
            <a:pPr marL="0" indent="0">
              <a:buNone/>
              <a:defRPr/>
            </a:pPr>
            <a:r>
              <a:rPr lang="en-US" altLang="ko-KR" sz="1500"/>
              <a:t>13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_x586528296"/>
          <p:cNvSpPr>
            <a:spLocks noChangeShapeType="1"/>
          </p:cNvSpPr>
          <p:nvPr/>
        </p:nvSpPr>
        <p:spPr>
          <a:xfrm>
            <a:off x="0" y="6543100"/>
            <a:ext cx="12192000" cy="0"/>
          </a:xfrm>
          <a:prstGeom prst="line">
            <a:avLst/>
          </a:prstGeom>
          <a:noFill/>
          <a:ln w="19050">
            <a:solidFill>
              <a:srgbClr val="203864"/>
            </a:solidFill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_x586528296"/>
          <p:cNvSpPr>
            <a:spLocks noChangeShapeType="1"/>
          </p:cNvSpPr>
          <p:nvPr/>
        </p:nvSpPr>
        <p:spPr>
          <a:xfrm>
            <a:off x="-1" y="512123"/>
            <a:ext cx="12192000" cy="0"/>
          </a:xfrm>
          <a:prstGeom prst="line">
            <a:avLst/>
          </a:prstGeom>
          <a:noFill/>
          <a:ln w="19050">
            <a:solidFill>
              <a:srgbClr val="203864"/>
            </a:solidFill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grpSp>
        <p:nvGrpSpPr>
          <p:cNvPr id="14" name="グループ化 20"/>
          <p:cNvGrpSpPr/>
          <p:nvPr/>
        </p:nvGrpSpPr>
        <p:grpSpPr>
          <a:xfrm>
            <a:off x="327219" y="216179"/>
            <a:ext cx="3752529" cy="675841"/>
            <a:chOff x="796683" y="1254472"/>
            <a:chExt cx="3752529" cy="675841"/>
          </a:xfrm>
        </p:grpSpPr>
        <p:sp>
          <p:nvSpPr>
            <p:cNvPr id="15" name="テキスト ボックス 9"/>
            <p:cNvSpPr txBox="1"/>
            <p:nvPr/>
          </p:nvSpPr>
          <p:spPr>
            <a:xfrm>
              <a:off x="1474747" y="1313087"/>
              <a:ext cx="3074465" cy="54245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1" lang="ko-KR" altLang="en-US" sz="3000" b="1" spc="300">
                  <a:solidFill>
                    <a:srgbClr val="203864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ea typeface="맑은 고딕"/>
                </a:rPr>
                <a:t> 토론 및 결론</a:t>
              </a:r>
              <a:endParaRPr kumimoji="1" lang="ko-KR" altLang="en-US" sz="3000" b="1" spc="300">
                <a:solidFill>
                  <a:srgbClr val="203864"/>
                </a:solidFill>
                <a:ea typeface="맑은 고딕"/>
              </a:endParaRPr>
            </a:p>
          </p:txBody>
        </p:sp>
        <p:grpSp>
          <p:nvGrpSpPr>
            <p:cNvPr id="16" name="グループ化 13"/>
            <p:cNvGrpSpPr/>
            <p:nvPr/>
          </p:nvGrpSpPr>
          <p:grpSpPr>
            <a:xfrm>
              <a:off x="796683" y="1254472"/>
              <a:ext cx="791999" cy="675841"/>
              <a:chOff x="796683" y="1254472"/>
              <a:chExt cx="791999" cy="675841"/>
            </a:xfrm>
          </p:grpSpPr>
          <p:sp>
            <p:nvSpPr>
              <p:cNvPr id="17" name="正方形/長方形 1"/>
              <p:cNvSpPr/>
              <p:nvPr/>
            </p:nvSpPr>
            <p:spPr>
              <a:xfrm>
                <a:off x="796683" y="1254472"/>
                <a:ext cx="699073" cy="675841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ja-JP" altLang="en-US">
                  <a:ea typeface="맑은 고딕"/>
                </a:endParaRPr>
              </a:p>
            </p:txBody>
          </p:sp>
          <p:sp>
            <p:nvSpPr>
              <p:cNvPr id="18" name="テキスト ボックス 10"/>
              <p:cNvSpPr txBox="1"/>
              <p:nvPr/>
            </p:nvSpPr>
            <p:spPr>
              <a:xfrm>
                <a:off x="1054299" y="1266569"/>
                <a:ext cx="534383" cy="4533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kumimoji="1" lang="en-US" altLang="ja-JP" sz="2400" b="1">
                    <a:solidFill>
                      <a:schemeClr val="bg1"/>
                    </a:solidFill>
                    <a:ea typeface="맑은 고딕"/>
                  </a:rPr>
                  <a:t>0</a:t>
                </a:r>
                <a:r>
                  <a:rPr kumimoji="1" lang="en-US" altLang="ko-KR" sz="2400" b="1">
                    <a:solidFill>
                      <a:schemeClr val="bg1"/>
                    </a:solidFill>
                    <a:ea typeface="맑은 고딕"/>
                  </a:rPr>
                  <a:t>4</a:t>
                </a:r>
              </a:p>
            </p:txBody>
          </p:sp>
        </p:grpSp>
      </p:grpSp>
      <p:sp>
        <p:nvSpPr>
          <p:cNvPr id="24" name="TextBox 1"/>
          <p:cNvSpPr txBox="1"/>
          <p:nvPr/>
        </p:nvSpPr>
        <p:spPr>
          <a:xfrm>
            <a:off x="327219" y="1017079"/>
            <a:ext cx="9761067" cy="395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endParaRPr lang="en-US" altLang="ko-KR" sz="2000" b="1">
              <a:solidFill>
                <a:srgbClr val="203864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맑은 고딕"/>
              <a:ea typeface="맑은 고딕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1101" y="1844780"/>
            <a:ext cx="11389797" cy="3995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1.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Lab #2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: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“Magic Number 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툴을 이용한 언어별 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magic number 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조사 연구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”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에서 도출한 결과를 바탕으로 </a:t>
            </a:r>
            <a:r>
              <a:rPr lang="ko-KR" altLang="en-US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실험 프로그램에서 제시어를 제공하는 방식이 한글의 </a:t>
            </a:r>
            <a:r>
              <a:rPr lang="en-US" altLang="ko-KR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magic number</a:t>
            </a:r>
            <a:r>
              <a:rPr lang="ko-KR" altLang="en-US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에만 미치는 영향이 존재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한다고 판단하였다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영어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숫자와 달리 서적 등 다양한 매체에서 전혀 쓰이지 않는 글자가 제시어에 포함되어 있었다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이는 </a:t>
            </a:r>
            <a:r>
              <a:rPr lang="ko-KR" altLang="en-US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피실험자가 해당 글자를 읽고 숙지해야 하는 시간을 발생시켜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“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각 언어별 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magic number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를 파악한다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”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라는 실험의 목적에 불필요한 변수를 개입시켰다고 판단하였다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</a:t>
            </a:r>
          </a:p>
          <a:p>
            <a:pPr>
              <a:defRPr/>
            </a:pPr>
            <a:endParaRPr lang="ko-KR" altLang="en-US" sz="160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2.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불필요한 변수를 제거하고 정확한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한글의 정확한 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magic number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도출이 가능한 툴 제작을 위해 </a:t>
            </a:r>
            <a:r>
              <a:rPr lang="ko-KR" altLang="en-US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글자별 난이도 편차를 최소화하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고 </a:t>
            </a:r>
            <a:r>
              <a:rPr lang="ko-KR" altLang="en-US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일상생활에서 흔히 접하는 글자가 제시되도록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해야 한다는 결론을 도출했다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국립국어원에서 선정한 한국어 학습 어휘 목록에서 </a:t>
            </a:r>
            <a:r>
              <a:rPr lang="ko-KR" altLang="en-US" sz="1600" b="1">
                <a:solidFill>
                  <a:schemeClr val="dk1"/>
                </a:solidFill>
                <a:effectLst/>
                <a:latin typeface="맑은 고딕"/>
                <a:ea typeface="맑은 고딕"/>
              </a:rPr>
              <a:t>빈도 순위 </a:t>
            </a:r>
            <a:r>
              <a:rPr lang="en-US" altLang="ko-KR" sz="1600" b="1">
                <a:solidFill>
                  <a:schemeClr val="dk1"/>
                </a:solidFill>
                <a:effectLst/>
                <a:latin typeface="맑은 고딕"/>
                <a:ea typeface="맑은 고딕"/>
              </a:rPr>
              <a:t>1000</a:t>
            </a:r>
            <a:r>
              <a:rPr lang="ko-KR" altLang="en-US" sz="1600" b="1">
                <a:solidFill>
                  <a:schemeClr val="dk1"/>
                </a:solidFill>
                <a:effectLst/>
                <a:latin typeface="맑은 고딕"/>
                <a:ea typeface="맑은 고딕"/>
              </a:rPr>
              <a:t>번째까지의 단어</a:t>
            </a:r>
            <a:r>
              <a:rPr lang="ko-KR" altLang="en-US" sz="1600">
                <a:solidFill>
                  <a:schemeClr val="dk1"/>
                </a:solidFill>
                <a:effectLst/>
                <a:latin typeface="맑은 고딕"/>
                <a:ea typeface="맑은 고딕"/>
              </a:rPr>
              <a:t>를 사용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해 한글 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magic number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측정 시 제시되는 글자의 후보군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(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받침 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O : 320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글자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받침 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X : 150 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글자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)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을 선정하였다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</a:t>
            </a:r>
          </a:p>
          <a:p>
            <a:pPr>
              <a:defRPr/>
            </a:pPr>
            <a:endParaRPr lang="en-US" altLang="ko-KR" sz="160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3.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기존의 툴과 개선된 툴의 실험 결과를 비교했을 때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</a:t>
            </a:r>
            <a:r>
              <a:rPr lang="ko-KR" altLang="en-US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받침이 있는 한글과 받침이 없는 한글의 경우 모두 맞춘 개수의 전체 평균값이 약 </a:t>
            </a:r>
            <a:r>
              <a:rPr lang="en-US" altLang="ko-KR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1</a:t>
            </a:r>
            <a:r>
              <a:rPr lang="ko-KR" altLang="en-US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글자 증가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하였다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이를 통해 개선된 툴이 한글 제시어 후보군의 </a:t>
            </a:r>
            <a:r>
              <a:rPr lang="ko-KR" altLang="en-US" sz="1600" b="1">
                <a:solidFill>
                  <a:schemeClr val="dk1"/>
                </a:solidFill>
                <a:effectLst/>
                <a:latin typeface="맑은 고딕"/>
                <a:ea typeface="맑은 고딕"/>
              </a:rPr>
              <a:t>난이도를 평준화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시킨 것 알 수 있다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기존의 툴과 개선된 툴로 진행한 실험 모두 </a:t>
            </a:r>
            <a:r>
              <a:rPr lang="ko-KR" altLang="en-US" sz="1600" b="1">
                <a:solidFill>
                  <a:schemeClr val="dk1"/>
                </a:solidFill>
                <a:effectLst/>
                <a:latin typeface="맑은 고딕"/>
                <a:ea typeface="맑은 고딕"/>
              </a:rPr>
              <a:t>받침이 있는 한글의 </a:t>
            </a:r>
            <a:r>
              <a:rPr lang="en-US" altLang="ko-KR" sz="1600" b="1">
                <a:solidFill>
                  <a:schemeClr val="dk1"/>
                </a:solidFill>
                <a:effectLst/>
                <a:latin typeface="맑은 고딕"/>
                <a:ea typeface="맑은 고딕"/>
              </a:rPr>
              <a:t>magic number</a:t>
            </a:r>
            <a:r>
              <a:rPr lang="ko-KR" altLang="en-US" sz="1600" b="1">
                <a:solidFill>
                  <a:schemeClr val="dk1"/>
                </a:solidFill>
                <a:effectLst/>
                <a:latin typeface="맑은 고딕"/>
                <a:ea typeface="맑은 고딕"/>
              </a:rPr>
              <a:t>가 받침의 없는 한글의 </a:t>
            </a:r>
            <a:r>
              <a:rPr lang="en-US" altLang="ko-KR" sz="1600" b="1">
                <a:solidFill>
                  <a:schemeClr val="dk1"/>
                </a:solidFill>
                <a:effectLst/>
                <a:latin typeface="맑은 고딕"/>
                <a:ea typeface="맑은 고딕"/>
              </a:rPr>
              <a:t>magic number</a:t>
            </a:r>
            <a:r>
              <a:rPr lang="ko-KR" altLang="en-US" sz="1600" b="1">
                <a:solidFill>
                  <a:schemeClr val="dk1"/>
                </a:solidFill>
                <a:effectLst/>
                <a:latin typeface="맑은 고딕"/>
                <a:ea typeface="맑은 고딕"/>
              </a:rPr>
              <a:t>보다 작다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는 결과는 동일하였다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</a:t>
            </a:r>
          </a:p>
          <a:p>
            <a:pPr>
              <a:defRPr/>
            </a:pPr>
            <a:endParaRPr lang="en-US" altLang="ko-KR" sz="160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160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27" name="TextBox 1"/>
          <p:cNvSpPr txBox="1"/>
          <p:nvPr/>
        </p:nvSpPr>
        <p:spPr>
          <a:xfrm>
            <a:off x="327219" y="1092807"/>
            <a:ext cx="9761067" cy="391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2000" b="1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&gt;</a:t>
            </a:r>
            <a:r>
              <a:rPr lang="ko-KR" altLang="en-US" sz="2000" b="1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 연구 요약</a:t>
            </a:r>
            <a:endParaRPr lang="ko-KR" altLang="en-US" sz="2000" b="1">
              <a:solidFill>
                <a:srgbClr val="203864"/>
              </a:solidFill>
              <a:latin typeface="맑은 고딕"/>
              <a:ea typeface="맑은 고딕"/>
            </a:endParaRPr>
          </a:p>
        </p:txBody>
      </p:sp>
      <p:sp>
        <p:nvSpPr>
          <p:cNvPr id="30" name="부제목 2"/>
          <p:cNvSpPr txBox="1"/>
          <p:nvPr/>
        </p:nvSpPr>
        <p:spPr>
          <a:xfrm>
            <a:off x="11778166" y="6392713"/>
            <a:ext cx="582704" cy="564777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endParaRPr lang="en-US" altLang="ko-KR" sz="1500"/>
          </a:p>
          <a:p>
            <a:pPr marL="0" indent="0">
              <a:buNone/>
              <a:defRPr/>
            </a:pPr>
            <a:r>
              <a:rPr lang="en-US" altLang="ko-KR" sz="1500"/>
              <a:t>14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_x586528296"/>
          <p:cNvSpPr>
            <a:spLocks noChangeShapeType="1"/>
          </p:cNvSpPr>
          <p:nvPr/>
        </p:nvSpPr>
        <p:spPr>
          <a:xfrm>
            <a:off x="0" y="6543100"/>
            <a:ext cx="12192000" cy="0"/>
          </a:xfrm>
          <a:prstGeom prst="line">
            <a:avLst/>
          </a:prstGeom>
          <a:noFill/>
          <a:ln w="19050">
            <a:solidFill>
              <a:srgbClr val="203864"/>
            </a:solidFill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_x586528296"/>
          <p:cNvSpPr>
            <a:spLocks noChangeShapeType="1"/>
          </p:cNvSpPr>
          <p:nvPr/>
        </p:nvSpPr>
        <p:spPr>
          <a:xfrm>
            <a:off x="-1" y="512123"/>
            <a:ext cx="12192000" cy="0"/>
          </a:xfrm>
          <a:prstGeom prst="line">
            <a:avLst/>
          </a:prstGeom>
          <a:noFill/>
          <a:ln w="19050">
            <a:solidFill>
              <a:srgbClr val="203864"/>
            </a:solidFill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grpSp>
        <p:nvGrpSpPr>
          <p:cNvPr id="14" name="グループ化 20"/>
          <p:cNvGrpSpPr/>
          <p:nvPr/>
        </p:nvGrpSpPr>
        <p:grpSpPr>
          <a:xfrm>
            <a:off x="327219" y="216179"/>
            <a:ext cx="3752529" cy="675841"/>
            <a:chOff x="796683" y="1254472"/>
            <a:chExt cx="3752529" cy="675841"/>
          </a:xfrm>
        </p:grpSpPr>
        <p:sp>
          <p:nvSpPr>
            <p:cNvPr id="15" name="テキスト ボックス 9"/>
            <p:cNvSpPr txBox="1"/>
            <p:nvPr/>
          </p:nvSpPr>
          <p:spPr>
            <a:xfrm>
              <a:off x="1474747" y="1313087"/>
              <a:ext cx="3074465" cy="54245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1" lang="ko-KR" altLang="en-US" sz="3000" b="1" spc="300">
                  <a:solidFill>
                    <a:srgbClr val="203864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ea typeface="맑은 고딕"/>
                </a:rPr>
                <a:t> 토론 및 결론</a:t>
              </a:r>
              <a:endParaRPr kumimoji="1" lang="ko-KR" altLang="en-US" sz="3000" b="1" spc="300">
                <a:solidFill>
                  <a:srgbClr val="203864"/>
                </a:solidFill>
                <a:ea typeface="맑은 고딕"/>
              </a:endParaRPr>
            </a:p>
          </p:txBody>
        </p:sp>
        <p:grpSp>
          <p:nvGrpSpPr>
            <p:cNvPr id="16" name="グループ化 13"/>
            <p:cNvGrpSpPr/>
            <p:nvPr/>
          </p:nvGrpSpPr>
          <p:grpSpPr>
            <a:xfrm>
              <a:off x="796683" y="1254472"/>
              <a:ext cx="791999" cy="675841"/>
              <a:chOff x="796683" y="1254472"/>
              <a:chExt cx="791999" cy="675841"/>
            </a:xfrm>
          </p:grpSpPr>
          <p:sp>
            <p:nvSpPr>
              <p:cNvPr id="17" name="正方形/長方形 1"/>
              <p:cNvSpPr/>
              <p:nvPr/>
            </p:nvSpPr>
            <p:spPr>
              <a:xfrm>
                <a:off x="796683" y="1254472"/>
                <a:ext cx="699073" cy="675841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ja-JP" altLang="en-US">
                  <a:ea typeface="맑은 고딕"/>
                </a:endParaRPr>
              </a:p>
            </p:txBody>
          </p:sp>
          <p:sp>
            <p:nvSpPr>
              <p:cNvPr id="18" name="テキスト ボックス 10"/>
              <p:cNvSpPr txBox="1"/>
              <p:nvPr/>
            </p:nvSpPr>
            <p:spPr>
              <a:xfrm>
                <a:off x="1054299" y="1266569"/>
                <a:ext cx="534383" cy="4533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kumimoji="1" lang="en-US" altLang="ja-JP" sz="2400" b="1">
                    <a:solidFill>
                      <a:schemeClr val="bg1"/>
                    </a:solidFill>
                    <a:ea typeface="맑은 고딕"/>
                  </a:rPr>
                  <a:t>0</a:t>
                </a:r>
                <a:r>
                  <a:rPr kumimoji="1" lang="en-US" altLang="ko-KR" sz="2400" b="1">
                    <a:solidFill>
                      <a:schemeClr val="bg1"/>
                    </a:solidFill>
                    <a:ea typeface="맑은 고딕"/>
                  </a:rPr>
                  <a:t>4</a:t>
                </a:r>
              </a:p>
            </p:txBody>
          </p:sp>
        </p:grpSp>
      </p:grpSp>
      <p:sp>
        <p:nvSpPr>
          <p:cNvPr id="24" name="TextBox 1"/>
          <p:cNvSpPr txBox="1"/>
          <p:nvPr/>
        </p:nvSpPr>
        <p:spPr>
          <a:xfrm>
            <a:off x="327219" y="1017079"/>
            <a:ext cx="9761067" cy="395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endParaRPr lang="en-US" altLang="ko-KR" sz="2000" b="1">
              <a:solidFill>
                <a:srgbClr val="203864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맑은 고딕"/>
              <a:ea typeface="맑은 고딕"/>
            </a:endParaRPr>
          </a:p>
        </p:txBody>
      </p:sp>
      <p:sp>
        <p:nvSpPr>
          <p:cNvPr id="28" name="TextBox 1"/>
          <p:cNvSpPr txBox="1"/>
          <p:nvPr/>
        </p:nvSpPr>
        <p:spPr>
          <a:xfrm>
            <a:off x="327218" y="1216773"/>
            <a:ext cx="9761068" cy="391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2000" b="1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&gt;</a:t>
            </a:r>
            <a:r>
              <a:rPr lang="ko-KR" altLang="en-US" sz="2000" b="1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 보완점 및 제안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7218" y="1772770"/>
            <a:ext cx="11389798" cy="2035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1.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Lab #2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의 피실험자들 중 실험이 가능한 사람들로 실험을 하여 </a:t>
            </a:r>
            <a:r>
              <a:rPr lang="ko-KR" altLang="en-US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표본이 적다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는 한계를 갖는다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</a:t>
            </a:r>
          </a:p>
          <a:p>
            <a:pPr>
              <a:defRPr/>
            </a:pPr>
            <a:endParaRPr lang="en-US" altLang="ko-KR" sz="160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2.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피실험자의 </a:t>
            </a:r>
            <a:r>
              <a:rPr lang="ko-KR" altLang="en-US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나이</a:t>
            </a:r>
            <a:r>
              <a:rPr lang="en-US" altLang="ko-KR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</a:t>
            </a:r>
            <a:r>
              <a:rPr lang="ko-KR" altLang="en-US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성별이 고르게 분포하지 않았다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추후 나이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성별을 고정하여 실험을 진행하거나 나이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성별을 고르게 분포시켜 진행하면 더욱 유의미한 결론을 도출할 수 있을 것이다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</a:t>
            </a:r>
          </a:p>
          <a:p>
            <a:pPr>
              <a:defRPr/>
            </a:pPr>
            <a:endParaRPr lang="en-US" altLang="ko-KR" sz="160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3.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</a:t>
            </a:r>
            <a:r>
              <a:rPr lang="ko-KR" altLang="en-US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실험에 반영할 단어 순위를 조정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하여 실험하면 더욱 의미있는 툴을 만들 수 있을 것이다.</a:t>
            </a:r>
          </a:p>
          <a:p>
            <a:pPr>
              <a:defRPr/>
            </a:pP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</a:t>
            </a:r>
          </a:p>
          <a:p>
            <a:pPr>
              <a:defRPr/>
            </a:pP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  </a:t>
            </a:r>
          </a:p>
        </p:txBody>
      </p:sp>
      <p:sp>
        <p:nvSpPr>
          <p:cNvPr id="30" name="부제목 2"/>
          <p:cNvSpPr txBox="1"/>
          <p:nvPr/>
        </p:nvSpPr>
        <p:spPr>
          <a:xfrm>
            <a:off x="11778166" y="6392713"/>
            <a:ext cx="582704" cy="564777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endParaRPr lang="en-US" altLang="ko-KR" sz="1500"/>
          </a:p>
          <a:p>
            <a:pPr marL="0" indent="0">
              <a:buNone/>
              <a:defRPr/>
            </a:pPr>
            <a:r>
              <a:rPr lang="en-US" altLang="ko-KR" sz="1500"/>
              <a:t>15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5964" y="3429000"/>
            <a:ext cx="2083555" cy="2664369"/>
          </a:xfrm>
          <a:prstGeom prst="rect">
            <a:avLst/>
          </a:prstGeom>
        </p:spPr>
      </p:pic>
      <p:sp>
        <p:nvSpPr>
          <p:cNvPr id="33" name="TextBox 28"/>
          <p:cNvSpPr txBox="1"/>
          <p:nvPr/>
        </p:nvSpPr>
        <p:spPr>
          <a:xfrm>
            <a:off x="2430113" y="3787940"/>
            <a:ext cx="91386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-&gt;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개선 툴을 구성하고 있는 모듈 중 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dataset.py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의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수정을 통해 실험에 반영되는 글자들의</a:t>
            </a:r>
          </a:p>
          <a:p>
            <a:pPr>
              <a:defRPr/>
            </a:pPr>
            <a:r>
              <a:rPr lang="ko-KR" altLang="en-US" sz="1600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       후보군을 조정할 수 있다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_x586528296"/>
          <p:cNvSpPr>
            <a:spLocks noChangeShapeType="1"/>
          </p:cNvSpPr>
          <p:nvPr/>
        </p:nvSpPr>
        <p:spPr>
          <a:xfrm>
            <a:off x="0" y="6543100"/>
            <a:ext cx="12192000" cy="0"/>
          </a:xfrm>
          <a:prstGeom prst="line">
            <a:avLst/>
          </a:prstGeom>
          <a:noFill/>
          <a:ln w="19050">
            <a:solidFill>
              <a:srgbClr val="203864"/>
            </a:solidFill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_x586528296"/>
          <p:cNvSpPr>
            <a:spLocks noChangeShapeType="1"/>
          </p:cNvSpPr>
          <p:nvPr/>
        </p:nvSpPr>
        <p:spPr>
          <a:xfrm>
            <a:off x="-1" y="512123"/>
            <a:ext cx="12192000" cy="0"/>
          </a:xfrm>
          <a:prstGeom prst="line">
            <a:avLst/>
          </a:prstGeom>
          <a:noFill/>
          <a:ln w="19050">
            <a:solidFill>
              <a:srgbClr val="203864"/>
            </a:solidFill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grpSp>
        <p:nvGrpSpPr>
          <p:cNvPr id="14" name="グループ化 20"/>
          <p:cNvGrpSpPr/>
          <p:nvPr/>
        </p:nvGrpSpPr>
        <p:grpSpPr>
          <a:xfrm>
            <a:off x="327219" y="216179"/>
            <a:ext cx="2816412" cy="675841"/>
            <a:chOff x="796683" y="1254472"/>
            <a:chExt cx="2816412" cy="675841"/>
          </a:xfrm>
        </p:grpSpPr>
        <p:sp>
          <p:nvSpPr>
            <p:cNvPr id="15" name="テキスト ボックス 9"/>
            <p:cNvSpPr txBox="1"/>
            <p:nvPr/>
          </p:nvSpPr>
          <p:spPr>
            <a:xfrm>
              <a:off x="1474747" y="1313087"/>
              <a:ext cx="2138348" cy="54245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1" lang="ko-KR" altLang="en-US" sz="3000" b="1" spc="300">
                  <a:solidFill>
                    <a:srgbClr val="203864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ea typeface="맑은 고딕"/>
                </a:rPr>
                <a:t> 참고문헌</a:t>
              </a:r>
              <a:endParaRPr kumimoji="1" lang="ko-KR" altLang="en-US" sz="3000" b="1" spc="300">
                <a:solidFill>
                  <a:srgbClr val="203864"/>
                </a:solidFill>
                <a:ea typeface="맑은 고딕"/>
              </a:endParaRPr>
            </a:p>
          </p:txBody>
        </p:sp>
        <p:grpSp>
          <p:nvGrpSpPr>
            <p:cNvPr id="16" name="グループ化 13"/>
            <p:cNvGrpSpPr/>
            <p:nvPr/>
          </p:nvGrpSpPr>
          <p:grpSpPr>
            <a:xfrm>
              <a:off x="796683" y="1254472"/>
              <a:ext cx="791999" cy="675841"/>
              <a:chOff x="796683" y="1254472"/>
              <a:chExt cx="791999" cy="675841"/>
            </a:xfrm>
          </p:grpSpPr>
          <p:sp>
            <p:nvSpPr>
              <p:cNvPr id="17" name="正方形/長方形 1"/>
              <p:cNvSpPr/>
              <p:nvPr/>
            </p:nvSpPr>
            <p:spPr>
              <a:xfrm>
                <a:off x="796683" y="1254472"/>
                <a:ext cx="699073" cy="675841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ja-JP" altLang="en-US">
                  <a:ea typeface="맑은 고딕"/>
                </a:endParaRPr>
              </a:p>
            </p:txBody>
          </p:sp>
          <p:sp>
            <p:nvSpPr>
              <p:cNvPr id="18" name="テキスト ボックス 10"/>
              <p:cNvSpPr txBox="1"/>
              <p:nvPr/>
            </p:nvSpPr>
            <p:spPr>
              <a:xfrm>
                <a:off x="1054299" y="1266569"/>
                <a:ext cx="534383" cy="453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>
                  <a:defRPr/>
                </a:pPr>
                <a:r>
                  <a:rPr kumimoji="1" lang="en-US" altLang="ja-JP" sz="2400" b="1">
                    <a:solidFill>
                      <a:schemeClr val="bg1"/>
                    </a:solidFill>
                    <a:ea typeface="맑은 고딕"/>
                  </a:rPr>
                  <a:t>0</a:t>
                </a:r>
                <a:r>
                  <a:rPr kumimoji="1" lang="en-US" altLang="ko-KR" sz="2400" b="1">
                    <a:solidFill>
                      <a:schemeClr val="bg1"/>
                    </a:solidFill>
                    <a:ea typeface="맑은 고딕"/>
                  </a:rPr>
                  <a:t>5</a:t>
                </a: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561802" y="1388816"/>
            <a:ext cx="11573428" cy="2285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800">
                <a:solidFill>
                  <a:srgbClr val="000000"/>
                </a:solidFill>
              </a:rPr>
              <a:t>Miller, G. A. (1956). The Magical Number Seven, Plus or Minus Two: Some Limits on Our Capacity </a:t>
            </a:r>
          </a:p>
          <a:p>
            <a:pPr>
              <a:defRPr/>
            </a:pPr>
            <a:r>
              <a:rPr lang="en-US" altLang="ko-KR" sz="1800">
                <a:solidFill>
                  <a:srgbClr val="000000"/>
                </a:solidFill>
              </a:rPr>
              <a:t>for Processing Information</a:t>
            </a:r>
            <a:r>
              <a:rPr lang="en-US" altLang="ko-KR">
                <a:solidFill>
                  <a:srgbClr val="000000"/>
                </a:solidFill>
              </a:rPr>
              <a:t>. Psychology Review, 63(2), 81-97.</a:t>
            </a:r>
          </a:p>
          <a:p>
            <a:pPr>
              <a:defRPr/>
            </a:pPr>
            <a:endParaRPr lang="en-US" altLang="ko-KR" sz="1800">
              <a:solidFill>
                <a:srgbClr val="000000"/>
              </a:solidFill>
            </a:endParaRPr>
          </a:p>
          <a:p>
            <a:pPr>
              <a:defRPr/>
            </a:pPr>
            <a:r>
              <a:rPr lang="ko-KR" altLang="en-US" sz="1800">
                <a:solidFill>
                  <a:srgbClr val="000000"/>
                </a:solidFill>
              </a:rPr>
              <a:t>조증열</a:t>
            </a:r>
            <a:r>
              <a:rPr lang="en-US" altLang="ko-KR" sz="1800">
                <a:solidFill>
                  <a:srgbClr val="000000"/>
                </a:solidFill>
              </a:rPr>
              <a:t>, </a:t>
            </a:r>
            <a:r>
              <a:rPr lang="ko-KR" altLang="en-US" sz="1800">
                <a:solidFill>
                  <a:srgbClr val="000000"/>
                </a:solidFill>
              </a:rPr>
              <a:t>이강은 </a:t>
            </a:r>
            <a:r>
              <a:rPr lang="en-US" altLang="ko-KR" sz="1800">
                <a:solidFill>
                  <a:srgbClr val="000000"/>
                </a:solidFill>
              </a:rPr>
              <a:t>(2004). </a:t>
            </a:r>
            <a:r>
              <a:rPr lang="ko-KR" altLang="en-US" sz="1800">
                <a:solidFill>
                  <a:srgbClr val="000000"/>
                </a:solidFill>
              </a:rPr>
              <a:t>초등학생의 한국어 음운처리 기술이 영어 읽기와 어휘력에 미치는 영향</a:t>
            </a:r>
            <a:r>
              <a:rPr lang="en-US" altLang="ko-KR" sz="1800">
                <a:solidFill>
                  <a:srgbClr val="000000"/>
                </a:solidFill>
              </a:rPr>
              <a:t>. </a:t>
            </a:r>
          </a:p>
          <a:p>
            <a:pPr>
              <a:defRPr/>
            </a:pPr>
            <a:r>
              <a:rPr lang="ko-KR" altLang="en-US" sz="1800">
                <a:solidFill>
                  <a:srgbClr val="000000"/>
                </a:solidFill>
              </a:rPr>
              <a:t>한국심리학회지</a:t>
            </a:r>
            <a:r>
              <a:rPr lang="en-US" altLang="ko-KR" sz="1800">
                <a:solidFill>
                  <a:srgbClr val="000000"/>
                </a:solidFill>
              </a:rPr>
              <a:t>:</a:t>
            </a:r>
            <a:r>
              <a:rPr lang="ko-KR" altLang="en-US" sz="1800">
                <a:solidFill>
                  <a:srgbClr val="000000"/>
                </a:solidFill>
              </a:rPr>
              <a:t>발달</a:t>
            </a:r>
            <a:r>
              <a:rPr lang="en-US" altLang="ko-KR" sz="1800">
                <a:solidFill>
                  <a:srgbClr val="000000"/>
                </a:solidFill>
              </a:rPr>
              <a:t>. </a:t>
            </a:r>
            <a:r>
              <a:rPr lang="en-US" altLang="ko-KR">
                <a:solidFill>
                  <a:srgbClr val="000000"/>
                </a:solidFill>
              </a:rPr>
              <a:t>vol.17.</a:t>
            </a: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000000"/>
                </a:solidFill>
              </a:rPr>
              <a:t>no.4.</a:t>
            </a: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000000"/>
                </a:solidFill>
              </a:rPr>
              <a:t>145-157</a:t>
            </a:r>
          </a:p>
          <a:p>
            <a:pPr>
              <a:defRPr/>
            </a:pPr>
            <a:endParaRPr lang="en-US" altLang="ko-KR" sz="180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 sz="1800">
                <a:solidFill>
                  <a:srgbClr val="000000"/>
                </a:solidFill>
              </a:rPr>
              <a:t>Gathercole, Hitch, Service, &amp; Martin</a:t>
            </a:r>
            <a:r>
              <a:rPr lang="ko-KR" altLang="en-US" sz="1800">
                <a:solidFill>
                  <a:srgbClr val="000000"/>
                </a:solidFill>
              </a:rPr>
              <a:t> </a:t>
            </a:r>
            <a:r>
              <a:rPr lang="en-US" altLang="ko-KR" sz="1800">
                <a:solidFill>
                  <a:srgbClr val="000000"/>
                </a:solidFill>
              </a:rPr>
              <a:t>(1997). Phonological short-term memory and new word learning </a:t>
            </a:r>
          </a:p>
          <a:p>
            <a:pPr>
              <a:defRPr/>
            </a:pPr>
            <a:r>
              <a:rPr lang="en-US" altLang="ko-KR" sz="1800">
                <a:solidFill>
                  <a:srgbClr val="000000"/>
                </a:solidFill>
              </a:rPr>
              <a:t>in children. Developmental Psychology. 33(6). 996-979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0" name="부제목 2"/>
          <p:cNvSpPr txBox="1"/>
          <p:nvPr/>
        </p:nvSpPr>
        <p:spPr>
          <a:xfrm>
            <a:off x="11778166" y="6392713"/>
            <a:ext cx="582704" cy="564777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endParaRPr lang="en-US" altLang="ko-KR" sz="1500"/>
          </a:p>
          <a:p>
            <a:pPr marL="0" indent="0">
              <a:buNone/>
              <a:defRPr/>
            </a:pPr>
            <a:r>
              <a:rPr lang="en-US" altLang="ko-KR" sz="1500"/>
              <a:t>16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_x586528296"/>
          <p:cNvSpPr>
            <a:spLocks noChangeShapeType="1"/>
          </p:cNvSpPr>
          <p:nvPr/>
        </p:nvSpPr>
        <p:spPr>
          <a:xfrm flipV="1">
            <a:off x="6096000" y="1754288"/>
            <a:ext cx="0" cy="3349423"/>
          </a:xfrm>
          <a:prstGeom prst="line">
            <a:avLst/>
          </a:prstGeom>
          <a:noFill/>
          <a:ln w="19050" cap="rnd">
            <a:solidFill>
              <a:srgbClr val="BFBFBF"/>
            </a:solidFill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>
          <a:xfrm>
            <a:off x="6313940" y="1208144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>
          <a:xfrm>
            <a:off x="6025883" y="1359062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102" name="テキスト ボックス 9"/>
          <p:cNvSpPr txBox="1"/>
          <p:nvPr/>
        </p:nvSpPr>
        <p:spPr>
          <a:xfrm>
            <a:off x="3882221" y="1688203"/>
            <a:ext cx="2143662" cy="56731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3100" b="1" spc="300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ea typeface="맑은 고딕"/>
              </a:rPr>
              <a:t>Contents</a:t>
            </a:r>
            <a:endParaRPr kumimoji="1" lang="en-US" altLang="ko-KR" sz="3100" b="1" spc="300">
              <a:solidFill>
                <a:srgbClr val="203864"/>
              </a:solidFill>
              <a:ea typeface="맑은 고딕"/>
            </a:endParaRPr>
          </a:p>
        </p:txBody>
      </p:sp>
      <p:sp>
        <p:nvSpPr>
          <p:cNvPr id="2103" name="부제목 2"/>
          <p:cNvSpPr txBox="1"/>
          <p:nvPr/>
        </p:nvSpPr>
        <p:spPr>
          <a:xfrm>
            <a:off x="11900647" y="6345877"/>
            <a:ext cx="582704" cy="56477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sp>
        <p:nvSpPr>
          <p:cNvPr id="2109" name="사각형: 둥근 모서리 2108"/>
          <p:cNvSpPr/>
          <p:nvPr/>
        </p:nvSpPr>
        <p:spPr>
          <a:xfrm>
            <a:off x="6432838" y="1778361"/>
            <a:ext cx="414051" cy="129616"/>
          </a:xfrm>
          <a:prstGeom prst="roundRect">
            <a:avLst>
              <a:gd name="adj" fmla="val 16667"/>
            </a:avLst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110" name="사각형: 둥근 모서리 2109"/>
          <p:cNvSpPr/>
          <p:nvPr/>
        </p:nvSpPr>
        <p:spPr>
          <a:xfrm>
            <a:off x="6236710" y="1778361"/>
            <a:ext cx="129616" cy="129616"/>
          </a:xfrm>
          <a:prstGeom prst="roundRect">
            <a:avLst>
              <a:gd name="adj" fmla="val 16667"/>
            </a:avLst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111" name="사각형: 둥근 모서리 2110"/>
          <p:cNvSpPr/>
          <p:nvPr/>
        </p:nvSpPr>
        <p:spPr>
          <a:xfrm>
            <a:off x="6432838" y="1968861"/>
            <a:ext cx="414051" cy="129616"/>
          </a:xfrm>
          <a:prstGeom prst="roundRect">
            <a:avLst>
              <a:gd name="adj" fmla="val 16667"/>
            </a:avLst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112" name="사각형: 둥근 모서리 2111"/>
          <p:cNvSpPr/>
          <p:nvPr/>
        </p:nvSpPr>
        <p:spPr>
          <a:xfrm>
            <a:off x="6236710" y="1968861"/>
            <a:ext cx="129616" cy="129616"/>
          </a:xfrm>
          <a:prstGeom prst="roundRect">
            <a:avLst>
              <a:gd name="adj" fmla="val 16667"/>
            </a:avLst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113" name="사각형: 둥근 모서리 2112"/>
          <p:cNvSpPr/>
          <p:nvPr/>
        </p:nvSpPr>
        <p:spPr>
          <a:xfrm>
            <a:off x="6432405" y="2156763"/>
            <a:ext cx="414051" cy="129616"/>
          </a:xfrm>
          <a:prstGeom prst="roundRect">
            <a:avLst>
              <a:gd name="adj" fmla="val 16667"/>
            </a:avLst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114" name="사각형: 둥근 모서리 2113"/>
          <p:cNvSpPr/>
          <p:nvPr/>
        </p:nvSpPr>
        <p:spPr>
          <a:xfrm>
            <a:off x="6236277" y="2156763"/>
            <a:ext cx="129616" cy="129616"/>
          </a:xfrm>
          <a:prstGeom prst="roundRect">
            <a:avLst>
              <a:gd name="adj" fmla="val 16667"/>
            </a:avLst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115" name="타원 2114"/>
          <p:cNvSpPr/>
          <p:nvPr/>
        </p:nvSpPr>
        <p:spPr>
          <a:xfrm>
            <a:off x="6057900" y="2760302"/>
            <a:ext cx="90011" cy="90011"/>
          </a:xfrm>
          <a:prstGeom prst="ellipse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116" name="타원 2115"/>
          <p:cNvSpPr/>
          <p:nvPr/>
        </p:nvSpPr>
        <p:spPr>
          <a:xfrm>
            <a:off x="6048375" y="5027252"/>
            <a:ext cx="90011" cy="90011"/>
          </a:xfrm>
          <a:prstGeom prst="ellipse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117" name="타원 2116"/>
          <p:cNvSpPr/>
          <p:nvPr/>
        </p:nvSpPr>
        <p:spPr>
          <a:xfrm>
            <a:off x="6048375" y="3855677"/>
            <a:ext cx="90011" cy="90011"/>
          </a:xfrm>
          <a:prstGeom prst="ellipse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118" name="타원 2117"/>
          <p:cNvSpPr/>
          <p:nvPr/>
        </p:nvSpPr>
        <p:spPr>
          <a:xfrm>
            <a:off x="6048375" y="3322277"/>
            <a:ext cx="90011" cy="90011"/>
          </a:xfrm>
          <a:prstGeom prst="ellipse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119" name="타원 2118"/>
          <p:cNvSpPr/>
          <p:nvPr/>
        </p:nvSpPr>
        <p:spPr>
          <a:xfrm>
            <a:off x="6048375" y="4446227"/>
            <a:ext cx="90011" cy="90011"/>
          </a:xfrm>
          <a:prstGeom prst="ellipse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120" name="テキスト ボックス 9"/>
          <p:cNvSpPr txBox="1"/>
          <p:nvPr/>
        </p:nvSpPr>
        <p:spPr>
          <a:xfrm>
            <a:off x="6215063" y="2604275"/>
            <a:ext cx="2132135" cy="394195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2000" b="1" spc="300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ea typeface="맑은 고딕"/>
              </a:rPr>
              <a:t>1.</a:t>
            </a:r>
            <a:r>
              <a:rPr kumimoji="1" lang="ko-KR" altLang="en-US" sz="2000" b="1" spc="300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ea typeface="맑은 고딕"/>
              </a:rPr>
              <a:t> 서론</a:t>
            </a:r>
            <a:endParaRPr kumimoji="1" lang="ko-KR" altLang="en-US" sz="2000" b="1" spc="300">
              <a:solidFill>
                <a:srgbClr val="203864"/>
              </a:solidFill>
              <a:ea typeface="맑은 고딕"/>
            </a:endParaRPr>
          </a:p>
        </p:txBody>
      </p:sp>
      <p:sp>
        <p:nvSpPr>
          <p:cNvPr id="2121" name="テキスト ボックス 9"/>
          <p:cNvSpPr txBox="1"/>
          <p:nvPr/>
        </p:nvSpPr>
        <p:spPr>
          <a:xfrm>
            <a:off x="6237576" y="3177800"/>
            <a:ext cx="2132135" cy="395218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2000" b="1" spc="300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ea typeface="맑은 고딕"/>
              </a:rPr>
              <a:t>2.</a:t>
            </a:r>
            <a:r>
              <a:rPr kumimoji="1" lang="ko-KR" altLang="en-US" sz="2000" b="1" spc="300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ea typeface="맑은 고딕"/>
              </a:rPr>
              <a:t> 연구 방법</a:t>
            </a:r>
            <a:endParaRPr kumimoji="1" lang="ko-KR" altLang="en-US" sz="2000" b="1" spc="300">
              <a:solidFill>
                <a:srgbClr val="203864"/>
              </a:solidFill>
              <a:ea typeface="맑은 고딕"/>
            </a:endParaRPr>
          </a:p>
        </p:txBody>
      </p:sp>
      <p:sp>
        <p:nvSpPr>
          <p:cNvPr id="2122" name="テキスト ボックス 9"/>
          <p:cNvSpPr txBox="1"/>
          <p:nvPr/>
        </p:nvSpPr>
        <p:spPr>
          <a:xfrm>
            <a:off x="6237577" y="3748573"/>
            <a:ext cx="2132135" cy="395062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2000" b="1" spc="300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ea typeface="맑은 고딕"/>
              </a:rPr>
              <a:t>3.</a:t>
            </a:r>
            <a:r>
              <a:rPr kumimoji="1" lang="ko-KR" altLang="en-US" sz="2000" b="1" spc="300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ea typeface="맑은 고딕"/>
              </a:rPr>
              <a:t> 결과</a:t>
            </a:r>
            <a:endParaRPr kumimoji="1" lang="ko-KR" altLang="en-US" sz="2000" b="1" spc="300">
              <a:solidFill>
                <a:srgbClr val="203864"/>
              </a:solidFill>
              <a:ea typeface="맑은 고딕"/>
            </a:endParaRPr>
          </a:p>
        </p:txBody>
      </p:sp>
      <p:sp>
        <p:nvSpPr>
          <p:cNvPr id="2123" name="テキスト ボックス 9"/>
          <p:cNvSpPr txBox="1"/>
          <p:nvPr/>
        </p:nvSpPr>
        <p:spPr>
          <a:xfrm>
            <a:off x="6254461" y="4333998"/>
            <a:ext cx="2381085" cy="391164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2000" b="1" spc="300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ea typeface="맑은 고딕"/>
              </a:rPr>
              <a:t>4.</a:t>
            </a:r>
            <a:r>
              <a:rPr kumimoji="1" lang="ko-KR" altLang="en-US" sz="2000" b="1" spc="300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ea typeface="맑은 고딕"/>
              </a:rPr>
              <a:t> 토론 및 결론</a:t>
            </a:r>
            <a:endParaRPr kumimoji="1" lang="ko-KR" altLang="en-US" sz="2000" b="1" spc="300">
              <a:solidFill>
                <a:srgbClr val="203864"/>
              </a:solidFill>
              <a:ea typeface="맑은 고딕"/>
            </a:endParaRPr>
          </a:p>
        </p:txBody>
      </p:sp>
      <p:sp>
        <p:nvSpPr>
          <p:cNvPr id="2124" name="テキスト ボックス 9"/>
          <p:cNvSpPr txBox="1"/>
          <p:nvPr/>
        </p:nvSpPr>
        <p:spPr>
          <a:xfrm>
            <a:off x="6270048" y="4907039"/>
            <a:ext cx="2132136" cy="394195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2000" b="1" spc="300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ea typeface="맑은 고딕"/>
              </a:rPr>
              <a:t>5.</a:t>
            </a:r>
            <a:r>
              <a:rPr kumimoji="1" lang="ko-KR" altLang="en-US" sz="2000" b="1" spc="300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ea typeface="맑은 고딕"/>
              </a:rPr>
              <a:t> 참고문헌</a:t>
            </a:r>
            <a:endParaRPr kumimoji="1" lang="ko-KR" altLang="en-US" sz="2000" b="1" spc="300">
              <a:solidFill>
                <a:srgbClr val="203864"/>
              </a:solidFill>
              <a:ea typeface="맑은 고딕"/>
            </a:endParaRPr>
          </a:p>
        </p:txBody>
      </p:sp>
      <p:sp>
        <p:nvSpPr>
          <p:cNvPr id="2125" name="부제목 2"/>
          <p:cNvSpPr txBox="1"/>
          <p:nvPr/>
        </p:nvSpPr>
        <p:spPr>
          <a:xfrm>
            <a:off x="11850176" y="6392713"/>
            <a:ext cx="582704" cy="564777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endParaRPr lang="en-US" altLang="ko-KR" sz="1500"/>
          </a:p>
          <a:p>
            <a:pPr marL="0" indent="0">
              <a:buNone/>
              <a:defRPr/>
            </a:pPr>
            <a:r>
              <a:rPr lang="en-US" altLang="ko-KR" sz="1500"/>
              <a:t>1</a:t>
            </a:r>
          </a:p>
        </p:txBody>
      </p:sp>
      <p:sp>
        <p:nvSpPr>
          <p:cNvPr id="2126" name="_x586528296"/>
          <p:cNvSpPr>
            <a:spLocks noChangeShapeType="1"/>
          </p:cNvSpPr>
          <p:nvPr/>
        </p:nvSpPr>
        <p:spPr>
          <a:xfrm>
            <a:off x="0" y="6543100"/>
            <a:ext cx="12192000" cy="0"/>
          </a:xfrm>
          <a:prstGeom prst="line">
            <a:avLst/>
          </a:prstGeom>
          <a:noFill/>
          <a:ln w="19050">
            <a:solidFill>
              <a:srgbClr val="203864"/>
            </a:solidFill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127" name="_x586528296"/>
          <p:cNvSpPr>
            <a:spLocks noChangeShapeType="1"/>
          </p:cNvSpPr>
          <p:nvPr/>
        </p:nvSpPr>
        <p:spPr>
          <a:xfrm>
            <a:off x="-1" y="512123"/>
            <a:ext cx="12192000" cy="0"/>
          </a:xfrm>
          <a:prstGeom prst="line">
            <a:avLst/>
          </a:prstGeom>
          <a:noFill/>
          <a:ln w="19050">
            <a:solidFill>
              <a:srgbClr val="203864"/>
            </a:solidFill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_x586528296"/>
          <p:cNvSpPr>
            <a:spLocks noChangeShapeType="1"/>
          </p:cNvSpPr>
          <p:nvPr/>
        </p:nvSpPr>
        <p:spPr>
          <a:xfrm>
            <a:off x="0" y="6543100"/>
            <a:ext cx="12192000" cy="0"/>
          </a:xfrm>
          <a:prstGeom prst="line">
            <a:avLst/>
          </a:prstGeom>
          <a:noFill/>
          <a:ln w="19050">
            <a:solidFill>
              <a:srgbClr val="203864"/>
            </a:solidFill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_x586528296"/>
          <p:cNvSpPr>
            <a:spLocks noChangeShapeType="1"/>
          </p:cNvSpPr>
          <p:nvPr/>
        </p:nvSpPr>
        <p:spPr>
          <a:xfrm>
            <a:off x="-1" y="512123"/>
            <a:ext cx="12192000" cy="0"/>
          </a:xfrm>
          <a:prstGeom prst="line">
            <a:avLst/>
          </a:prstGeom>
          <a:noFill/>
          <a:ln w="19050">
            <a:solidFill>
              <a:srgbClr val="203864"/>
            </a:solidFill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2686" y="1049097"/>
            <a:ext cx="9761067" cy="38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2000" b="1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&gt; </a:t>
            </a:r>
            <a:r>
              <a:rPr lang="ko-KR" altLang="en-US" sz="2000" b="1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기존 연구 </a:t>
            </a:r>
            <a:r>
              <a:rPr lang="en-US" altLang="ko-KR" sz="2000" b="1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Review</a:t>
            </a:r>
            <a:endParaRPr lang="en-US" altLang="ko-KR" sz="2000" b="1">
              <a:solidFill>
                <a:srgbClr val="203864"/>
              </a:solidFill>
              <a:latin typeface="맑은 고딕"/>
              <a:ea typeface="맑은 고딕"/>
            </a:endParaRPr>
          </a:p>
        </p:txBody>
      </p:sp>
      <p:grpSp>
        <p:nvGrpSpPr>
          <p:cNvPr id="14" name="グループ化 20"/>
          <p:cNvGrpSpPr/>
          <p:nvPr/>
        </p:nvGrpSpPr>
        <p:grpSpPr>
          <a:xfrm>
            <a:off x="327219" y="216179"/>
            <a:ext cx="1983859" cy="675841"/>
            <a:chOff x="796683" y="1254472"/>
            <a:chExt cx="1983859" cy="675841"/>
          </a:xfrm>
        </p:grpSpPr>
        <p:sp>
          <p:nvSpPr>
            <p:cNvPr id="15" name="テキスト ボックス 9"/>
            <p:cNvSpPr txBox="1"/>
            <p:nvPr/>
          </p:nvSpPr>
          <p:spPr>
            <a:xfrm>
              <a:off x="1474747" y="1313087"/>
              <a:ext cx="1305795" cy="54245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1" lang="ko-KR" altLang="en-US" sz="3000" b="1" spc="300">
                  <a:solidFill>
                    <a:srgbClr val="203864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  <a:ea typeface="맑은 고딕"/>
                </a:rPr>
                <a:t> 서론</a:t>
              </a:r>
              <a:endParaRPr kumimoji="1" lang="ko-KR" altLang="en-US" sz="3000" b="1" spc="300">
                <a:solidFill>
                  <a:srgbClr val="203864"/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16" name="グループ化 13"/>
            <p:cNvGrpSpPr/>
            <p:nvPr/>
          </p:nvGrpSpPr>
          <p:grpSpPr>
            <a:xfrm>
              <a:off x="796683" y="1254472"/>
              <a:ext cx="791999" cy="675841"/>
              <a:chOff x="796683" y="1254472"/>
              <a:chExt cx="791999" cy="675841"/>
            </a:xfrm>
          </p:grpSpPr>
          <p:sp>
            <p:nvSpPr>
              <p:cNvPr id="17" name="正方形/長方形 1"/>
              <p:cNvSpPr/>
              <p:nvPr/>
            </p:nvSpPr>
            <p:spPr>
              <a:xfrm>
                <a:off x="796683" y="1254472"/>
                <a:ext cx="699073" cy="675841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ja-JP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18" name="テキスト ボックス 10"/>
              <p:cNvSpPr txBox="1"/>
              <p:nvPr/>
            </p:nvSpPr>
            <p:spPr>
              <a:xfrm>
                <a:off x="1035249" y="1266569"/>
                <a:ext cx="553433" cy="4533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kumimoji="1" lang="en-US" altLang="ja-JP" sz="24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01</a:t>
                </a:r>
                <a:endParaRPr kumimoji="1" lang="ja-JP" altLang="en-US" sz="24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571412" y="1700759"/>
            <a:ext cx="11573428" cy="3059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800" b="1">
                <a:solidFill>
                  <a:srgbClr val="000000"/>
                </a:solidFill>
              </a:rPr>
              <a:t>&gt; </a:t>
            </a:r>
            <a:r>
              <a:rPr lang="en-US" altLang="ko-KR" sz="1800">
                <a:solidFill>
                  <a:srgbClr val="000000"/>
                </a:solidFill>
              </a:rPr>
              <a:t> </a:t>
            </a:r>
            <a:r>
              <a:rPr lang="en-US" altLang="ko-KR" sz="1800" b="1">
                <a:solidFill>
                  <a:srgbClr val="000000"/>
                </a:solidFill>
              </a:rPr>
              <a:t>1</a:t>
            </a:r>
            <a:r>
              <a:rPr lang="ko-KR" altLang="en-US" sz="1800" b="1">
                <a:solidFill>
                  <a:srgbClr val="000000"/>
                </a:solidFill>
              </a:rPr>
              <a:t>차원 절대판단 실험에서 자극에 대한 저장 용량은 </a:t>
            </a:r>
            <a:r>
              <a:rPr lang="en-US" altLang="ko-KR" sz="1800" b="1">
                <a:solidFill>
                  <a:srgbClr val="000000"/>
                </a:solidFill>
              </a:rPr>
              <a:t>2-3</a:t>
            </a:r>
            <a:r>
              <a:rPr lang="ko-KR" altLang="en-US" sz="1800" b="1">
                <a:solidFill>
                  <a:srgbClr val="000000"/>
                </a:solidFill>
              </a:rPr>
              <a:t>비트로 이루어졌고 대략 </a:t>
            </a:r>
            <a:r>
              <a:rPr lang="en-US" altLang="ko-KR" sz="1800" b="1">
                <a:solidFill>
                  <a:srgbClr val="000000"/>
                </a:solidFill>
              </a:rPr>
              <a:t>4-8</a:t>
            </a:r>
            <a:r>
              <a:rPr lang="ko-KR" altLang="en-US" sz="1800" b="1">
                <a:solidFill>
                  <a:srgbClr val="000000"/>
                </a:solidFill>
              </a:rPr>
              <a:t>가지를 처리할 수 있다</a:t>
            </a:r>
            <a:r>
              <a:rPr lang="en-US" altLang="ko-KR" sz="1800" b="1">
                <a:solidFill>
                  <a:srgbClr val="000000"/>
                </a:solidFill>
              </a:rPr>
              <a:t>.</a:t>
            </a:r>
          </a:p>
          <a:p>
            <a:pPr>
              <a:defRPr/>
            </a:pPr>
            <a:r>
              <a:rPr lang="en-US" altLang="ko-KR" b="1">
                <a:solidFill>
                  <a:srgbClr val="000000"/>
                </a:solidFill>
              </a:rPr>
              <a:t>   </a:t>
            </a:r>
            <a:r>
              <a:rPr lang="ko-KR" altLang="en-US" b="1">
                <a:solidFill>
                  <a:srgbClr val="000000"/>
                </a:solidFill>
              </a:rPr>
              <a:t> 대부분의 젊은이들이 대개 </a:t>
            </a:r>
            <a:r>
              <a:rPr lang="en-US" altLang="ko-KR" b="1">
                <a:solidFill>
                  <a:srgbClr val="000000"/>
                </a:solidFill>
              </a:rPr>
              <a:t>7</a:t>
            </a:r>
            <a:r>
              <a:rPr lang="ko-KR" altLang="en-US" b="1">
                <a:solidFill>
                  <a:srgbClr val="000000"/>
                </a:solidFill>
              </a:rPr>
              <a:t>개 정도를 기억한다</a:t>
            </a:r>
            <a:r>
              <a:rPr lang="en-US" altLang="ko-KR" b="1">
                <a:solidFill>
                  <a:srgbClr val="000000"/>
                </a:solidFill>
              </a:rPr>
              <a:t>.</a:t>
            </a:r>
            <a:r>
              <a:rPr lang="ko-KR" altLang="en-US" b="1">
                <a:solidFill>
                  <a:srgbClr val="000000"/>
                </a:solidFill>
              </a:rPr>
              <a:t> </a:t>
            </a:r>
            <a:r>
              <a:rPr lang="en-US" altLang="ko-KR" b="1">
                <a:solidFill>
                  <a:srgbClr val="000000"/>
                </a:solidFill>
              </a:rPr>
              <a:t>(</a:t>
            </a:r>
            <a:r>
              <a:rPr lang="ko-KR" altLang="en-US" b="1">
                <a:solidFill>
                  <a:srgbClr val="000000"/>
                </a:solidFill>
              </a:rPr>
              <a:t>기억 범위</a:t>
            </a:r>
            <a:r>
              <a:rPr lang="en-US" altLang="ko-KR" b="1">
                <a:solidFill>
                  <a:srgbClr val="000000"/>
                </a:solidFill>
              </a:rPr>
              <a:t>)</a:t>
            </a:r>
          </a:p>
          <a:p>
            <a:pPr>
              <a:defRPr/>
            </a:pPr>
            <a:r>
              <a:rPr lang="en-US" altLang="ko-KR" sz="1800" b="1">
                <a:solidFill>
                  <a:srgbClr val="000000"/>
                </a:solidFill>
              </a:rPr>
              <a:t>   </a:t>
            </a:r>
            <a:r>
              <a:rPr lang="ko-KR" altLang="en-US" sz="1800" b="1">
                <a:solidFill>
                  <a:srgbClr val="000000"/>
                </a:solidFill>
              </a:rPr>
              <a:t> 기억 단위는 개별 아이템의 개수가 아닌 의미로 묶어지는 하나의 덩어리 </a:t>
            </a:r>
            <a:r>
              <a:rPr lang="en-US" altLang="ko-KR" sz="1800" b="1">
                <a:solidFill>
                  <a:srgbClr val="000000"/>
                </a:solidFill>
              </a:rPr>
              <a:t>chunk</a:t>
            </a:r>
            <a:r>
              <a:rPr lang="ko-KR" altLang="en-US" sz="1800" b="1">
                <a:solidFill>
                  <a:srgbClr val="000000"/>
                </a:solidFill>
              </a:rPr>
              <a:t>이다</a:t>
            </a:r>
            <a:r>
              <a:rPr lang="en-US" altLang="ko-KR" sz="1800" b="1">
                <a:solidFill>
                  <a:srgbClr val="000000"/>
                </a:solidFill>
              </a:rPr>
              <a:t>.</a:t>
            </a:r>
            <a:r>
              <a:rPr lang="ko-KR" altLang="en-US" sz="1800">
                <a:solidFill>
                  <a:srgbClr val="000000"/>
                </a:solidFill>
              </a:rPr>
              <a:t> </a:t>
            </a:r>
            <a:r>
              <a:rPr lang="en-US" altLang="ko-KR" sz="1500">
                <a:solidFill>
                  <a:srgbClr val="000000"/>
                </a:solidFill>
              </a:rPr>
              <a:t>Miller, G. A.</a:t>
            </a:r>
            <a:r>
              <a:rPr lang="ko-KR" altLang="en-US" sz="1500">
                <a:solidFill>
                  <a:srgbClr val="000000"/>
                </a:solidFill>
              </a:rPr>
              <a:t> </a:t>
            </a:r>
            <a:r>
              <a:rPr lang="en-US" altLang="ko-KR" sz="1500">
                <a:solidFill>
                  <a:srgbClr val="000000"/>
                </a:solidFill>
              </a:rPr>
              <a:t>et al. (1956)</a:t>
            </a:r>
          </a:p>
          <a:p>
            <a:pPr>
              <a:defRPr/>
            </a:pPr>
            <a:endParaRPr lang="en-US" altLang="ko-KR" sz="1500">
              <a:solidFill>
                <a:srgbClr val="000000"/>
              </a:solidFill>
            </a:endParaRPr>
          </a:p>
          <a:p>
            <a:pPr>
              <a:defRPr/>
            </a:pPr>
            <a:endParaRPr lang="en-US" altLang="ko-KR" sz="180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 sz="1800" b="1">
                <a:solidFill>
                  <a:srgbClr val="000000"/>
                </a:solidFill>
              </a:rPr>
              <a:t>&gt; </a:t>
            </a:r>
            <a:r>
              <a:rPr lang="ko-KR" altLang="en-US" sz="1800" b="1">
                <a:solidFill>
                  <a:srgbClr val="000000"/>
                </a:solidFill>
              </a:rPr>
              <a:t>언어</a:t>
            </a:r>
            <a:r>
              <a:rPr lang="en-US" altLang="ko-KR" sz="1800" b="1">
                <a:solidFill>
                  <a:srgbClr val="000000"/>
                </a:solidFill>
              </a:rPr>
              <a:t> </a:t>
            </a:r>
            <a:r>
              <a:rPr lang="ko-KR" altLang="en-US" sz="1800" b="1">
                <a:solidFill>
                  <a:srgbClr val="000000"/>
                </a:solidFill>
              </a:rPr>
              <a:t>작동기억은 기억에 자료를 효율적으로 저장하기 위해 음성이나 문자 언어를 소리에 기초한 표상체계로 </a:t>
            </a:r>
          </a:p>
          <a:p>
            <a:pPr>
              <a:defRPr/>
            </a:pPr>
            <a:r>
              <a:rPr lang="en-US" altLang="ko-KR" b="1">
                <a:solidFill>
                  <a:srgbClr val="000000"/>
                </a:solidFill>
              </a:rPr>
              <a:t>   </a:t>
            </a:r>
            <a:r>
              <a:rPr lang="ko-KR" altLang="en-US" sz="1800" b="1">
                <a:solidFill>
                  <a:srgbClr val="000000"/>
                </a:solidFill>
              </a:rPr>
              <a:t>재부호화 하는 것이다</a:t>
            </a:r>
            <a:r>
              <a:rPr lang="en-US" altLang="ko-KR" sz="1800" b="1">
                <a:solidFill>
                  <a:srgbClr val="000000"/>
                </a:solidFill>
              </a:rPr>
              <a:t>. </a:t>
            </a:r>
            <a:r>
              <a:rPr lang="ko-KR" altLang="en-US" sz="1500">
                <a:solidFill>
                  <a:srgbClr val="000000"/>
                </a:solidFill>
              </a:rPr>
              <a:t>조증열</a:t>
            </a:r>
            <a:r>
              <a:rPr lang="en-US" altLang="ko-KR" sz="1500">
                <a:solidFill>
                  <a:srgbClr val="000000"/>
                </a:solidFill>
              </a:rPr>
              <a:t>, </a:t>
            </a:r>
            <a:r>
              <a:rPr lang="ko-KR" altLang="en-US" sz="1500">
                <a:solidFill>
                  <a:srgbClr val="000000"/>
                </a:solidFill>
              </a:rPr>
              <a:t>이강은</a:t>
            </a:r>
            <a:r>
              <a:rPr lang="en-US" altLang="ko-KR" sz="1500">
                <a:solidFill>
                  <a:srgbClr val="000000"/>
                </a:solidFill>
              </a:rPr>
              <a:t> et al. (2004)</a:t>
            </a:r>
          </a:p>
          <a:p>
            <a:pPr>
              <a:defRPr/>
            </a:pPr>
            <a:endParaRPr lang="en-US" altLang="ko-KR" sz="1800" b="0">
              <a:solidFill>
                <a:srgbClr val="000000"/>
              </a:solidFill>
            </a:endParaRPr>
          </a:p>
          <a:p>
            <a:pPr>
              <a:defRPr/>
            </a:pPr>
            <a:endParaRPr lang="en-US" altLang="ko-KR" sz="1800" b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 sz="1800" b="1">
                <a:solidFill>
                  <a:srgbClr val="000000"/>
                </a:solidFill>
              </a:rPr>
              <a:t>&gt; </a:t>
            </a:r>
            <a:r>
              <a:rPr lang="ko-KR" altLang="en-US" sz="1800" b="1">
                <a:solidFill>
                  <a:srgbClr val="000000"/>
                </a:solidFill>
              </a:rPr>
              <a:t>음운단기기억은 기존의 어휘지식과 상호작용하여 새로운 단어의 음을 학습 기억하는데 중요한 역할을 </a:t>
            </a:r>
            <a:r>
              <a:rPr lang="ko-KR" altLang="en-US" b="1">
                <a:solidFill>
                  <a:srgbClr val="000000"/>
                </a:solidFill>
              </a:rPr>
              <a:t>하므로 </a:t>
            </a:r>
          </a:p>
          <a:p>
            <a:pPr>
              <a:defRPr/>
            </a:pPr>
            <a:r>
              <a:rPr lang="ko-KR" altLang="en-US" b="1">
                <a:solidFill>
                  <a:srgbClr val="000000"/>
                </a:solidFill>
              </a:rPr>
              <a:t>   익숙한 어휘를 기억하기가 더 쉽다</a:t>
            </a:r>
            <a:r>
              <a:rPr lang="en-US" altLang="ko-KR" b="1">
                <a:solidFill>
                  <a:srgbClr val="000000"/>
                </a:solidFill>
              </a:rPr>
              <a:t>.</a:t>
            </a:r>
            <a:r>
              <a:rPr lang="ko-KR" altLang="en-US" b="1">
                <a:solidFill>
                  <a:srgbClr val="000000"/>
                </a:solidFill>
              </a:rPr>
              <a:t> </a:t>
            </a:r>
            <a:r>
              <a:rPr lang="en-US" altLang="ko-KR" sz="1500">
                <a:solidFill>
                  <a:srgbClr val="000000"/>
                </a:solidFill>
              </a:rPr>
              <a:t>Gathercole, Hitch, Service, &amp; Martin</a:t>
            </a:r>
            <a:r>
              <a:rPr lang="ko-KR" altLang="en-US" sz="1500">
                <a:solidFill>
                  <a:srgbClr val="000000"/>
                </a:solidFill>
              </a:rPr>
              <a:t> </a:t>
            </a:r>
            <a:r>
              <a:rPr lang="en-US" altLang="ko-KR" sz="1500">
                <a:solidFill>
                  <a:srgbClr val="000000"/>
                </a:solidFill>
              </a:rPr>
              <a:t>et al. (1997)</a:t>
            </a:r>
          </a:p>
        </p:txBody>
      </p:sp>
      <p:sp>
        <p:nvSpPr>
          <p:cNvPr id="20" name="부제목 2"/>
          <p:cNvSpPr txBox="1"/>
          <p:nvPr/>
        </p:nvSpPr>
        <p:spPr>
          <a:xfrm>
            <a:off x="11850176" y="6392713"/>
            <a:ext cx="582704" cy="564777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endParaRPr lang="en-US" altLang="ko-KR" sz="1500"/>
          </a:p>
          <a:p>
            <a:pPr marL="0" indent="0">
              <a:buNone/>
              <a:defRPr/>
            </a:pPr>
            <a:r>
              <a:rPr lang="en-US" altLang="ko-KR" sz="1500"/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_x586528296"/>
          <p:cNvSpPr>
            <a:spLocks noChangeShapeType="1"/>
          </p:cNvSpPr>
          <p:nvPr/>
        </p:nvSpPr>
        <p:spPr>
          <a:xfrm>
            <a:off x="0" y="6543100"/>
            <a:ext cx="12192000" cy="0"/>
          </a:xfrm>
          <a:prstGeom prst="line">
            <a:avLst/>
          </a:prstGeom>
          <a:noFill/>
          <a:ln w="19050">
            <a:solidFill>
              <a:srgbClr val="203864"/>
            </a:solidFill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_x586528296"/>
          <p:cNvSpPr>
            <a:spLocks noChangeShapeType="1"/>
          </p:cNvSpPr>
          <p:nvPr/>
        </p:nvSpPr>
        <p:spPr>
          <a:xfrm>
            <a:off x="-1" y="512123"/>
            <a:ext cx="12192000" cy="0"/>
          </a:xfrm>
          <a:prstGeom prst="line">
            <a:avLst/>
          </a:prstGeom>
          <a:noFill/>
          <a:ln w="19050">
            <a:solidFill>
              <a:srgbClr val="203864"/>
            </a:solidFill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7219" y="1097484"/>
            <a:ext cx="9761067" cy="396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2000" b="1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&gt; </a:t>
            </a:r>
            <a:r>
              <a:rPr lang="ko-KR" altLang="en-US" sz="2000" b="1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연구 배경</a:t>
            </a:r>
            <a:endParaRPr lang="ko-KR" altLang="en-US" sz="2000" b="1">
              <a:solidFill>
                <a:srgbClr val="203864"/>
              </a:solidFill>
              <a:latin typeface="맑은 고딕"/>
              <a:ea typeface="맑은 고딕"/>
            </a:endParaRPr>
          </a:p>
        </p:txBody>
      </p:sp>
      <p:grpSp>
        <p:nvGrpSpPr>
          <p:cNvPr id="14" name="グループ化 20"/>
          <p:cNvGrpSpPr/>
          <p:nvPr/>
        </p:nvGrpSpPr>
        <p:grpSpPr>
          <a:xfrm>
            <a:off x="327219" y="216179"/>
            <a:ext cx="1983859" cy="675841"/>
            <a:chOff x="796683" y="1254472"/>
            <a:chExt cx="1983859" cy="675841"/>
          </a:xfrm>
        </p:grpSpPr>
        <p:sp>
          <p:nvSpPr>
            <p:cNvPr id="15" name="テキスト ボックス 9"/>
            <p:cNvSpPr txBox="1"/>
            <p:nvPr/>
          </p:nvSpPr>
          <p:spPr>
            <a:xfrm>
              <a:off x="1474747" y="1313087"/>
              <a:ext cx="1305795" cy="54245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1" lang="ko-KR" altLang="en-US" sz="3000" b="1" spc="300">
                  <a:solidFill>
                    <a:srgbClr val="203864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  <a:ea typeface="맑은 고딕"/>
                </a:rPr>
                <a:t> 서론</a:t>
              </a:r>
              <a:endParaRPr kumimoji="1" lang="ko-KR" altLang="en-US" sz="3000" b="1" spc="300">
                <a:solidFill>
                  <a:srgbClr val="203864"/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16" name="グループ化 13"/>
            <p:cNvGrpSpPr/>
            <p:nvPr/>
          </p:nvGrpSpPr>
          <p:grpSpPr>
            <a:xfrm>
              <a:off x="796683" y="1254472"/>
              <a:ext cx="791999" cy="675841"/>
              <a:chOff x="796683" y="1254472"/>
              <a:chExt cx="791999" cy="675841"/>
            </a:xfrm>
          </p:grpSpPr>
          <p:sp>
            <p:nvSpPr>
              <p:cNvPr id="17" name="正方形/長方形 1"/>
              <p:cNvSpPr/>
              <p:nvPr/>
            </p:nvSpPr>
            <p:spPr>
              <a:xfrm>
                <a:off x="796683" y="1254472"/>
                <a:ext cx="699073" cy="675841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ja-JP" altLang="en-US">
                  <a:ea typeface="맑은 고딕"/>
                </a:endParaRPr>
              </a:p>
            </p:txBody>
          </p:sp>
          <p:sp>
            <p:nvSpPr>
              <p:cNvPr id="18" name="テキスト ボックス 10"/>
              <p:cNvSpPr txBox="1"/>
              <p:nvPr/>
            </p:nvSpPr>
            <p:spPr>
              <a:xfrm>
                <a:off x="1054299" y="1266569"/>
                <a:ext cx="534383" cy="4533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kumimoji="1" lang="en-US" altLang="ja-JP" sz="2400" b="1">
                    <a:solidFill>
                      <a:schemeClr val="bg1"/>
                    </a:solidFill>
                    <a:ea typeface="맑은 고딕"/>
                  </a:rPr>
                  <a:t>01</a:t>
                </a:r>
                <a:endParaRPr kumimoji="1" lang="ja-JP" altLang="en-US" sz="2400" b="1">
                  <a:solidFill>
                    <a:schemeClr val="bg1"/>
                  </a:solidFill>
                  <a:ea typeface="맑은 고딕"/>
                </a:endParaRPr>
              </a:p>
            </p:txBody>
          </p:sp>
        </p:grpSp>
      </p:grp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2380" y="2103892"/>
            <a:ext cx="4961483" cy="2650214"/>
          </a:xfrm>
          <a:prstGeom prst="rect">
            <a:avLst/>
          </a:prstGeom>
          <a:ln>
            <a:solidFill>
              <a:srgbClr val="203864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rcRect l="21320" t="11490" r="16310" b="71640"/>
          <a:stretch>
            <a:fillRect/>
          </a:stretch>
        </p:blipFill>
        <p:spPr>
          <a:xfrm>
            <a:off x="8140336" y="2128104"/>
            <a:ext cx="3196032" cy="543882"/>
          </a:xfrm>
          <a:prstGeom prst="rect">
            <a:avLst/>
          </a:prstGeom>
          <a:ln>
            <a:solidFill>
              <a:srgbClr val="203864"/>
            </a:solidFill>
          </a:ln>
        </p:spPr>
      </p:pic>
      <p:sp>
        <p:nvSpPr>
          <p:cNvPr id="24" name="사각형: 둥근 모서리 23"/>
          <p:cNvSpPr/>
          <p:nvPr/>
        </p:nvSpPr>
        <p:spPr>
          <a:xfrm>
            <a:off x="582380" y="4916386"/>
            <a:ext cx="4961483" cy="146498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>
            <a:solidFill>
              <a:schemeClr val="accent1">
                <a:shade val="20000"/>
              </a:schemeClr>
            </a:solidFill>
          </a:ln>
          <a:effectLst>
            <a:outerShdw blurRad="76200" dist="76200" dir="2700000" algn="ctr" rotWithShape="0">
              <a:srgbClr val="858585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ko-KR" altLang="en-US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한글</a:t>
            </a:r>
            <a:r>
              <a:rPr lang="en-US" altLang="ko-KR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</a:t>
            </a:r>
            <a:r>
              <a:rPr lang="ko-KR" altLang="en-US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한글</a:t>
            </a:r>
            <a:r>
              <a:rPr lang="en-US" altLang="ko-KR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(</a:t>
            </a:r>
            <a:r>
              <a:rPr lang="ko-KR" altLang="en-US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받침 </a:t>
            </a:r>
            <a:r>
              <a:rPr lang="en-US" altLang="ko-KR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O), </a:t>
            </a:r>
            <a:r>
              <a:rPr lang="ko-KR" altLang="en-US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한글</a:t>
            </a:r>
            <a:r>
              <a:rPr lang="en-US" altLang="ko-KR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(</a:t>
            </a:r>
            <a:r>
              <a:rPr lang="ko-KR" altLang="en-US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받침 </a:t>
            </a:r>
            <a:r>
              <a:rPr lang="en-US" altLang="ko-KR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X), </a:t>
            </a:r>
            <a:r>
              <a:rPr lang="ko-KR" altLang="en-US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영어</a:t>
            </a:r>
            <a:r>
              <a:rPr lang="en-US" altLang="ko-KR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</a:t>
            </a:r>
            <a:r>
              <a:rPr lang="ko-KR" altLang="en-US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숫자 모두 </a:t>
            </a:r>
            <a:r>
              <a:rPr lang="ko-KR" altLang="en-US" sz="1600" b="1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무작위</a:t>
            </a:r>
            <a:r>
              <a:rPr lang="ko-KR" altLang="en-US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로 조합하여 만든 글자를 제시하는 방식</a:t>
            </a:r>
          </a:p>
          <a:p>
            <a:pPr marL="0" indent="0">
              <a:buNone/>
              <a:defRPr/>
            </a:pPr>
            <a:r>
              <a:rPr lang="en-US" altLang="ko-KR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(</a:t>
            </a:r>
            <a:r>
              <a:rPr lang="ko-KR" altLang="en-US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한글의 경우 초성</a:t>
            </a:r>
            <a:r>
              <a:rPr lang="en-US" altLang="ko-KR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</a:t>
            </a:r>
            <a:r>
              <a:rPr lang="ko-KR" altLang="en-US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중성</a:t>
            </a:r>
            <a:r>
              <a:rPr lang="en-US" altLang="ko-KR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</a:t>
            </a:r>
            <a:r>
              <a:rPr lang="ko-KR" altLang="en-US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종성을 무작위로 조합</a:t>
            </a:r>
            <a:r>
              <a:rPr lang="en-US" altLang="ko-KR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)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5951982" y="4916387"/>
            <a:ext cx="5688788" cy="146498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>
            <a:solidFill>
              <a:schemeClr val="accent1">
                <a:shade val="20000"/>
              </a:schemeClr>
            </a:solidFill>
          </a:ln>
          <a:effectLst>
            <a:outerShdw blurRad="76200" dist="76200" dir="2700000" algn="ctr" rotWithShape="0">
              <a:srgbClr val="858585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ko-KR" altLang="en-US" sz="1600" b="1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받침이 있는 한글</a:t>
            </a:r>
            <a:r>
              <a:rPr lang="ko-KR" altLang="en-US" sz="1600" b="1">
                <a:solidFill>
                  <a:schemeClr val="dk1"/>
                </a:solidFill>
                <a:effectLst/>
                <a:latin typeface="맑은 고딕"/>
                <a:ea typeface="맑은 고딕"/>
              </a:rPr>
              <a:t>과 </a:t>
            </a:r>
            <a:r>
              <a:rPr lang="ko-KR" altLang="en-US" sz="1600" b="1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받침이 </a:t>
            </a:r>
            <a:r>
              <a:rPr lang="ko-KR" altLang="en-US" sz="1600" b="1">
                <a:solidFill>
                  <a:srgbClr val="FF0000"/>
                </a:solidFill>
                <a:latin typeface="맑은 고딕"/>
                <a:ea typeface="맑은 고딕"/>
              </a:rPr>
              <a:t>없</a:t>
            </a:r>
            <a:r>
              <a:rPr lang="ko-KR" altLang="en-US" sz="1600" b="1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는 한글</a:t>
            </a:r>
            <a:r>
              <a:rPr lang="ko-KR" altLang="en-US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선택 시</a:t>
            </a:r>
            <a:r>
              <a:rPr lang="en-US" altLang="ko-KR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</a:t>
            </a:r>
            <a:r>
              <a:rPr lang="ko-KR" altLang="en-US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익숙하지 않은 글자의 조합으로 제시된다</a:t>
            </a:r>
            <a:r>
              <a:rPr lang="en-US" altLang="ko-KR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</a:t>
            </a:r>
          </a:p>
          <a:p>
            <a:pPr marL="0" indent="0">
              <a:buNone/>
              <a:defRPr/>
            </a:pPr>
            <a:r>
              <a:rPr lang="ko-KR" altLang="en-US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반면</a:t>
            </a:r>
            <a:r>
              <a:rPr lang="en-US" altLang="ko-KR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영어</a:t>
            </a:r>
            <a:r>
              <a:rPr lang="en-US" altLang="ko-KR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</a:t>
            </a:r>
            <a:r>
              <a:rPr lang="ko-KR" altLang="en-US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숫자 선택 시 익숙한 글자의 조합으로 제시된다</a:t>
            </a:r>
            <a:r>
              <a:rPr lang="en-US" altLang="ko-KR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40338" y="3476171"/>
            <a:ext cx="3196030" cy="454337"/>
          </a:xfrm>
          <a:prstGeom prst="rect">
            <a:avLst/>
          </a:prstGeom>
          <a:noFill/>
          <a:ln>
            <a:solidFill>
              <a:srgbClr val="203864"/>
            </a:solidFill>
          </a:ln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140338" y="4061891"/>
            <a:ext cx="3196030" cy="458080"/>
          </a:xfrm>
          <a:prstGeom prst="rect">
            <a:avLst/>
          </a:prstGeom>
          <a:ln>
            <a:solidFill>
              <a:srgbClr val="203864"/>
            </a:solidFill>
          </a:ln>
        </p:spPr>
      </p:pic>
      <p:sp>
        <p:nvSpPr>
          <p:cNvPr id="30" name="TextBox 1"/>
          <p:cNvSpPr txBox="1"/>
          <p:nvPr/>
        </p:nvSpPr>
        <p:spPr>
          <a:xfrm>
            <a:off x="6312029" y="2196032"/>
            <a:ext cx="1828307" cy="30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ko-KR" altLang="en-US" sz="1400" b="1">
                <a:solidFill>
                  <a:schemeClr val="dk1"/>
                </a:solidFill>
              </a:rPr>
              <a:t>받침이 있는 한글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6096002" y="1660207"/>
            <a:ext cx="1656207" cy="338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1600" b="1">
                <a:solidFill>
                  <a:schemeClr val="dk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2.</a:t>
            </a:r>
            <a:r>
              <a:rPr lang="ko-KR" altLang="en-US" sz="1600" b="1">
                <a:solidFill>
                  <a:schemeClr val="dk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 제시어 예시</a:t>
            </a:r>
            <a:endParaRPr lang="ko-KR" altLang="en-US" sz="1600" b="1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36" name="TextBox 1"/>
          <p:cNvSpPr txBox="1"/>
          <p:nvPr/>
        </p:nvSpPr>
        <p:spPr>
          <a:xfrm>
            <a:off x="6312029" y="2896397"/>
            <a:ext cx="1684289" cy="300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ko-KR" altLang="en-US" sz="1400" b="1">
                <a:solidFill>
                  <a:schemeClr val="dk1"/>
                </a:solidFill>
              </a:rPr>
              <a:t>받침이 없는 한글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6772165" y="3505001"/>
            <a:ext cx="1368171" cy="300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ko-KR" altLang="en-US" sz="1400" b="1">
                <a:solidFill>
                  <a:schemeClr val="dk1"/>
                </a:solidFill>
              </a:rPr>
              <a:t>영어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6772165" y="4140743"/>
            <a:ext cx="1368171" cy="30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ko-KR" altLang="en-US" sz="1400" b="1">
                <a:solidFill>
                  <a:schemeClr val="dk1"/>
                </a:solidFill>
              </a:rPr>
              <a:t>숫자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79298" y="1660207"/>
            <a:ext cx="4336853" cy="338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1600" b="1">
                <a:solidFill>
                  <a:schemeClr val="dk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1.</a:t>
            </a:r>
            <a:r>
              <a:rPr lang="ko-KR" altLang="en-US" sz="1600" b="1">
                <a:solidFill>
                  <a:schemeClr val="dk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 기존 </a:t>
            </a:r>
            <a:r>
              <a:rPr lang="en-US" altLang="ko-KR" sz="1600" b="1">
                <a:solidFill>
                  <a:schemeClr val="dk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Magic Number </a:t>
            </a:r>
            <a:r>
              <a:rPr lang="ko-KR" altLang="en-US" sz="1600" b="1">
                <a:solidFill>
                  <a:schemeClr val="dk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툴의 작동 방식</a:t>
            </a:r>
            <a:endParaRPr lang="ko-KR" altLang="en-US" sz="1600" b="1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44" name="사각형: 둥근 모서리 43"/>
          <p:cNvSpPr/>
          <p:nvPr/>
        </p:nvSpPr>
        <p:spPr>
          <a:xfrm>
            <a:off x="6096000" y="1988820"/>
            <a:ext cx="5472683" cy="1368171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140338" y="2852928"/>
            <a:ext cx="3196030" cy="433448"/>
          </a:xfrm>
          <a:prstGeom prst="rect">
            <a:avLst/>
          </a:prstGeom>
          <a:ln>
            <a:solidFill>
              <a:srgbClr val="203864"/>
            </a:solidFill>
          </a:ln>
        </p:spPr>
      </p:pic>
      <p:sp>
        <p:nvSpPr>
          <p:cNvPr id="46" name="부제목 2"/>
          <p:cNvSpPr txBox="1"/>
          <p:nvPr/>
        </p:nvSpPr>
        <p:spPr>
          <a:xfrm>
            <a:off x="11922186" y="6392713"/>
            <a:ext cx="582704" cy="564777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endParaRPr lang="en-US" altLang="ko-KR" sz="1500"/>
          </a:p>
          <a:p>
            <a:pPr marL="0" indent="0">
              <a:buNone/>
              <a:defRPr/>
            </a:pPr>
            <a:r>
              <a:rPr lang="en-US" altLang="ko-KR" sz="1500"/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_x586528296"/>
          <p:cNvSpPr>
            <a:spLocks noChangeShapeType="1"/>
          </p:cNvSpPr>
          <p:nvPr/>
        </p:nvSpPr>
        <p:spPr>
          <a:xfrm>
            <a:off x="0" y="6543100"/>
            <a:ext cx="12192000" cy="0"/>
          </a:xfrm>
          <a:prstGeom prst="line">
            <a:avLst/>
          </a:prstGeom>
          <a:noFill/>
          <a:ln w="19050">
            <a:solidFill>
              <a:srgbClr val="203864"/>
            </a:solidFill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_x586528296"/>
          <p:cNvSpPr>
            <a:spLocks noChangeShapeType="1"/>
          </p:cNvSpPr>
          <p:nvPr/>
        </p:nvSpPr>
        <p:spPr>
          <a:xfrm>
            <a:off x="-1" y="512123"/>
            <a:ext cx="12192000" cy="0"/>
          </a:xfrm>
          <a:prstGeom prst="line">
            <a:avLst/>
          </a:prstGeom>
          <a:noFill/>
          <a:ln w="19050">
            <a:solidFill>
              <a:srgbClr val="203864"/>
            </a:solidFill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2686" y="1049097"/>
            <a:ext cx="9761067" cy="38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2000" b="1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&gt; </a:t>
            </a:r>
            <a:r>
              <a:rPr lang="ko-KR" altLang="en-US" sz="2000" b="1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선행 연구</a:t>
            </a:r>
            <a:endParaRPr lang="ko-KR" altLang="en-US" sz="2000" b="1">
              <a:solidFill>
                <a:srgbClr val="203864"/>
              </a:solidFill>
              <a:latin typeface="맑은 고딕"/>
              <a:ea typeface="맑은 고딕"/>
            </a:endParaRPr>
          </a:p>
        </p:txBody>
      </p:sp>
      <p:grpSp>
        <p:nvGrpSpPr>
          <p:cNvPr id="14" name="グループ化 20"/>
          <p:cNvGrpSpPr/>
          <p:nvPr/>
        </p:nvGrpSpPr>
        <p:grpSpPr>
          <a:xfrm>
            <a:off x="327219" y="216179"/>
            <a:ext cx="1983858" cy="675841"/>
            <a:chOff x="796683" y="1254472"/>
            <a:chExt cx="1983858" cy="675841"/>
          </a:xfrm>
        </p:grpSpPr>
        <p:sp>
          <p:nvSpPr>
            <p:cNvPr id="15" name="テキスト ボックス 9"/>
            <p:cNvSpPr txBox="1"/>
            <p:nvPr/>
          </p:nvSpPr>
          <p:spPr>
            <a:xfrm>
              <a:off x="1474747" y="1313087"/>
              <a:ext cx="1305795" cy="54245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1" lang="ko-KR" altLang="en-US" sz="3000" b="1" spc="300">
                  <a:solidFill>
                    <a:srgbClr val="203864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ea typeface="맑은 고딕"/>
                </a:rPr>
                <a:t> 서론</a:t>
              </a:r>
              <a:endParaRPr kumimoji="1" lang="ko-KR" altLang="en-US" sz="3000" b="1" spc="300">
                <a:solidFill>
                  <a:srgbClr val="203864"/>
                </a:solidFill>
                <a:ea typeface="맑은 고딕"/>
              </a:endParaRPr>
            </a:p>
          </p:txBody>
        </p:sp>
        <p:grpSp>
          <p:nvGrpSpPr>
            <p:cNvPr id="16" name="グループ化 13"/>
            <p:cNvGrpSpPr/>
            <p:nvPr/>
          </p:nvGrpSpPr>
          <p:grpSpPr>
            <a:xfrm>
              <a:off x="796683" y="1254472"/>
              <a:ext cx="791999" cy="675841"/>
              <a:chOff x="796683" y="1254472"/>
              <a:chExt cx="791999" cy="675841"/>
            </a:xfrm>
          </p:grpSpPr>
          <p:sp>
            <p:nvSpPr>
              <p:cNvPr id="17" name="正方形/長方形 1"/>
              <p:cNvSpPr/>
              <p:nvPr/>
            </p:nvSpPr>
            <p:spPr>
              <a:xfrm>
                <a:off x="796683" y="1254472"/>
                <a:ext cx="699073" cy="675841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ja-JP" altLang="en-US">
                  <a:ea typeface="맑은 고딕"/>
                </a:endParaRPr>
              </a:p>
            </p:txBody>
          </p:sp>
          <p:sp>
            <p:nvSpPr>
              <p:cNvPr id="18" name="テキスト ボックス 10"/>
              <p:cNvSpPr txBox="1"/>
              <p:nvPr/>
            </p:nvSpPr>
            <p:spPr>
              <a:xfrm>
                <a:off x="1054299" y="1266569"/>
                <a:ext cx="534383" cy="4533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kumimoji="1" lang="en-US" altLang="ja-JP" sz="2400" b="1">
                    <a:solidFill>
                      <a:schemeClr val="bg1"/>
                    </a:solidFill>
                    <a:ea typeface="맑은 고딕"/>
                  </a:rPr>
                  <a:t>01</a:t>
                </a:r>
                <a:endParaRPr kumimoji="1" lang="ja-JP" altLang="en-US" sz="2400" b="1">
                  <a:solidFill>
                    <a:schemeClr val="bg1"/>
                  </a:solidFill>
                  <a:ea typeface="맑은 고딕"/>
                </a:endParaRPr>
              </a:p>
            </p:txBody>
          </p:sp>
        </p:grpSp>
      </p:grpSp>
      <p:sp>
        <p:nvSpPr>
          <p:cNvPr id="26" name="TextBox 1"/>
          <p:cNvSpPr txBox="1"/>
          <p:nvPr/>
        </p:nvSpPr>
        <p:spPr>
          <a:xfrm>
            <a:off x="263190" y="4221110"/>
            <a:ext cx="9761067" cy="3948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2000" b="1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&gt; </a:t>
            </a:r>
            <a:r>
              <a:rPr lang="ko-KR" altLang="en-US" sz="2000" b="1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연구 목표 </a:t>
            </a:r>
            <a:endParaRPr lang="ko-KR" altLang="en-US" sz="2000" b="1">
              <a:solidFill>
                <a:srgbClr val="203864"/>
              </a:solidFill>
              <a:latin typeface="맑은 고딕"/>
              <a:ea typeface="맑은 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6226" y="4940103"/>
            <a:ext cx="10879548" cy="577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한글의 매직 넘버 측정시 글자의 익숙함의 정도 차이에서 발생하는</a:t>
            </a:r>
            <a:r>
              <a:rPr lang="ko-KR" altLang="en-US" sz="1600" b="1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 불필요한 변수를 제거하기 위해 </a:t>
            </a:r>
            <a:r>
              <a:rPr lang="en-US" altLang="ko-KR" sz="1600" b="1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Magic Number </a:t>
            </a:r>
            <a:r>
              <a:rPr lang="ko-KR" altLang="en-US" sz="1600" b="1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툴을 개선</a:t>
            </a:r>
            <a:r>
              <a:rPr lang="ko-KR" altLang="en-US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하고</a:t>
            </a:r>
            <a:r>
              <a:rPr lang="en-US" altLang="ko-KR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</a:t>
            </a:r>
            <a:r>
              <a:rPr lang="ko-KR" altLang="en-US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개선한 툴을 통해 한글의 매직 넘버를 재측정한다</a:t>
            </a:r>
            <a:r>
              <a:rPr lang="en-US" altLang="ko-KR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</a:t>
            </a:r>
            <a:endParaRPr lang="en-US" altLang="ko-KR" sz="16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95492" y="1764417"/>
            <a:ext cx="11389798" cy="2043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Lab #2</a:t>
            </a:r>
            <a:r>
              <a:rPr lang="ko-KR" altLang="en-US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</a:t>
            </a:r>
            <a:r>
              <a:rPr lang="en-US" altLang="ko-KR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:</a:t>
            </a:r>
            <a:r>
              <a:rPr lang="ko-KR" altLang="en-US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</a:t>
            </a:r>
            <a:r>
              <a:rPr lang="en-US" altLang="ko-KR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Magic Number </a:t>
            </a:r>
            <a:r>
              <a:rPr lang="ko-KR" altLang="en-US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툴을 이용한 언어별 </a:t>
            </a:r>
            <a:r>
              <a:rPr lang="en-US" altLang="ko-KR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magic number </a:t>
            </a:r>
            <a:r>
              <a:rPr lang="ko-KR" altLang="en-US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조사 연구</a:t>
            </a:r>
          </a:p>
          <a:p>
            <a:pPr>
              <a:defRPr/>
            </a:pPr>
            <a:endParaRPr lang="ko-KR" altLang="en-US" sz="1600" b="1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한글은 초성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중성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종성으로 구성되어 있어 영어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숫자에 비해 정보량이 클 뿐만</a:t>
            </a:r>
          </a:p>
          <a:p>
            <a:pPr>
              <a:defRPr/>
            </a:pP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아니라 유사한 발음이 많아 영어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숫자에 비해 현저히 작은 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magic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number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가 도출된다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</a:t>
            </a:r>
          </a:p>
          <a:p>
            <a:pPr>
              <a:defRPr/>
            </a:pPr>
            <a:endParaRPr lang="ko-KR" altLang="en-US" sz="160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-&gt;</a:t>
            </a:r>
            <a:r>
              <a:rPr lang="ko-KR" altLang="en-US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실험 프로그램의 개선을 통해 한글</a:t>
            </a:r>
            <a:r>
              <a:rPr lang="en-US" altLang="ko-KR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</a:t>
            </a:r>
            <a:r>
              <a:rPr lang="ko-KR" altLang="en-US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영어</a:t>
            </a:r>
            <a:r>
              <a:rPr lang="en-US" altLang="ko-KR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</a:t>
            </a:r>
            <a:r>
              <a:rPr lang="ko-KR" altLang="en-US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숫자 사이의 정보량의 불균형 문제를</a:t>
            </a:r>
          </a:p>
          <a:p>
            <a:pPr>
              <a:defRPr/>
            </a:pPr>
            <a:r>
              <a:rPr lang="en-US" altLang="ko-KR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  </a:t>
            </a:r>
            <a:r>
              <a:rPr lang="ko-KR" altLang="en-US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개선할 수 있다</a:t>
            </a:r>
            <a:r>
              <a:rPr lang="en-US" altLang="ko-KR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</a:t>
            </a:r>
          </a:p>
          <a:p>
            <a:pPr>
              <a:defRPr/>
            </a:pPr>
            <a:endParaRPr lang="en-US" altLang="ko-KR" sz="1600" b="1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30" name="부제목 2"/>
          <p:cNvSpPr txBox="1"/>
          <p:nvPr/>
        </p:nvSpPr>
        <p:spPr>
          <a:xfrm>
            <a:off x="11922186" y="6392713"/>
            <a:ext cx="582704" cy="564777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endParaRPr lang="en-US" altLang="ko-KR" sz="1500"/>
          </a:p>
          <a:p>
            <a:pPr marL="0" indent="0">
              <a:buNone/>
              <a:defRPr/>
            </a:pPr>
            <a:r>
              <a:rPr lang="en-US" altLang="ko-KR" sz="1500"/>
              <a:t>4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4923" y="1664088"/>
            <a:ext cx="3529194" cy="199631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/>
          <p:nvPr/>
        </p:nvSpPr>
        <p:spPr>
          <a:xfrm>
            <a:off x="11900647" y="6345877"/>
            <a:ext cx="582704" cy="564777"/>
          </a:xfrm>
          <a:prstGeom prst="rect">
            <a:avLst/>
          </a:prstGeom>
        </p:spPr>
        <p:txBody>
          <a:bodyPr vert="horz" lIns="91440" tIns="45720" rIns="91440" bIns="45720">
            <a:normAutofit fontScale="5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5</a:t>
            </a:r>
          </a:p>
        </p:txBody>
      </p:sp>
      <p:sp>
        <p:nvSpPr>
          <p:cNvPr id="5" name="_x586528296"/>
          <p:cNvSpPr>
            <a:spLocks noChangeShapeType="1"/>
          </p:cNvSpPr>
          <p:nvPr/>
        </p:nvSpPr>
        <p:spPr>
          <a:xfrm>
            <a:off x="0" y="6543100"/>
            <a:ext cx="12192000" cy="0"/>
          </a:xfrm>
          <a:prstGeom prst="line">
            <a:avLst/>
          </a:prstGeom>
          <a:noFill/>
          <a:ln w="19050">
            <a:solidFill>
              <a:srgbClr val="203864"/>
            </a:solidFill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_x586528296"/>
          <p:cNvSpPr>
            <a:spLocks noChangeShapeType="1"/>
          </p:cNvSpPr>
          <p:nvPr/>
        </p:nvSpPr>
        <p:spPr>
          <a:xfrm>
            <a:off x="-1" y="512123"/>
            <a:ext cx="12192000" cy="0"/>
          </a:xfrm>
          <a:prstGeom prst="line">
            <a:avLst/>
          </a:prstGeom>
          <a:noFill/>
          <a:ln w="19050">
            <a:solidFill>
              <a:srgbClr val="203864"/>
            </a:solidFill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7219" y="1092807"/>
            <a:ext cx="9761067" cy="391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2000" b="1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&gt;</a:t>
            </a:r>
            <a:r>
              <a:rPr lang="ko-KR" altLang="en-US" sz="2000" b="1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 연구 절차</a:t>
            </a:r>
            <a:endParaRPr lang="ko-KR" altLang="en-US" sz="2000" b="1">
              <a:solidFill>
                <a:srgbClr val="203864"/>
              </a:solidFill>
              <a:latin typeface="맑은 고딕"/>
              <a:ea typeface="맑은 고딕"/>
            </a:endParaRPr>
          </a:p>
        </p:txBody>
      </p:sp>
      <p:grpSp>
        <p:nvGrpSpPr>
          <p:cNvPr id="14" name="グループ化 20"/>
          <p:cNvGrpSpPr/>
          <p:nvPr/>
        </p:nvGrpSpPr>
        <p:grpSpPr>
          <a:xfrm>
            <a:off x="327219" y="216179"/>
            <a:ext cx="3104448" cy="675841"/>
            <a:chOff x="796683" y="1254472"/>
            <a:chExt cx="3104448" cy="675841"/>
          </a:xfrm>
        </p:grpSpPr>
        <p:sp>
          <p:nvSpPr>
            <p:cNvPr id="15" name="テキスト ボックス 9"/>
            <p:cNvSpPr txBox="1"/>
            <p:nvPr/>
          </p:nvSpPr>
          <p:spPr>
            <a:xfrm>
              <a:off x="1474747" y="1313087"/>
              <a:ext cx="2426384" cy="54245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1" lang="ko-KR" altLang="en-US" sz="3000" b="1" spc="300">
                  <a:solidFill>
                    <a:srgbClr val="203864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ea typeface="맑은 고딕"/>
                </a:rPr>
                <a:t> 연구 방법</a:t>
              </a:r>
              <a:endParaRPr kumimoji="1" lang="ko-KR" altLang="en-US" sz="3000" b="1" spc="300">
                <a:solidFill>
                  <a:srgbClr val="203864"/>
                </a:solidFill>
                <a:ea typeface="맑은 고딕"/>
              </a:endParaRPr>
            </a:p>
          </p:txBody>
        </p:sp>
        <p:grpSp>
          <p:nvGrpSpPr>
            <p:cNvPr id="16" name="グループ化 13"/>
            <p:cNvGrpSpPr/>
            <p:nvPr/>
          </p:nvGrpSpPr>
          <p:grpSpPr>
            <a:xfrm>
              <a:off x="796683" y="1254472"/>
              <a:ext cx="791999" cy="675841"/>
              <a:chOff x="796683" y="1254472"/>
              <a:chExt cx="791999" cy="675841"/>
            </a:xfrm>
          </p:grpSpPr>
          <p:sp>
            <p:nvSpPr>
              <p:cNvPr id="17" name="正方形/長方形 1"/>
              <p:cNvSpPr/>
              <p:nvPr/>
            </p:nvSpPr>
            <p:spPr>
              <a:xfrm>
                <a:off x="796683" y="1254472"/>
                <a:ext cx="699073" cy="675841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ja-JP" altLang="en-US">
                  <a:ea typeface="맑은 고딕"/>
                </a:endParaRPr>
              </a:p>
            </p:txBody>
          </p:sp>
          <p:sp>
            <p:nvSpPr>
              <p:cNvPr id="18" name="テキスト ボックス 10"/>
              <p:cNvSpPr txBox="1"/>
              <p:nvPr/>
            </p:nvSpPr>
            <p:spPr>
              <a:xfrm>
                <a:off x="1054299" y="1266569"/>
                <a:ext cx="534383" cy="4533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kumimoji="1" lang="en-US" altLang="ja-JP" sz="2400" b="1">
                    <a:solidFill>
                      <a:schemeClr val="bg1"/>
                    </a:solidFill>
                    <a:ea typeface="맑은 고딕"/>
                  </a:rPr>
                  <a:t>0</a:t>
                </a:r>
                <a:r>
                  <a:rPr kumimoji="1" lang="en-US" altLang="ko-KR" sz="2400" b="1">
                    <a:solidFill>
                      <a:schemeClr val="bg1"/>
                    </a:solidFill>
                    <a:ea typeface="맑은 고딕"/>
                  </a:rPr>
                  <a:t>2</a:t>
                </a:r>
              </a:p>
            </p:txBody>
          </p:sp>
        </p:grpSp>
      </p:grpSp>
      <p:sp>
        <p:nvSpPr>
          <p:cNvPr id="59" name="사각형: 둥근 모서리 58"/>
          <p:cNvSpPr/>
          <p:nvPr/>
        </p:nvSpPr>
        <p:spPr>
          <a:xfrm>
            <a:off x="327219" y="2132838"/>
            <a:ext cx="5912799" cy="302437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>
            <a:solidFill>
              <a:schemeClr val="accent1">
                <a:shade val="20000"/>
              </a:schemeClr>
            </a:solidFill>
          </a:ln>
          <a:effectLst>
            <a:outerShdw blurRad="76200" dist="76200" dir="2700000" algn="ctr" rotWithShape="0">
              <a:srgbClr val="858585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en-US" altLang="ko-KR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[1]</a:t>
            </a:r>
            <a:r>
              <a:rPr lang="ko-KR" altLang="en-US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툴 개선을 위한 자료 수집</a:t>
            </a:r>
          </a:p>
          <a:p>
            <a:pPr marL="0" indent="0">
              <a:buNone/>
              <a:defRPr/>
            </a:pPr>
            <a:endParaRPr lang="ko-KR" altLang="en-US" sz="1600" b="1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indent="0">
              <a:buNone/>
              <a:defRPr/>
            </a:pPr>
            <a:r>
              <a:rPr lang="ko-KR" altLang="en-US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 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1.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국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립국어원에서 선정한 </a:t>
            </a:r>
            <a:r>
              <a:rPr lang="ko-KR" altLang="en-US" sz="1600" b="0" u="sng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한국어 학습용 어휘 목록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사용</a:t>
            </a:r>
          </a:p>
          <a:p>
            <a:pPr marL="0" indent="0">
              <a:buNone/>
              <a:defRPr/>
            </a:pPr>
            <a:endParaRPr lang="ko-KR" altLang="en-US" sz="1600" b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indent="0">
              <a:buNone/>
              <a:defRPr/>
            </a:pPr>
            <a:r>
              <a:rPr lang="ko-KR" altLang="en-US" sz="1600" b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2.</a:t>
            </a:r>
            <a:r>
              <a:rPr lang="ko-KR" altLang="en-US" sz="1600" b="0">
                <a:solidFill>
                  <a:schemeClr val="dk1"/>
                </a:solidFill>
                <a:effectLst/>
                <a:latin typeface="맑은 고딕"/>
                <a:ea typeface="맑은 고딕"/>
              </a:rPr>
              <a:t>『</a:t>
            </a:r>
            <a:r>
              <a:rPr lang="ko-KR" altLang="en-US" sz="1600" b="0" u="sng">
                <a:solidFill>
                  <a:schemeClr val="dk1"/>
                </a:solidFill>
                <a:effectLst/>
                <a:latin typeface="맑은 고딕"/>
                <a:ea typeface="맑은 고딕"/>
              </a:rPr>
              <a:t>현대 국어 사용 빈도 조사 보고서</a:t>
            </a:r>
            <a:r>
              <a:rPr lang="en-US" altLang="ko-KR" sz="1600" b="0" u="sng">
                <a:solidFill>
                  <a:schemeClr val="dk1"/>
                </a:solidFill>
                <a:effectLst/>
                <a:latin typeface="맑은 고딕"/>
                <a:ea typeface="맑은 고딕"/>
              </a:rPr>
              <a:t>(2002)</a:t>
            </a:r>
            <a:r>
              <a:rPr lang="ko-KR" altLang="en-US" sz="1600" b="0">
                <a:solidFill>
                  <a:schemeClr val="dk1"/>
                </a:solidFill>
                <a:effectLst/>
                <a:latin typeface="맑은 고딕"/>
                <a:ea typeface="맑은 고딕"/>
              </a:rPr>
              <a:t>』를 빈도</a:t>
            </a:r>
          </a:p>
          <a:p>
            <a:pPr marL="0" indent="0">
              <a:buNone/>
              <a:defRPr/>
            </a:pPr>
            <a:r>
              <a:rPr lang="ko-KR" altLang="en-US" sz="1600" b="0">
                <a:solidFill>
                  <a:schemeClr val="dk1"/>
                </a:solidFill>
                <a:effectLst/>
                <a:latin typeface="맑은 고딕"/>
                <a:ea typeface="맑은 고딕"/>
              </a:rPr>
              <a:t>       순위별로 정렬 후</a:t>
            </a:r>
            <a:r>
              <a:rPr lang="ko-KR" altLang="en-US" sz="1600" b="0" u="sng">
                <a:solidFill>
                  <a:schemeClr val="dk1"/>
                </a:solidFill>
                <a:effectLst/>
                <a:latin typeface="맑은 고딕"/>
                <a:ea typeface="맑은 고딕"/>
              </a:rPr>
              <a:t> </a:t>
            </a:r>
            <a:r>
              <a:rPr lang="en-US" altLang="ko-KR" sz="1600" b="0" u="sng">
                <a:solidFill>
                  <a:schemeClr val="dk1"/>
                </a:solidFill>
                <a:effectLst/>
                <a:latin typeface="맑은 고딕"/>
                <a:ea typeface="맑은 고딕"/>
              </a:rPr>
              <a:t>1000</a:t>
            </a:r>
            <a:r>
              <a:rPr lang="ko-KR" altLang="en-US" sz="1600" b="0" u="sng">
                <a:solidFill>
                  <a:schemeClr val="dk1"/>
                </a:solidFill>
                <a:effectLst/>
                <a:latin typeface="맑은 고딕"/>
                <a:ea typeface="맑은 고딕"/>
              </a:rPr>
              <a:t>번째 순위</a:t>
            </a:r>
            <a:r>
              <a:rPr lang="ko-KR" altLang="en-US" sz="1600" b="0">
                <a:solidFill>
                  <a:schemeClr val="dk1"/>
                </a:solidFill>
                <a:effectLst/>
                <a:latin typeface="맑은 고딕"/>
                <a:ea typeface="맑은 고딕"/>
              </a:rPr>
              <a:t>까지 도출</a:t>
            </a:r>
          </a:p>
          <a:p>
            <a:pPr marL="0" indent="0">
              <a:buNone/>
              <a:defRPr/>
            </a:pPr>
            <a:endParaRPr lang="ko-KR" altLang="en-US" sz="1600" b="0">
              <a:solidFill>
                <a:schemeClr val="dk1"/>
              </a:solidFill>
              <a:effectLst/>
              <a:latin typeface="맑은 고딕"/>
              <a:ea typeface="맑은 고딕"/>
            </a:endParaRPr>
          </a:p>
          <a:p>
            <a:pPr marL="0" indent="0">
              <a:buNone/>
              <a:defRPr/>
            </a:pPr>
            <a:r>
              <a:rPr lang="ko-KR" altLang="en-US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 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3.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1000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개의 단어를 한 글자씩 분리 후 받침이 있는 글자</a:t>
            </a:r>
          </a:p>
          <a:p>
            <a:pPr marL="0" indent="0">
              <a:buNone/>
              <a:defRPr/>
            </a:pP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      와 받침이 없는 글자로 분류</a:t>
            </a:r>
          </a:p>
          <a:p>
            <a:pPr marL="0" indent="0">
              <a:buNone/>
              <a:defRPr/>
            </a:pP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      (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받침 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O : 320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글자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받침 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X : 150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글자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)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</a:t>
            </a: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2"/>
          <a:srcRect t="4390"/>
          <a:stretch>
            <a:fillRect/>
          </a:stretch>
        </p:blipFill>
        <p:spPr>
          <a:xfrm>
            <a:off x="6552819" y="2153360"/>
            <a:ext cx="5519927" cy="3003856"/>
          </a:xfrm>
          <a:prstGeom prst="rect">
            <a:avLst/>
          </a:prstGeom>
          <a:ln>
            <a:solidFill>
              <a:srgbClr val="203864"/>
            </a:solidFill>
          </a:ln>
        </p:spPr>
      </p:pic>
      <p:cxnSp>
        <p:nvCxnSpPr>
          <p:cNvPr id="70" name="직선 화살표 연결선 69"/>
          <p:cNvCxnSpPr>
            <a:endCxn id="66" idx="1"/>
          </p:cNvCxnSpPr>
          <p:nvPr/>
        </p:nvCxnSpPr>
        <p:spPr>
          <a:xfrm>
            <a:off x="6213293" y="3645027"/>
            <a:ext cx="339526" cy="10261"/>
          </a:xfrm>
          <a:prstGeom prst="straightConnector1">
            <a:avLst/>
          </a:prstGeom>
          <a:ln w="50800">
            <a:solidFill>
              <a:srgbClr val="20386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_x586528296"/>
          <p:cNvSpPr>
            <a:spLocks noChangeShapeType="1"/>
          </p:cNvSpPr>
          <p:nvPr/>
        </p:nvSpPr>
        <p:spPr>
          <a:xfrm>
            <a:off x="0" y="6543100"/>
            <a:ext cx="12192000" cy="0"/>
          </a:xfrm>
          <a:prstGeom prst="line">
            <a:avLst/>
          </a:prstGeom>
          <a:noFill/>
          <a:ln w="19050">
            <a:solidFill>
              <a:srgbClr val="203864"/>
            </a:solidFill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_x586528296"/>
          <p:cNvSpPr>
            <a:spLocks noChangeShapeType="1"/>
          </p:cNvSpPr>
          <p:nvPr/>
        </p:nvSpPr>
        <p:spPr>
          <a:xfrm>
            <a:off x="-1" y="512123"/>
            <a:ext cx="12192000" cy="0"/>
          </a:xfrm>
          <a:prstGeom prst="line">
            <a:avLst/>
          </a:prstGeom>
          <a:noFill/>
          <a:ln w="19050">
            <a:solidFill>
              <a:srgbClr val="203864"/>
            </a:solidFill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grpSp>
        <p:nvGrpSpPr>
          <p:cNvPr id="14" name="グループ化 20"/>
          <p:cNvGrpSpPr/>
          <p:nvPr/>
        </p:nvGrpSpPr>
        <p:grpSpPr>
          <a:xfrm>
            <a:off x="327219" y="216179"/>
            <a:ext cx="3104448" cy="675841"/>
            <a:chOff x="796683" y="1254472"/>
            <a:chExt cx="3104448" cy="675841"/>
          </a:xfrm>
        </p:grpSpPr>
        <p:sp>
          <p:nvSpPr>
            <p:cNvPr id="15" name="テキスト ボックス 9"/>
            <p:cNvSpPr txBox="1"/>
            <p:nvPr/>
          </p:nvSpPr>
          <p:spPr>
            <a:xfrm>
              <a:off x="1474747" y="1313087"/>
              <a:ext cx="2426384" cy="54245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1" lang="ko-KR" altLang="en-US" sz="3000" b="1" spc="300">
                  <a:solidFill>
                    <a:srgbClr val="203864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ea typeface="맑은 고딕"/>
                </a:rPr>
                <a:t> 연구 방법</a:t>
              </a:r>
              <a:endParaRPr kumimoji="1" lang="ko-KR" altLang="en-US" sz="3000" b="1" spc="300">
                <a:solidFill>
                  <a:srgbClr val="203864"/>
                </a:solidFill>
                <a:ea typeface="맑은 고딕"/>
              </a:endParaRPr>
            </a:p>
          </p:txBody>
        </p:sp>
        <p:grpSp>
          <p:nvGrpSpPr>
            <p:cNvPr id="16" name="グループ化 13"/>
            <p:cNvGrpSpPr/>
            <p:nvPr/>
          </p:nvGrpSpPr>
          <p:grpSpPr>
            <a:xfrm>
              <a:off x="796683" y="1254472"/>
              <a:ext cx="791999" cy="675841"/>
              <a:chOff x="796683" y="1254472"/>
              <a:chExt cx="791999" cy="675841"/>
            </a:xfrm>
          </p:grpSpPr>
          <p:sp>
            <p:nvSpPr>
              <p:cNvPr id="17" name="正方形/長方形 1"/>
              <p:cNvSpPr/>
              <p:nvPr/>
            </p:nvSpPr>
            <p:spPr>
              <a:xfrm>
                <a:off x="796683" y="1254472"/>
                <a:ext cx="699073" cy="675841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ja-JP" altLang="en-US">
                  <a:ea typeface="맑은 고딕"/>
                </a:endParaRPr>
              </a:p>
            </p:txBody>
          </p:sp>
          <p:sp>
            <p:nvSpPr>
              <p:cNvPr id="18" name="テキスト ボックス 10"/>
              <p:cNvSpPr txBox="1"/>
              <p:nvPr/>
            </p:nvSpPr>
            <p:spPr>
              <a:xfrm>
                <a:off x="1054299" y="1266569"/>
                <a:ext cx="534383" cy="4533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kumimoji="1" lang="en-US" altLang="ja-JP" sz="2400" b="1">
                    <a:solidFill>
                      <a:schemeClr val="bg1"/>
                    </a:solidFill>
                    <a:ea typeface="맑은 고딕"/>
                  </a:rPr>
                  <a:t>0</a:t>
                </a:r>
                <a:r>
                  <a:rPr kumimoji="1" lang="en-US" altLang="ko-KR" sz="2400" b="1">
                    <a:solidFill>
                      <a:schemeClr val="bg1"/>
                    </a:solidFill>
                    <a:ea typeface="맑은 고딕"/>
                  </a:rPr>
                  <a:t>2</a:t>
                </a:r>
              </a:p>
            </p:txBody>
          </p:sp>
        </p:grpSp>
      </p:grpSp>
      <p:sp>
        <p:nvSpPr>
          <p:cNvPr id="59" name="사각형: 둥근 모서리 58"/>
          <p:cNvSpPr/>
          <p:nvPr/>
        </p:nvSpPr>
        <p:spPr>
          <a:xfrm>
            <a:off x="327219" y="2132838"/>
            <a:ext cx="6101065" cy="302437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>
            <a:solidFill>
              <a:schemeClr val="accent1">
                <a:shade val="20000"/>
              </a:schemeClr>
            </a:solidFill>
          </a:ln>
          <a:effectLst>
            <a:outerShdw blurRad="76200" dist="76200" dir="2700000" algn="ctr" rotWithShape="0">
              <a:srgbClr val="858585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en-US" altLang="ko-KR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[1]</a:t>
            </a:r>
            <a:r>
              <a:rPr lang="ko-KR" altLang="en-US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툴 개선을 위한 자료 수집</a:t>
            </a:r>
          </a:p>
          <a:p>
            <a:pPr marL="0" indent="0">
              <a:buNone/>
              <a:defRPr/>
            </a:pPr>
            <a:endParaRPr lang="ko-KR" altLang="en-US" sz="1600" b="1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indent="0">
              <a:buNone/>
              <a:defRPr/>
            </a:pPr>
            <a:r>
              <a:rPr lang="ko-KR" altLang="en-US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 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1.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국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립국어원에서 선정한 </a:t>
            </a:r>
            <a:r>
              <a:rPr lang="ko-KR" altLang="en-US" sz="1600" b="0" u="sng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한국어 학습용 어휘 목록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사용</a:t>
            </a:r>
          </a:p>
          <a:p>
            <a:pPr marL="0" indent="0">
              <a:buNone/>
              <a:defRPr/>
            </a:pPr>
            <a:endParaRPr lang="ko-KR" altLang="en-US" sz="1600" b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indent="0">
              <a:buNone/>
              <a:defRPr/>
            </a:pPr>
            <a:r>
              <a:rPr lang="ko-KR" altLang="en-US" sz="1600" b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2.</a:t>
            </a:r>
            <a:r>
              <a:rPr lang="ko-KR" altLang="en-US" sz="1600" b="0">
                <a:solidFill>
                  <a:schemeClr val="dk1"/>
                </a:solidFill>
                <a:effectLst/>
                <a:latin typeface="맑은 고딕"/>
                <a:ea typeface="맑은 고딕"/>
              </a:rPr>
              <a:t>『</a:t>
            </a:r>
            <a:r>
              <a:rPr lang="ko-KR" altLang="en-US" sz="1600" b="0" u="sng">
                <a:solidFill>
                  <a:schemeClr val="dk1"/>
                </a:solidFill>
                <a:effectLst/>
                <a:latin typeface="맑은 고딕"/>
                <a:ea typeface="맑은 고딕"/>
              </a:rPr>
              <a:t>현대 국어 사용 빈도 조사 보고서</a:t>
            </a:r>
            <a:r>
              <a:rPr lang="en-US" altLang="ko-KR" sz="1600" b="0" u="sng">
                <a:solidFill>
                  <a:schemeClr val="dk1"/>
                </a:solidFill>
                <a:effectLst/>
                <a:latin typeface="맑은 고딕"/>
                <a:ea typeface="맑은 고딕"/>
              </a:rPr>
              <a:t>(2002)</a:t>
            </a:r>
            <a:r>
              <a:rPr lang="ko-KR" altLang="en-US" sz="1600" b="0">
                <a:solidFill>
                  <a:schemeClr val="dk1"/>
                </a:solidFill>
                <a:effectLst/>
                <a:latin typeface="맑은 고딕"/>
                <a:ea typeface="맑은 고딕"/>
              </a:rPr>
              <a:t>』를 빈도</a:t>
            </a:r>
          </a:p>
          <a:p>
            <a:pPr marL="0" indent="0">
              <a:buNone/>
              <a:defRPr/>
            </a:pPr>
            <a:r>
              <a:rPr lang="ko-KR" altLang="en-US" sz="1600" b="0">
                <a:solidFill>
                  <a:schemeClr val="dk1"/>
                </a:solidFill>
                <a:effectLst/>
                <a:latin typeface="맑은 고딕"/>
                <a:ea typeface="맑은 고딕"/>
              </a:rPr>
              <a:t>       순위별로 정렬 후</a:t>
            </a:r>
            <a:r>
              <a:rPr lang="ko-KR" altLang="en-US" sz="1600" b="0" u="sng">
                <a:solidFill>
                  <a:schemeClr val="dk1"/>
                </a:solidFill>
                <a:effectLst/>
                <a:latin typeface="맑은 고딕"/>
                <a:ea typeface="맑은 고딕"/>
              </a:rPr>
              <a:t> </a:t>
            </a:r>
            <a:r>
              <a:rPr lang="en-US" altLang="ko-KR" sz="1600" b="0" u="sng">
                <a:solidFill>
                  <a:schemeClr val="dk1"/>
                </a:solidFill>
                <a:effectLst/>
                <a:latin typeface="맑은 고딕"/>
                <a:ea typeface="맑은 고딕"/>
              </a:rPr>
              <a:t>1000</a:t>
            </a:r>
            <a:r>
              <a:rPr lang="ko-KR" altLang="en-US" sz="1600" b="0" u="sng">
                <a:solidFill>
                  <a:schemeClr val="dk1"/>
                </a:solidFill>
                <a:effectLst/>
                <a:latin typeface="맑은 고딕"/>
                <a:ea typeface="맑은 고딕"/>
              </a:rPr>
              <a:t>번째 순위</a:t>
            </a:r>
            <a:r>
              <a:rPr lang="ko-KR" altLang="en-US" sz="1600" b="0">
                <a:solidFill>
                  <a:schemeClr val="dk1"/>
                </a:solidFill>
                <a:effectLst/>
                <a:latin typeface="맑은 고딕"/>
                <a:ea typeface="맑은 고딕"/>
              </a:rPr>
              <a:t>까지 도출</a:t>
            </a:r>
          </a:p>
          <a:p>
            <a:pPr marL="0" indent="0">
              <a:buNone/>
              <a:defRPr/>
            </a:pPr>
            <a:endParaRPr lang="ko-KR" altLang="en-US" sz="1600" b="0">
              <a:solidFill>
                <a:schemeClr val="dk1"/>
              </a:solidFill>
              <a:effectLst/>
              <a:latin typeface="맑은 고딕"/>
              <a:ea typeface="맑은 고딕"/>
            </a:endParaRPr>
          </a:p>
          <a:p>
            <a:pPr marL="0" indent="0">
              <a:buNone/>
              <a:defRPr/>
            </a:pPr>
            <a:r>
              <a:rPr lang="ko-KR" altLang="en-US" sz="16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 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3.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1000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개의 단어를 한 글자씩 분리 후 받침이 있는 글자</a:t>
            </a:r>
          </a:p>
          <a:p>
            <a:pPr marL="0" indent="0">
              <a:buNone/>
              <a:defRPr/>
            </a:pP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      와 받침이 없는 글자로 분류</a:t>
            </a:r>
          </a:p>
          <a:p>
            <a:pPr marL="0" indent="0">
              <a:buNone/>
              <a:defRPr/>
            </a:pP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      (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받침 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O : 320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글자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받침 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X : 150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글자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)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</a:t>
            </a: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18254" y="892020"/>
            <a:ext cx="3950429" cy="5416775"/>
          </a:xfrm>
          <a:prstGeom prst="rect">
            <a:avLst/>
          </a:prstGeom>
        </p:spPr>
      </p:pic>
      <p:cxnSp>
        <p:nvCxnSpPr>
          <p:cNvPr id="71" name="직선 화살표 연결선 70"/>
          <p:cNvCxnSpPr>
            <a:stCxn id="59" idx="3"/>
          </p:cNvCxnSpPr>
          <p:nvPr/>
        </p:nvCxnSpPr>
        <p:spPr>
          <a:xfrm>
            <a:off x="6428284" y="3645027"/>
            <a:ext cx="891869" cy="0"/>
          </a:xfrm>
          <a:prstGeom prst="straightConnector1">
            <a:avLst/>
          </a:prstGeom>
          <a:ln w="50800">
            <a:solidFill>
              <a:srgbClr val="20386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부제목 2"/>
          <p:cNvSpPr txBox="1"/>
          <p:nvPr/>
        </p:nvSpPr>
        <p:spPr>
          <a:xfrm>
            <a:off x="11922186" y="6392713"/>
            <a:ext cx="582704" cy="564777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endParaRPr lang="en-US" altLang="ko-KR" sz="1500"/>
          </a:p>
          <a:p>
            <a:pPr marL="0" indent="0">
              <a:buNone/>
              <a:defRPr/>
            </a:pPr>
            <a:r>
              <a:rPr lang="en-US" altLang="ko-KR" sz="1500"/>
              <a:t>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/>
          <p:nvPr/>
        </p:nvSpPr>
        <p:spPr>
          <a:xfrm>
            <a:off x="11900647" y="6345877"/>
            <a:ext cx="582704" cy="564777"/>
          </a:xfrm>
          <a:prstGeom prst="rect">
            <a:avLst/>
          </a:prstGeom>
        </p:spPr>
        <p:txBody>
          <a:bodyPr vert="horz" lIns="91440" tIns="45720" rIns="91440" bIns="45720">
            <a:normAutofit fontScale="5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7</a:t>
            </a:r>
          </a:p>
        </p:txBody>
      </p:sp>
      <p:sp>
        <p:nvSpPr>
          <p:cNvPr id="5" name="_x586528296"/>
          <p:cNvSpPr>
            <a:spLocks noChangeShapeType="1"/>
          </p:cNvSpPr>
          <p:nvPr/>
        </p:nvSpPr>
        <p:spPr>
          <a:xfrm>
            <a:off x="0" y="6543100"/>
            <a:ext cx="12192000" cy="0"/>
          </a:xfrm>
          <a:prstGeom prst="line">
            <a:avLst/>
          </a:prstGeom>
          <a:noFill/>
          <a:ln w="19050">
            <a:solidFill>
              <a:srgbClr val="203864"/>
            </a:solidFill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_x586528296"/>
          <p:cNvSpPr>
            <a:spLocks noChangeShapeType="1"/>
          </p:cNvSpPr>
          <p:nvPr/>
        </p:nvSpPr>
        <p:spPr>
          <a:xfrm>
            <a:off x="-1" y="512123"/>
            <a:ext cx="12192000" cy="0"/>
          </a:xfrm>
          <a:prstGeom prst="line">
            <a:avLst/>
          </a:prstGeom>
          <a:noFill/>
          <a:ln w="19050">
            <a:solidFill>
              <a:srgbClr val="203864"/>
            </a:solidFill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grpSp>
        <p:nvGrpSpPr>
          <p:cNvPr id="14" name="グループ化 20"/>
          <p:cNvGrpSpPr/>
          <p:nvPr/>
        </p:nvGrpSpPr>
        <p:grpSpPr>
          <a:xfrm>
            <a:off x="327219" y="216179"/>
            <a:ext cx="3104448" cy="675841"/>
            <a:chOff x="796683" y="1254472"/>
            <a:chExt cx="3104448" cy="675841"/>
          </a:xfrm>
        </p:grpSpPr>
        <p:sp>
          <p:nvSpPr>
            <p:cNvPr id="15" name="テキスト ボックス 9"/>
            <p:cNvSpPr txBox="1"/>
            <p:nvPr/>
          </p:nvSpPr>
          <p:spPr>
            <a:xfrm>
              <a:off x="1474747" y="1313087"/>
              <a:ext cx="2426384" cy="54245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1" lang="ko-KR" altLang="en-US" sz="3000" b="1" spc="300">
                  <a:solidFill>
                    <a:srgbClr val="203864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ea typeface="맑은 고딕"/>
                </a:rPr>
                <a:t> 연구 방법</a:t>
              </a:r>
              <a:endParaRPr kumimoji="1" lang="ko-KR" altLang="en-US" sz="3000" b="1" spc="300">
                <a:solidFill>
                  <a:srgbClr val="203864"/>
                </a:solidFill>
                <a:ea typeface="맑은 고딕"/>
              </a:endParaRPr>
            </a:p>
          </p:txBody>
        </p:sp>
        <p:grpSp>
          <p:nvGrpSpPr>
            <p:cNvPr id="16" name="グループ化 13"/>
            <p:cNvGrpSpPr/>
            <p:nvPr/>
          </p:nvGrpSpPr>
          <p:grpSpPr>
            <a:xfrm>
              <a:off x="796683" y="1254472"/>
              <a:ext cx="791999" cy="675841"/>
              <a:chOff x="796683" y="1254472"/>
              <a:chExt cx="791999" cy="675841"/>
            </a:xfrm>
          </p:grpSpPr>
          <p:sp>
            <p:nvSpPr>
              <p:cNvPr id="17" name="正方形/長方形 1"/>
              <p:cNvSpPr/>
              <p:nvPr/>
            </p:nvSpPr>
            <p:spPr>
              <a:xfrm>
                <a:off x="796683" y="1254472"/>
                <a:ext cx="699073" cy="675841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ja-JP" altLang="en-US">
                  <a:ea typeface="맑은 고딕"/>
                </a:endParaRPr>
              </a:p>
            </p:txBody>
          </p:sp>
          <p:sp>
            <p:nvSpPr>
              <p:cNvPr id="18" name="テキスト ボックス 10"/>
              <p:cNvSpPr txBox="1"/>
              <p:nvPr/>
            </p:nvSpPr>
            <p:spPr>
              <a:xfrm>
                <a:off x="1054299" y="1266569"/>
                <a:ext cx="534383" cy="4533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kumimoji="1" lang="en-US" altLang="ja-JP" sz="2400" b="1">
                    <a:solidFill>
                      <a:schemeClr val="bg1"/>
                    </a:solidFill>
                    <a:ea typeface="맑은 고딕"/>
                  </a:rPr>
                  <a:t>0</a:t>
                </a:r>
                <a:r>
                  <a:rPr kumimoji="1" lang="en-US" altLang="ko-KR" sz="2400" b="1">
                    <a:solidFill>
                      <a:schemeClr val="bg1"/>
                    </a:solidFill>
                    <a:ea typeface="맑은 고딕"/>
                  </a:rPr>
                  <a:t>2</a:t>
                </a:r>
              </a:p>
            </p:txBody>
          </p:sp>
        </p:grpSp>
      </p:grpSp>
      <p:sp>
        <p:nvSpPr>
          <p:cNvPr id="59" name="사각형: 둥근 모서리 58"/>
          <p:cNvSpPr/>
          <p:nvPr/>
        </p:nvSpPr>
        <p:spPr>
          <a:xfrm>
            <a:off x="2999613" y="860252"/>
            <a:ext cx="6480809" cy="17766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>
            <a:solidFill>
              <a:schemeClr val="accent1">
                <a:shade val="20000"/>
              </a:schemeClr>
            </a:solidFill>
          </a:ln>
          <a:effectLst>
            <a:outerShdw blurRad="76200" dist="76200" dir="2700000" algn="ctr" rotWithShape="0">
              <a:srgbClr val="858585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en-US" altLang="ko-KR" sz="17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[2]</a:t>
            </a:r>
            <a:r>
              <a:rPr lang="ko-KR" altLang="en-US" sz="17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파이썬을 활용하여 툴 제작</a:t>
            </a:r>
          </a:p>
          <a:p>
            <a:pPr marL="0" indent="0">
              <a:buNone/>
              <a:defRPr/>
            </a:pPr>
            <a:endParaRPr lang="ko-KR" altLang="en-US" sz="1700" b="1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indent="0">
              <a:buNone/>
              <a:defRPr/>
            </a:pPr>
            <a:r>
              <a:rPr lang="ko-KR" altLang="en-US" sz="17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 </a:t>
            </a:r>
            <a:r>
              <a:rPr lang="en-US" altLang="ko-KR" sz="17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Pandas </a:t>
            </a:r>
            <a:r>
              <a:rPr lang="ko-KR" altLang="en-US" sz="17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패키지 </a:t>
            </a:r>
            <a:r>
              <a:rPr lang="en-US" altLang="ko-KR" sz="17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-&gt;</a:t>
            </a:r>
            <a:r>
              <a:rPr lang="ko-KR" altLang="en-US" sz="17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한글 데이터 처리</a:t>
            </a:r>
          </a:p>
          <a:p>
            <a:pPr marL="0" indent="0">
              <a:buNone/>
              <a:defRPr/>
            </a:pPr>
            <a:r>
              <a:rPr lang="ko-KR" altLang="en-US" sz="17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 </a:t>
            </a:r>
            <a:r>
              <a:rPr lang="en-US" altLang="ko-KR" sz="17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PyQt5 </a:t>
            </a:r>
            <a:r>
              <a:rPr lang="ko-KR" altLang="en-US" sz="17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패키지 </a:t>
            </a:r>
            <a:r>
              <a:rPr lang="en-US" altLang="ko-KR" sz="17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-&gt;</a:t>
            </a:r>
            <a:r>
              <a:rPr lang="ko-KR" altLang="en-US" sz="17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툴의 </a:t>
            </a:r>
            <a:r>
              <a:rPr lang="en-US" altLang="ko-KR" sz="17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UI, UX</a:t>
            </a:r>
            <a:r>
              <a:rPr lang="ko-KR" altLang="en-US" sz="17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제작</a:t>
            </a:r>
            <a:r>
              <a:rPr lang="en-US" altLang="ko-KR" sz="17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(</a:t>
            </a:r>
            <a:r>
              <a:rPr lang="ko-KR" altLang="en-US" sz="17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기존 툴과 동일하게 제작</a:t>
            </a:r>
            <a:r>
              <a:rPr lang="en-US" altLang="ko-KR" sz="17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)</a:t>
            </a:r>
          </a:p>
          <a:p>
            <a:pPr marL="0" indent="0">
              <a:buNone/>
              <a:defRPr/>
            </a:pPr>
            <a:r>
              <a:rPr lang="ko-KR" altLang="en-US" sz="17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 </a:t>
            </a:r>
            <a:r>
              <a:rPr lang="en-US" altLang="ko-KR" sz="17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Pyinstaller </a:t>
            </a:r>
            <a:r>
              <a:rPr lang="ko-KR" altLang="en-US" sz="17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패키지 </a:t>
            </a:r>
            <a:r>
              <a:rPr lang="en-US" altLang="ko-KR" sz="17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-&gt;</a:t>
            </a:r>
            <a:r>
              <a:rPr lang="ko-KR" altLang="en-US" sz="17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실행 파일로 변환</a:t>
            </a:r>
            <a:r>
              <a:rPr lang="ko-KR" altLang="en-US" sz="17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</a:t>
            </a:r>
          </a:p>
        </p:txBody>
      </p:sp>
      <p:cxnSp>
        <p:nvCxnSpPr>
          <p:cNvPr id="72" name="직선 화살표 연결선 71"/>
          <p:cNvCxnSpPr>
            <a:stCxn id="59" idx="2"/>
            <a:endCxn id="73" idx="0"/>
          </p:cNvCxnSpPr>
          <p:nvPr/>
        </p:nvCxnSpPr>
        <p:spPr>
          <a:xfrm rot="5400000">
            <a:off x="6032227" y="2844691"/>
            <a:ext cx="415581" cy="0"/>
          </a:xfrm>
          <a:prstGeom prst="straightConnector1">
            <a:avLst/>
          </a:prstGeom>
          <a:ln w="50800">
            <a:solidFill>
              <a:srgbClr val="20386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/>
          <p:cNvSpPr/>
          <p:nvPr/>
        </p:nvSpPr>
        <p:spPr>
          <a:xfrm>
            <a:off x="2999613" y="3052482"/>
            <a:ext cx="6480810" cy="167268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>
            <a:solidFill>
              <a:schemeClr val="accent1">
                <a:shade val="20000"/>
              </a:schemeClr>
            </a:solidFill>
          </a:ln>
          <a:effectLst>
            <a:outerShdw blurRad="76200" dist="76200" dir="2700000" algn="ctr" rotWithShape="0">
              <a:srgbClr val="858585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en-US" altLang="ko-KR" sz="17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[3]</a:t>
            </a:r>
            <a:r>
              <a:rPr lang="ko-KR" altLang="en-US" sz="17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새로운 툴을 이용하여 한글 </a:t>
            </a:r>
            <a:r>
              <a:rPr lang="en-US" altLang="ko-KR" sz="17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magic number </a:t>
            </a:r>
            <a:r>
              <a:rPr lang="ko-KR" altLang="en-US" sz="17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재측정실험</a:t>
            </a:r>
          </a:p>
          <a:p>
            <a:pPr marL="0" indent="0">
              <a:buNone/>
              <a:defRPr/>
            </a:pPr>
            <a:endParaRPr lang="ko-KR" altLang="en-US" sz="1700" b="1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indent="0">
              <a:buNone/>
              <a:defRPr/>
            </a:pPr>
            <a:r>
              <a:rPr lang="ko-KR" altLang="en-US" sz="17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</a:t>
            </a:r>
            <a:r>
              <a:rPr lang="ko-KR" altLang="en-US" sz="1700" b="1" u="sng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</a:t>
            </a:r>
            <a:r>
              <a:rPr lang="ko-KR" altLang="en-US" sz="1700" b="0" u="sng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기존 툴과의 비교</a:t>
            </a:r>
            <a:r>
              <a:rPr lang="ko-KR" altLang="en-US" sz="1700" b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및 </a:t>
            </a:r>
            <a:r>
              <a:rPr lang="ko-KR" altLang="en-US" sz="1700" b="0" u="sng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개선된 한글 </a:t>
            </a:r>
            <a:r>
              <a:rPr lang="en-US" altLang="ko-KR" sz="1700" b="0" u="sng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magic number</a:t>
            </a:r>
            <a:r>
              <a:rPr lang="ko-KR" altLang="en-US" sz="1700" b="0" u="sng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도출</a:t>
            </a:r>
            <a:r>
              <a:rPr lang="ko-KR" altLang="en-US" sz="1700" b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을</a:t>
            </a:r>
          </a:p>
          <a:p>
            <a:pPr marL="0" indent="0">
              <a:buNone/>
              <a:defRPr/>
            </a:pPr>
            <a:r>
              <a:rPr lang="ko-KR" altLang="en-US" sz="1700" b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위해 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Lab #2</a:t>
            </a:r>
            <a:r>
              <a:rPr lang="ko-KR" altLang="en-US" sz="1700" b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의 피실험자를 대상으로 동일한 실험</a:t>
            </a:r>
          </a:p>
          <a:p>
            <a:pPr marL="0" indent="0">
              <a:buNone/>
              <a:defRPr/>
            </a:pPr>
            <a:r>
              <a:rPr lang="ko-KR" altLang="en-US" sz="1700" b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을 진행한다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</a:t>
            </a:r>
          </a:p>
        </p:txBody>
      </p:sp>
      <p:sp>
        <p:nvSpPr>
          <p:cNvPr id="79" name="사각형: 둥근 모서리 78"/>
          <p:cNvSpPr/>
          <p:nvPr/>
        </p:nvSpPr>
        <p:spPr>
          <a:xfrm>
            <a:off x="2999613" y="5185320"/>
            <a:ext cx="6480810" cy="116055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>
            <a:solidFill>
              <a:schemeClr val="accent1">
                <a:shade val="20000"/>
              </a:schemeClr>
            </a:solidFill>
          </a:ln>
          <a:effectLst>
            <a:outerShdw blurRad="76200" dist="76200" dir="2700000" algn="ctr" rotWithShape="0">
              <a:srgbClr val="858585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en-US" altLang="ko-KR" sz="17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[4]</a:t>
            </a:r>
            <a:r>
              <a:rPr lang="ko-KR" altLang="en-US" sz="17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결과 분석 및 결론 도출</a:t>
            </a:r>
          </a:p>
          <a:p>
            <a:pPr marL="0" indent="0">
              <a:buNone/>
              <a:defRPr/>
            </a:pPr>
            <a:r>
              <a:rPr lang="ko-KR" altLang="en-US" sz="17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</a:t>
            </a:r>
          </a:p>
          <a:p>
            <a:pPr marL="0" indent="0">
              <a:buNone/>
              <a:defRPr/>
            </a:pPr>
            <a:r>
              <a:rPr lang="ko-KR" altLang="en-US" sz="1700" b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</a:t>
            </a:r>
            <a:r>
              <a:rPr lang="en-US" altLang="ko-KR" sz="17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F-test</a:t>
            </a:r>
            <a:r>
              <a:rPr lang="ko-KR" altLang="en-US" sz="17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와 </a:t>
            </a:r>
            <a:r>
              <a:rPr lang="en-US" altLang="ko-KR" sz="17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T-test</a:t>
            </a:r>
            <a:r>
              <a:rPr lang="ko-KR" altLang="en-US" sz="17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를 진행하여 결과를 분석하고 결론을 도출한다</a:t>
            </a:r>
            <a:r>
              <a:rPr lang="en-US" altLang="ko-KR" sz="17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</a:t>
            </a:r>
          </a:p>
        </p:txBody>
      </p:sp>
      <p:cxnSp>
        <p:nvCxnSpPr>
          <p:cNvPr id="81" name="직선 화살표 연결선 80"/>
          <p:cNvCxnSpPr/>
          <p:nvPr/>
        </p:nvCxnSpPr>
        <p:spPr>
          <a:xfrm rot="16200000" flipH="1">
            <a:off x="5904487" y="4916674"/>
            <a:ext cx="383025" cy="0"/>
          </a:xfrm>
          <a:prstGeom prst="straightConnector1">
            <a:avLst/>
          </a:prstGeom>
          <a:ln w="50800">
            <a:solidFill>
              <a:srgbClr val="20386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/>
          <p:nvPr/>
        </p:nvSpPr>
        <p:spPr>
          <a:xfrm>
            <a:off x="11900647" y="6345877"/>
            <a:ext cx="582704" cy="564777"/>
          </a:xfrm>
          <a:prstGeom prst="rect">
            <a:avLst/>
          </a:prstGeom>
        </p:spPr>
        <p:txBody>
          <a:bodyPr vert="horz" lIns="91440" tIns="45720" rIns="91440" bIns="45720">
            <a:normAutofit fontScale="5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8</a:t>
            </a:r>
          </a:p>
        </p:txBody>
      </p:sp>
      <p:sp>
        <p:nvSpPr>
          <p:cNvPr id="5" name="_x586528296"/>
          <p:cNvSpPr>
            <a:spLocks noChangeShapeType="1"/>
          </p:cNvSpPr>
          <p:nvPr/>
        </p:nvSpPr>
        <p:spPr>
          <a:xfrm>
            <a:off x="0" y="6543100"/>
            <a:ext cx="12192000" cy="0"/>
          </a:xfrm>
          <a:prstGeom prst="line">
            <a:avLst/>
          </a:prstGeom>
          <a:noFill/>
          <a:ln w="19050">
            <a:solidFill>
              <a:srgbClr val="203864"/>
            </a:solidFill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_x586528296"/>
          <p:cNvSpPr>
            <a:spLocks noChangeShapeType="1"/>
          </p:cNvSpPr>
          <p:nvPr/>
        </p:nvSpPr>
        <p:spPr>
          <a:xfrm>
            <a:off x="-1" y="512123"/>
            <a:ext cx="12192000" cy="0"/>
          </a:xfrm>
          <a:prstGeom prst="line">
            <a:avLst/>
          </a:prstGeom>
          <a:noFill/>
          <a:ln w="19050">
            <a:solidFill>
              <a:srgbClr val="203864"/>
            </a:solidFill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grpSp>
        <p:nvGrpSpPr>
          <p:cNvPr id="14" name="グループ化 20"/>
          <p:cNvGrpSpPr/>
          <p:nvPr/>
        </p:nvGrpSpPr>
        <p:grpSpPr>
          <a:xfrm>
            <a:off x="327219" y="216179"/>
            <a:ext cx="3104448" cy="675841"/>
            <a:chOff x="796683" y="1254472"/>
            <a:chExt cx="3104448" cy="675841"/>
          </a:xfrm>
        </p:grpSpPr>
        <p:sp>
          <p:nvSpPr>
            <p:cNvPr id="15" name="テキスト ボックス 9"/>
            <p:cNvSpPr txBox="1"/>
            <p:nvPr/>
          </p:nvSpPr>
          <p:spPr>
            <a:xfrm>
              <a:off x="1474747" y="1313087"/>
              <a:ext cx="2426384" cy="54245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1" lang="ko-KR" altLang="en-US" sz="3000" b="1" spc="300">
                  <a:solidFill>
                    <a:srgbClr val="203864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ea typeface="맑은 고딕"/>
                </a:rPr>
                <a:t> 연구 방법</a:t>
              </a:r>
              <a:endParaRPr kumimoji="1" lang="ko-KR" altLang="en-US" sz="3000" b="1" spc="300">
                <a:solidFill>
                  <a:srgbClr val="203864"/>
                </a:solidFill>
                <a:ea typeface="맑은 고딕"/>
              </a:endParaRPr>
            </a:p>
          </p:txBody>
        </p:sp>
        <p:grpSp>
          <p:nvGrpSpPr>
            <p:cNvPr id="16" name="グループ化 13"/>
            <p:cNvGrpSpPr/>
            <p:nvPr/>
          </p:nvGrpSpPr>
          <p:grpSpPr>
            <a:xfrm>
              <a:off x="796683" y="1254472"/>
              <a:ext cx="791999" cy="675841"/>
              <a:chOff x="796683" y="1254472"/>
              <a:chExt cx="791999" cy="675841"/>
            </a:xfrm>
          </p:grpSpPr>
          <p:sp>
            <p:nvSpPr>
              <p:cNvPr id="17" name="正方形/長方形 1"/>
              <p:cNvSpPr/>
              <p:nvPr/>
            </p:nvSpPr>
            <p:spPr>
              <a:xfrm>
                <a:off x="796683" y="1254472"/>
                <a:ext cx="699073" cy="675841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ja-JP" altLang="en-US">
                  <a:ea typeface="맑은 고딕"/>
                </a:endParaRPr>
              </a:p>
            </p:txBody>
          </p:sp>
          <p:sp>
            <p:nvSpPr>
              <p:cNvPr id="18" name="テキスト ボックス 10"/>
              <p:cNvSpPr txBox="1"/>
              <p:nvPr/>
            </p:nvSpPr>
            <p:spPr>
              <a:xfrm>
                <a:off x="1054299" y="1266569"/>
                <a:ext cx="534383" cy="4533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kumimoji="1" lang="en-US" altLang="ja-JP" sz="2400" b="1">
                    <a:solidFill>
                      <a:schemeClr val="bg1"/>
                    </a:solidFill>
                    <a:ea typeface="맑은 고딕"/>
                  </a:rPr>
                  <a:t>0</a:t>
                </a:r>
                <a:r>
                  <a:rPr kumimoji="1" lang="en-US" altLang="ko-KR" sz="2400" b="1">
                    <a:solidFill>
                      <a:schemeClr val="bg1"/>
                    </a:solidFill>
                    <a:ea typeface="맑은 고딕"/>
                  </a:rPr>
                  <a:t>2</a:t>
                </a:r>
              </a:p>
            </p:txBody>
          </p:sp>
        </p:grpSp>
      </p:grpSp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07964" y="2204847"/>
            <a:ext cx="6240746" cy="2871705"/>
          </a:xfrm>
          <a:prstGeom prst="rect">
            <a:avLst/>
          </a:prstGeom>
          <a:ln>
            <a:solidFill>
              <a:srgbClr val="203864"/>
            </a:solidFill>
          </a:ln>
        </p:spPr>
      </p:pic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9253" y="2204847"/>
            <a:ext cx="5534760" cy="2871706"/>
          </a:xfrm>
          <a:prstGeom prst="rect">
            <a:avLst/>
          </a:prstGeom>
          <a:ln>
            <a:solidFill>
              <a:srgbClr val="203864"/>
            </a:solidFill>
          </a:ln>
        </p:spPr>
      </p:pic>
      <p:sp>
        <p:nvSpPr>
          <p:cNvPr id="84" name="TextBox 1"/>
          <p:cNvSpPr txBox="1"/>
          <p:nvPr/>
        </p:nvSpPr>
        <p:spPr>
          <a:xfrm>
            <a:off x="327219" y="1092807"/>
            <a:ext cx="9761067" cy="391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2000" b="1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&gt;</a:t>
            </a:r>
            <a:r>
              <a:rPr lang="ko-KR" altLang="en-US" sz="2000" b="1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 실험 설계 및 데이터 분석 방법</a:t>
            </a:r>
            <a:r>
              <a:rPr lang="en-US" altLang="ko-KR" sz="2000" b="1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(Lab #2</a:t>
            </a:r>
            <a:r>
              <a:rPr lang="ko-KR" altLang="en-US" sz="2000" b="1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와 동일</a:t>
            </a:r>
            <a:r>
              <a:rPr lang="en-US" altLang="ko-KR" sz="2000" b="1">
                <a:solidFill>
                  <a:srgbClr val="2038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)</a:t>
            </a:r>
            <a:endParaRPr lang="en-US" altLang="ko-KR" sz="2000" b="1">
              <a:solidFill>
                <a:srgbClr val="203864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1714</Words>
  <Application>Microsoft Office PowerPoint</Application>
  <PresentationFormat>와이드스크린</PresentationFormat>
  <Paragraphs>258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함초롬돋움</vt:lpstr>
      <vt:lpstr>Arial</vt:lpstr>
      <vt:lpstr>한컴오피스</vt:lpstr>
      <vt:lpstr>인간공학 및 실습 Final Project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손의 크기와 %MVP에 따른 주관적 평가의 정확도 분석</dc:title>
  <dc:creator>USER</dc:creator>
  <cp:lastModifiedBy>dighalsrb@o365.skku.edu</cp:lastModifiedBy>
  <cp:revision>110</cp:revision>
  <dcterms:created xsi:type="dcterms:W3CDTF">2022-05-15T14:52:50Z</dcterms:created>
  <dcterms:modified xsi:type="dcterms:W3CDTF">2022-05-23T02:01:07Z</dcterms:modified>
  <cp:version>1000.0000.01</cp:version>
</cp:coreProperties>
</file>