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0" r:id="rId4"/>
    <p:sldId id="267" r:id="rId5"/>
    <p:sldId id="270" r:id="rId6"/>
    <p:sldId id="271" r:id="rId7"/>
    <p:sldId id="272" r:id="rId8"/>
    <p:sldId id="273" r:id="rId9"/>
    <p:sldId id="268" r:id="rId10"/>
    <p:sldId id="269" r:id="rId11"/>
    <p:sldId id="263" r:id="rId12"/>
    <p:sldId id="274" r:id="rId13"/>
    <p:sldId id="264" r:id="rId14"/>
    <p:sldId id="262" r:id="rId15"/>
  </p:sldIdLst>
  <p:sldSz cx="12192000" cy="6858000"/>
  <p:notesSz cx="6858000" cy="9144000"/>
  <p:embeddedFontLst>
    <p:embeddedFont>
      <p:font typeface="배달의민족 한나는 열한살" panose="020B0600000101010101" pitchFamily="50" charset="-127"/>
      <p:regular r:id="rId17"/>
    </p:embeddedFont>
    <p:embeddedFont>
      <p:font typeface="210 콤퓨타세탁 L" panose="02020603020101020101" pitchFamily="18" charset="-127"/>
      <p:regular r:id="rId18"/>
    </p:embeddedFont>
    <p:embeddedFont>
      <p:font typeface="-윤고딕320" panose="02030504000101010101" pitchFamily="18" charset="-127"/>
      <p:regular r:id="rId19"/>
    </p:embeddedFont>
    <p:embeddedFont>
      <p:font typeface="-윤고딕340" panose="02030504000101010101" pitchFamily="18" charset="-127"/>
      <p:regular r:id="rId20"/>
    </p:embeddedFont>
    <p:embeddedFont>
      <p:font typeface="-윤고딕360" panose="02030504000101010101" pitchFamily="18" charset="-127"/>
      <p:regular r:id="rId21"/>
    </p:embeddedFont>
    <p:embeddedFont>
      <p:font typeface="-윤고딕330" panose="0203050400010101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62D"/>
    <a:srgbClr val="D3D3D3"/>
    <a:srgbClr val="E5E5E5"/>
    <a:srgbClr val="F4F5F9"/>
    <a:srgbClr val="E6E6E6"/>
    <a:srgbClr val="EBCD56"/>
    <a:srgbClr val="A1A1A1"/>
    <a:srgbClr val="65DACA"/>
    <a:srgbClr val="F9CD54"/>
    <a:srgbClr val="DE6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29" autoAdjust="0"/>
    <p:restoredTop sz="88125" autoAdjust="0"/>
  </p:normalViewPr>
  <p:slideViewPr>
    <p:cSldViewPr snapToGrid="0" showGuides="1">
      <p:cViewPr varScale="1">
        <p:scale>
          <a:sx n="75" d="100"/>
          <a:sy n="75" d="100"/>
        </p:scale>
        <p:origin x="77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B6C-4E37-9D14-0A665DA5A2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4-42B8-AE77-CDCEBAD2B8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4-42B8-AE77-CDCEBAD2B8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4-42B8-AE77-CDCEBAD2B8A6}"/>
              </c:ext>
            </c:extLst>
          </c:dPt>
          <c:cat>
            <c:strRef>
              <c:f>Sheet1!$A$2:$A$5</c:f>
              <c:strCache>
                <c:ptCount val="2"/>
                <c:pt idx="0">
                  <c:v>javascript</c:v>
                </c:pt>
                <c:pt idx="1">
                  <c:v>HTML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6C-4E37-9D14-0A665DA5A2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06AE4-6F33-48BB-8B1F-9D9A9C87F61A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83393-A747-4837-A3EA-F30FCB2C1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8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83393-A747-4837-A3EA-F30FCB2C16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0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83393-A747-4837-A3EA-F30FCB2C16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10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9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4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7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0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7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0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0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6A62-4D8D-4B4A-8FC1-B2FB5A3CC144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4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hyperlink" Target="https://youtu.be/Y9ycnERkTG4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6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CFE3C1-1C22-4B21-8B4B-9FAC10C64AED}"/>
              </a:ext>
            </a:extLst>
          </p:cNvPr>
          <p:cNvSpPr txBox="1"/>
          <p:nvPr/>
        </p:nvSpPr>
        <p:spPr>
          <a:xfrm>
            <a:off x="2934929" y="2127569"/>
            <a:ext cx="6322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NEMO-UX</a:t>
            </a:r>
            <a:endParaRPr lang="ko-KR" altLang="en-US" sz="9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3F19A-AA8D-4826-A886-8A8C211AC39C}"/>
              </a:ext>
            </a:extLst>
          </p:cNvPr>
          <p:cNvSpPr txBox="1"/>
          <p:nvPr/>
        </p:nvSpPr>
        <p:spPr>
          <a:xfrm>
            <a:off x="3950208" y="4389120"/>
            <a:ext cx="429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강남구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김경민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이인수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정동원</a:t>
            </a:r>
          </a:p>
        </p:txBody>
      </p:sp>
    </p:spTree>
    <p:extLst>
      <p:ext uri="{BB962C8B-B14F-4D97-AF65-F5344CB8AC3E}">
        <p14:creationId xmlns:p14="http://schemas.microsoft.com/office/powerpoint/2010/main" val="427098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EF007D-CE44-44E2-B462-D46DEE67C411}"/>
              </a:ext>
            </a:extLst>
          </p:cNvPr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9105" y="6410934"/>
            <a:ext cx="252429" cy="94593"/>
          </a:xfrm>
          <a:prstGeom prst="roundRect">
            <a:avLst>
              <a:gd name="adj" fmla="val 50000"/>
            </a:avLst>
          </a:prstGeom>
          <a:solidFill>
            <a:srgbClr val="FCD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798910" y="1203093"/>
            <a:ext cx="1680713" cy="728283"/>
            <a:chOff x="2524474" y="2356653"/>
            <a:chExt cx="1680713" cy="728283"/>
          </a:xfrm>
        </p:grpSpPr>
        <p:sp>
          <p:nvSpPr>
            <p:cNvPr id="21" name="TextBox 20"/>
            <p:cNvSpPr txBox="1"/>
            <p:nvPr/>
          </p:nvSpPr>
          <p:spPr>
            <a:xfrm>
              <a:off x="2524474" y="2356653"/>
              <a:ext cx="655949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rgbClr val="FCD62D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네</a:t>
              </a:r>
              <a:endParaRPr lang="ko-KR" altLang="en-US" sz="2000" dirty="0">
                <a:solidFill>
                  <a:srgbClr val="FCD62D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93985" y="2652140"/>
              <a:ext cx="1111202" cy="335756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D3D3D3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번째 주제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632868" y="3084936"/>
              <a:ext cx="454957" cy="0"/>
            </a:xfrm>
            <a:prstGeom prst="line">
              <a:avLst/>
            </a:prstGeom>
            <a:ln w="38100">
              <a:solidFill>
                <a:srgbClr val="FCD6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830317" y="2141130"/>
            <a:ext cx="2755962" cy="461665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게임 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‘GRAVITY’</a:t>
            </a:r>
            <a:endParaRPr lang="ko-KR" altLang="en-US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399857-BF66-419E-86C3-F68B0F967971}"/>
              </a:ext>
            </a:extLst>
          </p:cNvPr>
          <p:cNvSpPr txBox="1"/>
          <p:nvPr/>
        </p:nvSpPr>
        <p:spPr>
          <a:xfrm>
            <a:off x="438824" y="107379"/>
            <a:ext cx="2036135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CD62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EMO-UX</a:t>
            </a:r>
            <a:endParaRPr lang="ko-KR" altLang="en-US" sz="1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843B7D-2609-4BC9-9635-9E6814ED684D}"/>
              </a:ext>
            </a:extLst>
          </p:cNvPr>
          <p:cNvGrpSpPr/>
          <p:nvPr/>
        </p:nvGrpSpPr>
        <p:grpSpPr>
          <a:xfrm>
            <a:off x="5390286" y="305174"/>
            <a:ext cx="1411425" cy="94593"/>
            <a:chOff x="5288687" y="7334624"/>
            <a:chExt cx="1411425" cy="9459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46D014B-B1A3-4C67-948B-F7A1EBE54D01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D9983E2-62C4-423C-885F-00CFAFE87090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92016BF-1183-4B50-8369-46F306C66076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35A25DB-7EEC-4D34-ABFD-366067EDCFFE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FCD6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8D6B547-1021-468A-A882-8BFE32D204DB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4D69CCB7-1545-4E5F-BAE9-F8037D3FC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253" y="1262062"/>
            <a:ext cx="1743075" cy="4638675"/>
          </a:xfrm>
          <a:prstGeom prst="rect">
            <a:avLst/>
          </a:prstGeom>
        </p:spPr>
      </p:pic>
      <p:sp>
        <p:nvSpPr>
          <p:cNvPr id="5" name="AutoShape 2" descr="Next Page free icon">
            <a:extLst>
              <a:ext uri="{FF2B5EF4-FFF2-40B4-BE49-F238E27FC236}">
                <a16:creationId xmlns:a16="http://schemas.microsoft.com/office/drawing/2014/main" id="{CA426B50-E4F2-43C2-8368-F66343AC33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arrow, next, right icon">
            <a:extLst>
              <a:ext uri="{FF2B5EF4-FFF2-40B4-BE49-F238E27FC236}">
                <a16:creationId xmlns:a16="http://schemas.microsoft.com/office/drawing/2014/main" id="{7DB7C83E-DBC4-46C2-9833-C692E0D37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90" y="281939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F0139A-893B-45F3-9D7C-926912CE4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801" y="1262062"/>
            <a:ext cx="18669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0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9105" y="6410934"/>
            <a:ext cx="252429" cy="94593"/>
          </a:xfrm>
          <a:prstGeom prst="roundRect">
            <a:avLst>
              <a:gd name="adj" fmla="val 50000"/>
            </a:avLst>
          </a:prstGeom>
          <a:solidFill>
            <a:srgbClr val="FCD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915153" y="1385676"/>
            <a:ext cx="2902985" cy="728283"/>
            <a:chOff x="2524474" y="2356653"/>
            <a:chExt cx="1680713" cy="728283"/>
          </a:xfrm>
        </p:grpSpPr>
        <p:sp>
          <p:nvSpPr>
            <p:cNvPr id="21" name="TextBox 20"/>
            <p:cNvSpPr txBox="1"/>
            <p:nvPr/>
          </p:nvSpPr>
          <p:spPr>
            <a:xfrm>
              <a:off x="2524474" y="2356653"/>
              <a:ext cx="1127232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rgbClr val="FCD62D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다섯</a:t>
              </a:r>
              <a:endParaRPr lang="ko-KR" altLang="en-US" sz="2000" dirty="0">
                <a:solidFill>
                  <a:srgbClr val="FCD62D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93985" y="2652140"/>
              <a:ext cx="1111202" cy="335756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D3D3D3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번째 주제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632868" y="3084936"/>
              <a:ext cx="454957" cy="0"/>
            </a:xfrm>
            <a:prstGeom prst="line">
              <a:avLst/>
            </a:prstGeom>
            <a:ln w="38100">
              <a:solidFill>
                <a:srgbClr val="FCD6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04881" y="2649698"/>
            <a:ext cx="1499128" cy="523220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현황</a:t>
            </a:r>
            <a:r>
              <a:rPr lang="en-US" altLang="ko-KR" sz="28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1&amp;2</a:t>
            </a:r>
            <a:endParaRPr lang="ko-KR" altLang="en-US" sz="2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351828" y="1681163"/>
            <a:ext cx="71261" cy="3935681"/>
            <a:chOff x="6060369" y="1760169"/>
            <a:chExt cx="71261" cy="3935681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6095999" y="1810105"/>
              <a:ext cx="0" cy="3861032"/>
            </a:xfrm>
            <a:prstGeom prst="line">
              <a:avLst/>
            </a:prstGeom>
            <a:ln w="25400">
              <a:solidFill>
                <a:srgbClr val="CED6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6060370" y="1760169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6060369" y="5624590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6060369" y="3048309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6060369" y="4336449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C9657ED-32F8-498C-9CA5-50437A5BA4CF}"/>
              </a:ext>
            </a:extLst>
          </p:cNvPr>
          <p:cNvSpPr txBox="1"/>
          <p:nvPr/>
        </p:nvSpPr>
        <p:spPr>
          <a:xfrm>
            <a:off x="438824" y="107379"/>
            <a:ext cx="2036135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CD62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EMO-UX</a:t>
            </a:r>
            <a:endParaRPr lang="ko-KR" altLang="en-US" sz="1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18872A7-669E-4234-BA09-078E5E6A0E13}"/>
              </a:ext>
            </a:extLst>
          </p:cNvPr>
          <p:cNvSpPr/>
          <p:nvPr/>
        </p:nvSpPr>
        <p:spPr>
          <a:xfrm>
            <a:off x="4245428" y="1849041"/>
            <a:ext cx="6808394" cy="3319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2800" kern="0" dirty="0">
                <a:solidFill>
                  <a:srgbClr val="24292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굴림체" panose="020B0609000101010101" pitchFamily="49" charset="-127"/>
              </a:rPr>
              <a:t>Gravity/</a:t>
            </a:r>
            <a:endParaRPr lang="ko-KR" altLang="ko-KR" sz="2800" kern="100" dirty="0">
              <a:latin typeface="-윤고딕330" panose="02030504000101010101" pitchFamily="18" charset="-127"/>
              <a:ea typeface="-윤고딕330" panose="02030504000101010101" pitchFamily="18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2800" kern="0" dirty="0">
                <a:solidFill>
                  <a:srgbClr val="24292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굴림체" panose="020B0609000101010101" pitchFamily="49" charset="-127"/>
              </a:rPr>
              <a:t>    assets/</a:t>
            </a:r>
            <a:endParaRPr lang="ko-KR" altLang="ko-KR" sz="2800" kern="100" dirty="0">
              <a:latin typeface="-윤고딕330" panose="02030504000101010101" pitchFamily="18" charset="-127"/>
              <a:ea typeface="-윤고딕330" panose="02030504000101010101" pitchFamily="18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2800" kern="0" dirty="0">
                <a:solidFill>
                  <a:srgbClr val="24292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굴림체" panose="020B0609000101010101" pitchFamily="49" charset="-127"/>
              </a:rPr>
              <a:t>        fonts/    : font storage        		  	   images/ : image </a:t>
            </a:r>
            <a:r>
              <a:rPr lang="en-US" altLang="ko-KR" sz="2800" kern="0" dirty="0" err="1">
                <a:solidFill>
                  <a:srgbClr val="24292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굴림체" panose="020B0609000101010101" pitchFamily="49" charset="-127"/>
              </a:rPr>
              <a:t>src</a:t>
            </a:r>
            <a:endParaRPr lang="ko-KR" altLang="ko-KR" sz="2800" kern="100" dirty="0">
              <a:latin typeface="-윤고딕330" panose="02030504000101010101" pitchFamily="18" charset="-127"/>
              <a:ea typeface="-윤고딕330" panose="02030504000101010101" pitchFamily="18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2800" kern="0" dirty="0">
                <a:solidFill>
                  <a:srgbClr val="24292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굴림체" panose="020B0609000101010101" pitchFamily="49" charset="-127"/>
              </a:rPr>
              <a:t>        </a:t>
            </a:r>
            <a:r>
              <a:rPr lang="en-US" altLang="ko-KR" sz="2800" kern="0" dirty="0" err="1">
                <a:solidFill>
                  <a:srgbClr val="24292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굴림체" panose="020B0609000101010101" pitchFamily="49" charset="-127"/>
              </a:rPr>
              <a:t>js</a:t>
            </a:r>
            <a:r>
              <a:rPr lang="en-US" altLang="ko-KR" sz="2800" kern="0" dirty="0">
                <a:solidFill>
                  <a:srgbClr val="24292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굴림체" panose="020B0609000101010101" pitchFamily="49" charset="-127"/>
              </a:rPr>
              <a:t>/		 : </a:t>
            </a:r>
            <a:r>
              <a:rPr lang="en-US" altLang="ko-KR" sz="2800" kern="0" dirty="0" err="1">
                <a:solidFill>
                  <a:srgbClr val="24292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굴림체" panose="020B0609000101010101" pitchFamily="49" charset="-127"/>
              </a:rPr>
              <a:t>javascript</a:t>
            </a:r>
            <a:r>
              <a:rPr lang="en-US" altLang="ko-KR" sz="2800" kern="0" dirty="0">
                <a:solidFill>
                  <a:srgbClr val="24292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굴림체" panose="020B0609000101010101" pitchFamily="49" charset="-127"/>
              </a:rPr>
              <a:t> file</a:t>
            </a:r>
            <a:endParaRPr lang="ko-KR" altLang="ko-KR" sz="2800" kern="100" dirty="0">
              <a:latin typeface="-윤고딕330" panose="02030504000101010101" pitchFamily="18" charset="-127"/>
              <a:ea typeface="-윤고딕330" panose="02030504000101010101" pitchFamily="18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2800" kern="0" dirty="0">
                <a:solidFill>
                  <a:srgbClr val="24292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굴림체" panose="020B0609000101010101" pitchFamily="49" charset="-127"/>
              </a:rPr>
              <a:t>        music/	 : music </a:t>
            </a:r>
            <a:r>
              <a:rPr lang="en-US" altLang="ko-KR" sz="2800" kern="0" dirty="0" err="1">
                <a:solidFill>
                  <a:srgbClr val="24292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굴림체" panose="020B0609000101010101" pitchFamily="49" charset="-127"/>
              </a:rPr>
              <a:t>src</a:t>
            </a:r>
            <a:endParaRPr lang="ko-KR" altLang="ko-KR" sz="2800" kern="100" dirty="0">
              <a:latin typeface="-윤고딕330" panose="02030504000101010101" pitchFamily="18" charset="-127"/>
              <a:ea typeface="-윤고딕330" panose="02030504000101010101" pitchFamily="18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1562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2800" kern="0" dirty="0">
                <a:solidFill>
                  <a:srgbClr val="24292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굴림체" panose="020B0609000101010101" pitchFamily="49" charset="-127"/>
              </a:rPr>
              <a:t>	 </a:t>
            </a:r>
            <a:r>
              <a:rPr lang="en-US" altLang="ko-KR" sz="2800" kern="0" dirty="0" err="1">
                <a:solidFill>
                  <a:srgbClr val="24292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굴림체" panose="020B0609000101010101" pitchFamily="49" charset="-127"/>
              </a:rPr>
              <a:t>src</a:t>
            </a:r>
            <a:r>
              <a:rPr lang="en-US" altLang="ko-KR" sz="2800" kern="0" dirty="0">
                <a:solidFill>
                  <a:srgbClr val="24292E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굴림체" panose="020B0609000101010101" pitchFamily="49" charset="-127"/>
              </a:rPr>
              <a:t>/	      : tools</a:t>
            </a:r>
            <a:endParaRPr lang="ko-KR" altLang="ko-KR" sz="2800" kern="100" dirty="0">
              <a:latin typeface="-윤고딕330" panose="02030504000101010101" pitchFamily="18" charset="-127"/>
              <a:ea typeface="-윤고딕330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846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299CCA-720E-4229-BBED-D0698812F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" y="71619"/>
            <a:ext cx="12064678" cy="678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0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994" y="721793"/>
            <a:ext cx="11314351" cy="55669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9105" y="6410934"/>
            <a:ext cx="252429" cy="94593"/>
          </a:xfrm>
          <a:prstGeom prst="roundRect">
            <a:avLst>
              <a:gd name="adj" fmla="val 50000"/>
            </a:avLst>
          </a:prstGeom>
          <a:solidFill>
            <a:srgbClr val="FCD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1662824" y="1311705"/>
            <a:ext cx="1892309" cy="728283"/>
            <a:chOff x="2524474" y="2356653"/>
            <a:chExt cx="1892309" cy="728283"/>
          </a:xfrm>
        </p:grpSpPr>
        <p:sp>
          <p:nvSpPr>
            <p:cNvPr id="21" name="TextBox 20"/>
            <p:cNvSpPr txBox="1"/>
            <p:nvPr/>
          </p:nvSpPr>
          <p:spPr>
            <a:xfrm>
              <a:off x="2524474" y="2356653"/>
              <a:ext cx="655949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rgbClr val="FCD62D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첫</a:t>
              </a:r>
              <a:endParaRPr lang="ko-KR" altLang="en-US" sz="2000" dirty="0">
                <a:solidFill>
                  <a:srgbClr val="FCD62D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93985" y="2652140"/>
              <a:ext cx="1322798" cy="369332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D3D3D3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번째 그래프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632868" y="3084936"/>
              <a:ext cx="454957" cy="0"/>
            </a:xfrm>
            <a:prstGeom prst="line">
              <a:avLst/>
            </a:prstGeom>
            <a:ln w="38100">
              <a:solidFill>
                <a:srgbClr val="FCD6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942303" y="4854881"/>
            <a:ext cx="2759730" cy="338554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altLang="ko-KR" sz="16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Github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에 월별로 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commit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 수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62824" y="2180533"/>
            <a:ext cx="1377300" cy="400110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Commit </a:t>
            </a:r>
            <a:r>
              <a:rPr lang="ko-KR" altLang="en-US" sz="2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수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6069419" y="1496473"/>
            <a:ext cx="71261" cy="3935681"/>
            <a:chOff x="6060369" y="1760169"/>
            <a:chExt cx="71261" cy="3935681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6095999" y="1810105"/>
              <a:ext cx="0" cy="3861032"/>
            </a:xfrm>
            <a:prstGeom prst="line">
              <a:avLst/>
            </a:prstGeom>
            <a:ln w="25400">
              <a:solidFill>
                <a:srgbClr val="CED6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6060370" y="1760169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6060369" y="5624590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6060369" y="3048309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6060369" y="4336449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1944557" y="4799625"/>
            <a:ext cx="2737619" cy="410084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6733182" y="1311705"/>
            <a:ext cx="1892309" cy="728283"/>
            <a:chOff x="2524474" y="2356653"/>
            <a:chExt cx="1892309" cy="728283"/>
          </a:xfrm>
        </p:grpSpPr>
        <p:sp>
          <p:nvSpPr>
            <p:cNvPr id="71" name="TextBox 70"/>
            <p:cNvSpPr txBox="1"/>
            <p:nvPr/>
          </p:nvSpPr>
          <p:spPr>
            <a:xfrm>
              <a:off x="2524474" y="2356653"/>
              <a:ext cx="655949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rgbClr val="FCD62D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두</a:t>
              </a:r>
              <a:endParaRPr lang="ko-KR" altLang="en-US" sz="2000" dirty="0">
                <a:solidFill>
                  <a:srgbClr val="FCD62D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093985" y="2652140"/>
              <a:ext cx="1322798" cy="369332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D3D3D3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번째 그래프</a:t>
              </a: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2632868" y="3084936"/>
              <a:ext cx="454957" cy="0"/>
            </a:xfrm>
            <a:prstGeom prst="line">
              <a:avLst/>
            </a:prstGeom>
            <a:ln w="38100">
              <a:solidFill>
                <a:srgbClr val="FCD6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직사각형 74"/>
          <p:cNvSpPr/>
          <p:nvPr/>
        </p:nvSpPr>
        <p:spPr>
          <a:xfrm>
            <a:off x="7319683" y="1987313"/>
            <a:ext cx="2939907" cy="338554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언어 비율 </a:t>
            </a:r>
            <a:r>
              <a:rPr lang="en-US" altLang="ko-KR" sz="16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en-US" altLang="ko-KR" sz="16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javascript</a:t>
            </a:r>
            <a:r>
              <a:rPr lang="en-US" altLang="ko-KR" sz="16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&amp; HTML)</a:t>
            </a:r>
            <a:endParaRPr lang="ko-KR" altLang="en-US" sz="16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496186" y="2420817"/>
            <a:ext cx="123636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FF5A54">
                      <a:alpha val="0"/>
                    </a:srgbClr>
                  </a:solidFill>
                </a:ln>
                <a:solidFill>
                  <a:srgbClr val="6F6F6F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언어 비율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FF39921B-E7BF-4632-A9EE-A7B3845D2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388556"/>
              </p:ext>
            </p:extLst>
          </p:nvPr>
        </p:nvGraphicFramePr>
        <p:xfrm>
          <a:off x="6959987" y="2746057"/>
          <a:ext cx="4108679" cy="2897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19DE9257-50A1-44AB-9B8F-DD6264521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45" y="3006251"/>
            <a:ext cx="4984890" cy="137934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08FFFE1-0E21-4E47-9DF6-A7E512160FB2}"/>
              </a:ext>
            </a:extLst>
          </p:cNvPr>
          <p:cNvSpPr txBox="1"/>
          <p:nvPr/>
        </p:nvSpPr>
        <p:spPr>
          <a:xfrm>
            <a:off x="438824" y="107379"/>
            <a:ext cx="2036135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CD62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EMO-UX</a:t>
            </a:r>
            <a:endParaRPr lang="ko-KR" altLang="en-US" sz="1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07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4" grpId="0"/>
      <p:bldP spid="25" grpId="0"/>
      <p:bldP spid="68" grpId="0" animBg="1"/>
      <p:bldP spid="75" grpId="0"/>
      <p:bldP spid="92" grpId="0"/>
      <p:bldGraphic spid="9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6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247242" y="2816595"/>
            <a:ext cx="5715329" cy="1323439"/>
            <a:chOff x="2057071" y="2497282"/>
            <a:chExt cx="5715329" cy="1323439"/>
          </a:xfrm>
        </p:grpSpPr>
        <p:sp>
          <p:nvSpPr>
            <p:cNvPr id="19" name="TextBox 18"/>
            <p:cNvSpPr txBox="1"/>
            <p:nvPr/>
          </p:nvSpPr>
          <p:spPr>
            <a:xfrm>
              <a:off x="2057071" y="2497282"/>
              <a:ext cx="5494261" cy="132343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Thank you</a:t>
              </a:r>
              <a:endParaRPr lang="ko-KR" altLang="en-US" sz="8000" dirty="0"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 rot="16200000">
              <a:off x="7551332" y="3291479"/>
              <a:ext cx="221068" cy="221068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52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102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 rot="16200000">
            <a:off x="766134" y="6410453"/>
            <a:ext cx="93630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 rot="16200000">
            <a:off x="909603" y="6410453"/>
            <a:ext cx="93630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 rot="16200000">
            <a:off x="1053072" y="6410453"/>
            <a:ext cx="93630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824" y="107379"/>
            <a:ext cx="2036135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CD62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EMO-UX</a:t>
            </a:r>
            <a:endParaRPr lang="ko-KR" altLang="en-US" sz="1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69105" y="6410935"/>
            <a:ext cx="252429" cy="93630"/>
          </a:xfrm>
          <a:prstGeom prst="roundRect">
            <a:avLst>
              <a:gd name="adj" fmla="val 50000"/>
            </a:avLst>
          </a:prstGeom>
          <a:solidFill>
            <a:srgbClr val="FCD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96000" y="1728160"/>
            <a:ext cx="1698172" cy="1680884"/>
          </a:xfrm>
          <a:prstGeom prst="rect">
            <a:avLst/>
          </a:prstGeom>
          <a:solidFill>
            <a:srgbClr val="F4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011791" y="1728160"/>
            <a:ext cx="1698172" cy="1680884"/>
          </a:xfrm>
          <a:prstGeom prst="rect">
            <a:avLst/>
          </a:prstGeom>
          <a:solidFill>
            <a:srgbClr val="F4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096000" y="3602025"/>
            <a:ext cx="1698172" cy="1680884"/>
          </a:xfrm>
          <a:prstGeom prst="rect">
            <a:avLst/>
          </a:prstGeom>
          <a:solidFill>
            <a:srgbClr val="F4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011791" y="3602025"/>
            <a:ext cx="1698172" cy="1680884"/>
          </a:xfrm>
          <a:prstGeom prst="rect">
            <a:avLst/>
          </a:prstGeom>
          <a:solidFill>
            <a:srgbClr val="F4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264418" y="3609737"/>
            <a:ext cx="1698172" cy="1680884"/>
          </a:xfrm>
          <a:prstGeom prst="rect">
            <a:avLst/>
          </a:prstGeom>
          <a:solidFill>
            <a:srgbClr val="F4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80209" y="3609737"/>
            <a:ext cx="1698172" cy="1680884"/>
          </a:xfrm>
          <a:prstGeom prst="rect">
            <a:avLst/>
          </a:prstGeom>
          <a:solidFill>
            <a:srgbClr val="F4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292841" y="3609737"/>
            <a:ext cx="563351" cy="700679"/>
            <a:chOff x="2372074" y="3688127"/>
            <a:chExt cx="563351" cy="707886"/>
          </a:xfrm>
        </p:grpSpPr>
        <p:sp>
          <p:nvSpPr>
            <p:cNvPr id="57" name="TextBox 56"/>
            <p:cNvSpPr txBox="1"/>
            <p:nvPr/>
          </p:nvSpPr>
          <p:spPr>
            <a:xfrm>
              <a:off x="2372074" y="3688127"/>
              <a:ext cx="473206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rgbClr val="FCD62D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3</a:t>
              </a:r>
              <a:endParaRPr lang="ko-KR" altLang="en-US" sz="4000" dirty="0">
                <a:solidFill>
                  <a:srgbClr val="FCD62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2480468" y="4323186"/>
              <a:ext cx="454957" cy="0"/>
            </a:xfrm>
            <a:prstGeom prst="line">
              <a:avLst/>
            </a:prstGeom>
            <a:ln w="38100">
              <a:solidFill>
                <a:srgbClr val="FCD6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264418" y="1952898"/>
            <a:ext cx="2076209" cy="138499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TABLE</a:t>
            </a:r>
          </a:p>
          <a:p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OF -</a:t>
            </a:r>
          </a:p>
          <a:p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CONTENTS</a:t>
            </a:r>
            <a:endParaRPr lang="ko-KR" altLang="en-US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204572" y="3625738"/>
            <a:ext cx="563351" cy="700679"/>
            <a:chOff x="2372074" y="3688127"/>
            <a:chExt cx="563351" cy="707886"/>
          </a:xfrm>
        </p:grpSpPr>
        <p:sp>
          <p:nvSpPr>
            <p:cNvPr id="65" name="TextBox 64"/>
            <p:cNvSpPr txBox="1"/>
            <p:nvPr/>
          </p:nvSpPr>
          <p:spPr>
            <a:xfrm>
              <a:off x="2372074" y="3688127"/>
              <a:ext cx="513282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rgbClr val="FCD62D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4</a:t>
              </a:r>
              <a:endParaRPr lang="ko-KR" altLang="en-US" sz="4000" dirty="0">
                <a:solidFill>
                  <a:srgbClr val="FCD62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2480468" y="4323186"/>
              <a:ext cx="454957" cy="0"/>
            </a:xfrm>
            <a:prstGeom prst="line">
              <a:avLst/>
            </a:prstGeom>
            <a:ln w="38100">
              <a:solidFill>
                <a:srgbClr val="FCD6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6157848" y="3613125"/>
            <a:ext cx="563351" cy="700679"/>
            <a:chOff x="2372074" y="3688127"/>
            <a:chExt cx="563351" cy="707886"/>
          </a:xfrm>
        </p:grpSpPr>
        <p:sp>
          <p:nvSpPr>
            <p:cNvPr id="68" name="TextBox 67"/>
            <p:cNvSpPr txBox="1"/>
            <p:nvPr/>
          </p:nvSpPr>
          <p:spPr>
            <a:xfrm>
              <a:off x="2372074" y="3688127"/>
              <a:ext cx="473206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rgbClr val="FCD62D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5</a:t>
              </a:r>
              <a:endParaRPr lang="ko-KR" altLang="en-US" sz="4000" dirty="0">
                <a:solidFill>
                  <a:srgbClr val="FCD62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2480468" y="4323186"/>
              <a:ext cx="454957" cy="0"/>
            </a:xfrm>
            <a:prstGeom prst="line">
              <a:avLst/>
            </a:prstGeom>
            <a:ln w="38100">
              <a:solidFill>
                <a:srgbClr val="FCD6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8094055" y="3606450"/>
            <a:ext cx="563351" cy="700679"/>
            <a:chOff x="2372074" y="3688127"/>
            <a:chExt cx="563351" cy="707886"/>
          </a:xfrm>
        </p:grpSpPr>
        <p:sp>
          <p:nvSpPr>
            <p:cNvPr id="71" name="TextBox 70"/>
            <p:cNvSpPr txBox="1"/>
            <p:nvPr/>
          </p:nvSpPr>
          <p:spPr>
            <a:xfrm>
              <a:off x="2372074" y="3688127"/>
              <a:ext cx="473206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rgbClr val="FCD62D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6</a:t>
              </a:r>
              <a:endParaRPr lang="ko-KR" altLang="en-US" sz="4000" dirty="0">
                <a:solidFill>
                  <a:srgbClr val="FCD62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2480468" y="4323186"/>
              <a:ext cx="454957" cy="0"/>
            </a:xfrm>
            <a:prstGeom prst="line">
              <a:avLst/>
            </a:prstGeom>
            <a:ln w="38100">
              <a:solidFill>
                <a:srgbClr val="FCD6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6157848" y="1691635"/>
            <a:ext cx="563351" cy="700679"/>
            <a:chOff x="2372074" y="3688127"/>
            <a:chExt cx="563351" cy="707886"/>
          </a:xfrm>
        </p:grpSpPr>
        <p:sp>
          <p:nvSpPr>
            <p:cNvPr id="74" name="TextBox 73"/>
            <p:cNvSpPr txBox="1"/>
            <p:nvPr/>
          </p:nvSpPr>
          <p:spPr>
            <a:xfrm>
              <a:off x="2372074" y="3688127"/>
              <a:ext cx="370614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rgbClr val="FCD62D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1</a:t>
              </a:r>
              <a:endParaRPr lang="ko-KR" altLang="en-US" sz="4000" dirty="0">
                <a:solidFill>
                  <a:srgbClr val="FCD62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2480468" y="4323186"/>
              <a:ext cx="454957" cy="0"/>
            </a:xfrm>
            <a:prstGeom prst="line">
              <a:avLst/>
            </a:prstGeom>
            <a:ln w="38100">
              <a:solidFill>
                <a:srgbClr val="FCD6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8062001" y="1719100"/>
            <a:ext cx="563351" cy="700679"/>
            <a:chOff x="2372074" y="3688127"/>
            <a:chExt cx="563351" cy="707886"/>
          </a:xfrm>
        </p:grpSpPr>
        <p:sp>
          <p:nvSpPr>
            <p:cNvPr id="77" name="TextBox 76"/>
            <p:cNvSpPr txBox="1"/>
            <p:nvPr/>
          </p:nvSpPr>
          <p:spPr>
            <a:xfrm>
              <a:off x="2372074" y="3688127"/>
              <a:ext cx="479618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rgbClr val="FCD62D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2</a:t>
              </a:r>
              <a:endParaRPr lang="ko-KR" altLang="en-US" sz="4000" dirty="0">
                <a:solidFill>
                  <a:srgbClr val="FCD62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2480468" y="4323186"/>
              <a:ext cx="454957" cy="0"/>
            </a:xfrm>
            <a:prstGeom prst="line">
              <a:avLst/>
            </a:prstGeom>
            <a:ln w="38100">
              <a:solidFill>
                <a:srgbClr val="FCD6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/>
          <p:cNvSpPr/>
          <p:nvPr/>
        </p:nvSpPr>
        <p:spPr>
          <a:xfrm>
            <a:off x="6161023" y="2651901"/>
            <a:ext cx="1698172" cy="338554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네모 </a:t>
            </a:r>
            <a:r>
              <a:rPr lang="ko-KR" altLang="en-US" sz="16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유엑스</a:t>
            </a:r>
            <a:r>
              <a:rPr lang="ko-KR" altLang="en-US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소개</a:t>
            </a:r>
            <a:endParaRPr lang="en-US" altLang="ko-KR" sz="1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122534" y="2651901"/>
            <a:ext cx="535724" cy="338554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목표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206743" y="4455842"/>
            <a:ext cx="684803" cy="338554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현황 </a:t>
            </a:r>
            <a:r>
              <a:rPr lang="en-US" altLang="ko-KR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endParaRPr lang="ko-KR" altLang="en-US" sz="1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22534" y="4455842"/>
            <a:ext cx="728084" cy="338554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현황 </a:t>
            </a:r>
            <a:r>
              <a:rPr lang="en-US" altLang="ko-KR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endParaRPr lang="ko-KR" altLang="en-US" sz="1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375161" y="4441681"/>
            <a:ext cx="1265475" cy="584775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Framework </a:t>
            </a:r>
          </a:p>
          <a:p>
            <a:r>
              <a:rPr lang="ko-KR" altLang="en-US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소개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4290952" y="4441681"/>
            <a:ext cx="603050" cy="369332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Idea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12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3A41E7B1-8595-4DE4-846B-A137D3CEB2AC}"/>
              </a:ext>
            </a:extLst>
          </p:cNvPr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5390286" y="305174"/>
            <a:ext cx="1411425" cy="94593"/>
            <a:chOff x="5288687" y="7334624"/>
            <a:chExt cx="1411425" cy="94593"/>
          </a:xfrm>
        </p:grpSpPr>
        <p:sp>
          <p:nvSpPr>
            <p:cNvPr id="10" name="타원 9"/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FCD6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9105" y="6410934"/>
            <a:ext cx="252429" cy="94593"/>
          </a:xfrm>
          <a:prstGeom prst="roundRect">
            <a:avLst>
              <a:gd name="adj" fmla="val 50000"/>
            </a:avLst>
          </a:prstGeom>
          <a:solidFill>
            <a:srgbClr val="FCD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818574" y="1360410"/>
            <a:ext cx="1680713" cy="728283"/>
            <a:chOff x="2524474" y="2356653"/>
            <a:chExt cx="1680713" cy="728283"/>
          </a:xfrm>
        </p:grpSpPr>
        <p:sp>
          <p:nvSpPr>
            <p:cNvPr id="21" name="TextBox 20"/>
            <p:cNvSpPr txBox="1"/>
            <p:nvPr/>
          </p:nvSpPr>
          <p:spPr>
            <a:xfrm>
              <a:off x="2524474" y="2356653"/>
              <a:ext cx="655949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rgbClr val="FCD62D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첫</a:t>
              </a:r>
              <a:endParaRPr lang="ko-KR" altLang="en-US" sz="2000" dirty="0">
                <a:solidFill>
                  <a:srgbClr val="FCD62D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93985" y="2652140"/>
              <a:ext cx="1111202" cy="335756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D3D3D3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번째 주제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632868" y="3084936"/>
              <a:ext cx="454957" cy="0"/>
            </a:xfrm>
            <a:prstGeom prst="line">
              <a:avLst/>
            </a:prstGeom>
            <a:ln w="38100">
              <a:solidFill>
                <a:srgbClr val="FCD6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812948" y="2363783"/>
            <a:ext cx="2755962" cy="461665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네모 </a:t>
            </a:r>
            <a:r>
              <a:rPr lang="ko-KR" altLang="en-US" sz="24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유엑스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소개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450896" y="2033606"/>
            <a:ext cx="3746536" cy="10248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441064" y="4068931"/>
            <a:ext cx="3746536" cy="10248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450896" y="3063418"/>
            <a:ext cx="3746536" cy="10248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3815984" y="1655897"/>
            <a:ext cx="71261" cy="3935681"/>
            <a:chOff x="6060369" y="1760169"/>
            <a:chExt cx="71261" cy="3935681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6095999" y="1810105"/>
              <a:ext cx="0" cy="3861032"/>
            </a:xfrm>
            <a:prstGeom prst="line">
              <a:avLst/>
            </a:prstGeom>
            <a:ln w="25400">
              <a:solidFill>
                <a:srgbClr val="CED6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6060370" y="1760169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6060369" y="5624590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6060369" y="3048309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6060369" y="4336449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202" y="4309337"/>
            <a:ext cx="582106" cy="58210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202" y="2282827"/>
            <a:ext cx="582106" cy="58210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28" y="3198029"/>
            <a:ext cx="797116" cy="797116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5227267" y="2194972"/>
            <a:ext cx="2424062" cy="369332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운영체제 </a:t>
            </a:r>
            <a:r>
              <a:rPr lang="en-US" altLang="ko-KR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(FINE </a:t>
            </a:r>
            <a:r>
              <a:rPr lang="ko-KR" altLang="en-US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플랫폼</a:t>
            </a:r>
            <a:r>
              <a:rPr lang="en-US" altLang="ko-KR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12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17435" y="2552444"/>
            <a:ext cx="2409249" cy="338554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OS, UI/UX Framework 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등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301959" y="3215842"/>
            <a:ext cx="2589170" cy="369332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다중 서비스 터치 솔루션 </a:t>
            </a:r>
            <a:endParaRPr lang="ko-KR" altLang="en-US" sz="12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70785" y="3543813"/>
            <a:ext cx="2667718" cy="338554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32-96inch, 4K+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대형스크린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294458" y="4386028"/>
            <a:ext cx="2804652" cy="369332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디지털 </a:t>
            </a:r>
            <a:r>
              <a:rPr lang="ko-KR" altLang="en-US" b="1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사이니지</a:t>
            </a:r>
            <a:r>
              <a:rPr lang="ko-KR" altLang="en-US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솔루션 </a:t>
            </a:r>
            <a:endParaRPr lang="ko-KR" altLang="en-US" sz="12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399857-BF66-419E-86C3-F68B0F967971}"/>
              </a:ext>
            </a:extLst>
          </p:cNvPr>
          <p:cNvSpPr txBox="1"/>
          <p:nvPr/>
        </p:nvSpPr>
        <p:spPr>
          <a:xfrm>
            <a:off x="438824" y="107379"/>
            <a:ext cx="2036135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CD62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EMO-UX</a:t>
            </a:r>
            <a:endParaRPr lang="ko-KR" altLang="en-US" sz="1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2171B4C-B8B2-4D2E-BEA4-8B72C52FABCF}"/>
              </a:ext>
            </a:extLst>
          </p:cNvPr>
          <p:cNvSpPr/>
          <p:nvPr/>
        </p:nvSpPr>
        <p:spPr>
          <a:xfrm>
            <a:off x="9064227" y="3082801"/>
            <a:ext cx="2755962" cy="1169551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 사람 이상 사용 가능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멀티 터치 가능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여러 대의 디바이스 연동 가능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하나 이상의 앱 동시 실행 가능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030" name="Picture 6" descr="nemo ux에 대한 이미지 검색결과">
            <a:hlinkClick r:id="rId5"/>
            <a:extLst>
              <a:ext uri="{FF2B5EF4-FFF2-40B4-BE49-F238E27FC236}">
                <a16:creationId xmlns:a16="http://schemas.microsoft.com/office/drawing/2014/main" id="{AD201A83-9D92-4FFC-9007-1842063CD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2781288"/>
            <a:ext cx="3164279" cy="195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rrow, left, previous icon">
            <a:extLst>
              <a:ext uri="{FF2B5EF4-FFF2-40B4-BE49-F238E27FC236}">
                <a16:creationId xmlns:a16="http://schemas.microsoft.com/office/drawing/2014/main" id="{836D918F-49CF-4B19-AB42-2E118EE19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984" y="294403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64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ADB0DF-6321-43E5-BFDA-3B6C3177DDEF}"/>
              </a:ext>
            </a:extLst>
          </p:cNvPr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rot="16200000">
            <a:off x="1031870" y="6399360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16200000">
            <a:off x="1175339" y="6399360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16200000">
            <a:off x="1318808" y="6399360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9105" y="6410934"/>
            <a:ext cx="252429" cy="94593"/>
          </a:xfrm>
          <a:prstGeom prst="roundRect">
            <a:avLst>
              <a:gd name="adj" fmla="val 50000"/>
            </a:avLst>
          </a:prstGeom>
          <a:solidFill>
            <a:srgbClr val="FCD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818574" y="1360410"/>
            <a:ext cx="1680713" cy="728283"/>
            <a:chOff x="2524474" y="2356653"/>
            <a:chExt cx="1680713" cy="728283"/>
          </a:xfrm>
        </p:grpSpPr>
        <p:sp>
          <p:nvSpPr>
            <p:cNvPr id="21" name="TextBox 20"/>
            <p:cNvSpPr txBox="1"/>
            <p:nvPr/>
          </p:nvSpPr>
          <p:spPr>
            <a:xfrm>
              <a:off x="2524474" y="2356653"/>
              <a:ext cx="655949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rgbClr val="FCD62D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두</a:t>
              </a:r>
              <a:endParaRPr lang="ko-KR" altLang="en-US" sz="2000" dirty="0">
                <a:solidFill>
                  <a:srgbClr val="FCD62D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93985" y="2652140"/>
              <a:ext cx="1111202" cy="335756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D3D3D3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번째 주제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632868" y="3084936"/>
              <a:ext cx="454957" cy="0"/>
            </a:xfrm>
            <a:prstGeom prst="line">
              <a:avLst/>
            </a:prstGeom>
            <a:ln w="38100">
              <a:solidFill>
                <a:srgbClr val="FCD6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219615" y="2400907"/>
            <a:ext cx="2755962" cy="461665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목표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273703" y="2556119"/>
            <a:ext cx="3746536" cy="10248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263655" y="3716808"/>
            <a:ext cx="3746536" cy="10248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5219935" y="1655897"/>
            <a:ext cx="71261" cy="3935681"/>
            <a:chOff x="6060369" y="1760169"/>
            <a:chExt cx="71261" cy="3935681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6095999" y="1810105"/>
              <a:ext cx="0" cy="3861032"/>
            </a:xfrm>
            <a:prstGeom prst="line">
              <a:avLst/>
            </a:prstGeom>
            <a:ln w="25400">
              <a:solidFill>
                <a:srgbClr val="CED6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6060370" y="1760169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6060369" y="5624590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6060369" y="3048309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6060369" y="4336449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009" y="3937550"/>
            <a:ext cx="582106" cy="58210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009" y="2805340"/>
            <a:ext cx="582106" cy="582106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7062260" y="2739345"/>
            <a:ext cx="601447" cy="369332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게임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040242" y="3074957"/>
            <a:ext cx="1027845" cy="276999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MMORPG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등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155298" y="3854334"/>
            <a:ext cx="1515158" cy="369332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인터넷 서비스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155297" y="4224660"/>
            <a:ext cx="1332416" cy="276999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사이트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게시판 등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399857-BF66-419E-86C3-F68B0F967971}"/>
              </a:ext>
            </a:extLst>
          </p:cNvPr>
          <p:cNvSpPr txBox="1"/>
          <p:nvPr/>
        </p:nvSpPr>
        <p:spPr>
          <a:xfrm>
            <a:off x="438824" y="107379"/>
            <a:ext cx="2036135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CD62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EMO-UX</a:t>
            </a:r>
            <a:endParaRPr lang="ko-KR" altLang="en-US" sz="1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BCE3227-9667-4C60-A9EB-D509F99FE52E}"/>
              </a:ext>
            </a:extLst>
          </p:cNvPr>
          <p:cNvGrpSpPr/>
          <p:nvPr/>
        </p:nvGrpSpPr>
        <p:grpSpPr>
          <a:xfrm>
            <a:off x="5390286" y="305174"/>
            <a:ext cx="1411425" cy="94593"/>
            <a:chOff x="5288687" y="7334624"/>
            <a:chExt cx="1411425" cy="94593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C9EDAB4-5CB0-41B1-9D8F-5984D58F1A3B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75B1645-8887-4159-97C3-A209CAA497AB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FCD6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706097C-90E5-4BC9-A452-96BBADAA32BF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3492223-1D4B-4D59-BAE3-852B479288ED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131AE85-3EB9-4979-BB36-6819B8DBF3BF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2" name="Picture 4" descr="bulb, electricity, idea, lamp, light, lightbulb, lighting icon">
            <a:extLst>
              <a:ext uri="{FF2B5EF4-FFF2-40B4-BE49-F238E27FC236}">
                <a16:creationId xmlns:a16="http://schemas.microsoft.com/office/drawing/2014/main" id="{45F4A8F6-5814-49E4-A47E-DD3710A8A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531" y="3399150"/>
            <a:ext cx="813201" cy="81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930309-1B5E-49DF-B4D2-87DB30133ECC}"/>
              </a:ext>
            </a:extLst>
          </p:cNvPr>
          <p:cNvSpPr txBox="1"/>
          <p:nvPr/>
        </p:nvSpPr>
        <p:spPr>
          <a:xfrm>
            <a:off x="1121773" y="3297920"/>
            <a:ext cx="2806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멀티 터치 기반</a:t>
            </a:r>
            <a:endParaRPr lang="en-US" altLang="ko-KR" sz="2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테이블탑에 올릴</a:t>
            </a:r>
            <a:endParaRPr lang="en-US" altLang="ko-KR" sz="2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웹 어플리케이션 개발</a:t>
            </a:r>
          </a:p>
        </p:txBody>
      </p:sp>
    </p:spTree>
    <p:extLst>
      <p:ext uri="{BB962C8B-B14F-4D97-AF65-F5344CB8AC3E}">
        <p14:creationId xmlns:p14="http://schemas.microsoft.com/office/powerpoint/2010/main" val="207645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3AA98844-4E33-4799-A5E8-E1ED30A6EAD9}"/>
              </a:ext>
            </a:extLst>
          </p:cNvPr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9105" y="6410934"/>
            <a:ext cx="252429" cy="94593"/>
          </a:xfrm>
          <a:prstGeom prst="roundRect">
            <a:avLst>
              <a:gd name="adj" fmla="val 50000"/>
            </a:avLst>
          </a:prstGeom>
          <a:solidFill>
            <a:srgbClr val="FCD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798910" y="1203093"/>
            <a:ext cx="1680713" cy="728283"/>
            <a:chOff x="2524474" y="2356653"/>
            <a:chExt cx="1680713" cy="728283"/>
          </a:xfrm>
        </p:grpSpPr>
        <p:sp>
          <p:nvSpPr>
            <p:cNvPr id="21" name="TextBox 20"/>
            <p:cNvSpPr txBox="1"/>
            <p:nvPr/>
          </p:nvSpPr>
          <p:spPr>
            <a:xfrm>
              <a:off x="2524474" y="2356653"/>
              <a:ext cx="655949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rgbClr val="FCD62D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세</a:t>
              </a:r>
              <a:endParaRPr lang="ko-KR" altLang="en-US" sz="2000" dirty="0">
                <a:solidFill>
                  <a:srgbClr val="FCD62D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93985" y="2652140"/>
              <a:ext cx="1111202" cy="335756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D3D3D3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번째 주제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632868" y="3084936"/>
              <a:ext cx="454957" cy="0"/>
            </a:xfrm>
            <a:prstGeom prst="line">
              <a:avLst/>
            </a:prstGeom>
            <a:ln w="38100">
              <a:solidFill>
                <a:srgbClr val="FCD6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850413" y="2141130"/>
            <a:ext cx="2755962" cy="830997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Framework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소개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en-US" altLang="ko-KR" sz="2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Phaser</a:t>
            </a:r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600467" y="2033606"/>
            <a:ext cx="3746536" cy="10248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00467" y="4088595"/>
            <a:ext cx="3746536" cy="10248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600467" y="3063418"/>
            <a:ext cx="3746536" cy="10248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5297000" y="1655897"/>
            <a:ext cx="71261" cy="3935681"/>
            <a:chOff x="6060369" y="1760169"/>
            <a:chExt cx="71261" cy="3935681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6095999" y="1810105"/>
              <a:ext cx="0" cy="3861032"/>
            </a:xfrm>
            <a:prstGeom prst="line">
              <a:avLst/>
            </a:prstGeom>
            <a:ln w="25400">
              <a:solidFill>
                <a:srgbClr val="CED6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6060370" y="1760169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6060369" y="5624590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6060369" y="3048309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6060369" y="4336449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773" y="4309337"/>
            <a:ext cx="582106" cy="58210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773" y="2282827"/>
            <a:ext cx="582106" cy="58210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99" y="3198029"/>
            <a:ext cx="797116" cy="797116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6367006" y="2322794"/>
            <a:ext cx="1816266" cy="276999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가벼운 </a:t>
            </a:r>
            <a:r>
              <a:rPr lang="en-US" altLang="ko-KR" sz="12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HTML framework</a:t>
            </a:r>
            <a:endParaRPr lang="ko-KR" altLang="en-US" sz="12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67006" y="2552444"/>
            <a:ext cx="1226618" cy="276999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빠르고 무료이다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520356" y="3314163"/>
            <a:ext cx="2455865" cy="276999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유명하고 많이 사용되는 </a:t>
            </a:r>
            <a:r>
              <a:rPr lang="en-US" altLang="ko-KR" sz="12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framework</a:t>
            </a:r>
            <a:endParaRPr lang="ko-KR" altLang="en-US" sz="12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520356" y="3543813"/>
            <a:ext cx="2475742" cy="276999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참고할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source, community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 많음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542351" y="4346700"/>
            <a:ext cx="1545616" cy="276999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김태환 팀장님의 추천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440751" y="4576350"/>
            <a:ext cx="3001271" cy="276999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링크해주신 </a:t>
            </a:r>
            <a:r>
              <a:rPr lang="en-US" altLang="ko-KR" sz="12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WebGL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framework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목록에 존재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399857-BF66-419E-86C3-F68B0F967971}"/>
              </a:ext>
            </a:extLst>
          </p:cNvPr>
          <p:cNvSpPr txBox="1"/>
          <p:nvPr/>
        </p:nvSpPr>
        <p:spPr>
          <a:xfrm>
            <a:off x="438824" y="107379"/>
            <a:ext cx="2036135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CD62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EMO-UX</a:t>
            </a:r>
            <a:endParaRPr lang="ko-KR" altLang="en-US" sz="1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41" name="Picture 2" descr="phaser에 대한 이미지 검색결과">
            <a:extLst>
              <a:ext uri="{FF2B5EF4-FFF2-40B4-BE49-F238E27FC236}">
                <a16:creationId xmlns:a16="http://schemas.microsoft.com/office/drawing/2014/main" id="{ECFFC3A2-AE97-4D41-AAD6-FB3655837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34" y="3024297"/>
            <a:ext cx="4541726" cy="261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6C203BDA-89EA-44A1-B51D-A102E3E13705}"/>
              </a:ext>
            </a:extLst>
          </p:cNvPr>
          <p:cNvGrpSpPr/>
          <p:nvPr/>
        </p:nvGrpSpPr>
        <p:grpSpPr>
          <a:xfrm>
            <a:off x="5390286" y="305174"/>
            <a:ext cx="1411425" cy="94593"/>
            <a:chOff x="5288687" y="7334624"/>
            <a:chExt cx="1411425" cy="94593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687DEE4-F7C7-4702-AE44-833EFB3D0665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DAD6D66-45B7-44C9-959E-FAB1EBBA6122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18AE44A-FAEC-4EBA-821F-990DBE9351A2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FCD6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FCB61C8-926D-4508-BBA9-A9129FA433AC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551A052-5B0C-4909-A8BE-AE79C182F4A9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658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955A84FC-2649-4C55-9224-B9BEA9CAC257}"/>
              </a:ext>
            </a:extLst>
          </p:cNvPr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9105" y="6410934"/>
            <a:ext cx="252429" cy="94593"/>
          </a:xfrm>
          <a:prstGeom prst="roundRect">
            <a:avLst>
              <a:gd name="adj" fmla="val 50000"/>
            </a:avLst>
          </a:prstGeom>
          <a:solidFill>
            <a:srgbClr val="FCD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798910" y="1203093"/>
            <a:ext cx="1680713" cy="728283"/>
            <a:chOff x="2524474" y="2356653"/>
            <a:chExt cx="1680713" cy="728283"/>
          </a:xfrm>
        </p:grpSpPr>
        <p:sp>
          <p:nvSpPr>
            <p:cNvPr id="21" name="TextBox 20"/>
            <p:cNvSpPr txBox="1"/>
            <p:nvPr/>
          </p:nvSpPr>
          <p:spPr>
            <a:xfrm>
              <a:off x="2524474" y="2356653"/>
              <a:ext cx="655949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rgbClr val="FCD62D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세</a:t>
              </a:r>
              <a:endParaRPr lang="ko-KR" altLang="en-US" sz="2000" dirty="0">
                <a:solidFill>
                  <a:srgbClr val="FCD62D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93985" y="2652140"/>
              <a:ext cx="1111202" cy="335756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D3D3D3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번째 주제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632868" y="3084936"/>
              <a:ext cx="454957" cy="0"/>
            </a:xfrm>
            <a:prstGeom prst="line">
              <a:avLst/>
            </a:prstGeom>
            <a:ln w="38100">
              <a:solidFill>
                <a:srgbClr val="FCD6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850413" y="2141130"/>
            <a:ext cx="2755962" cy="830997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Framework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소개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Phaser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의 특징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399857-BF66-419E-86C3-F68B0F967971}"/>
              </a:ext>
            </a:extLst>
          </p:cNvPr>
          <p:cNvSpPr txBox="1"/>
          <p:nvPr/>
        </p:nvSpPr>
        <p:spPr>
          <a:xfrm>
            <a:off x="438824" y="107379"/>
            <a:ext cx="2036135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CD62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EMO-UX</a:t>
            </a:r>
            <a:endParaRPr lang="ko-KR" altLang="en-US" sz="1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C203BDA-89EA-44A1-B51D-A102E3E13705}"/>
              </a:ext>
            </a:extLst>
          </p:cNvPr>
          <p:cNvGrpSpPr/>
          <p:nvPr/>
        </p:nvGrpSpPr>
        <p:grpSpPr>
          <a:xfrm>
            <a:off x="5390286" y="305174"/>
            <a:ext cx="1411425" cy="94593"/>
            <a:chOff x="5288687" y="7334624"/>
            <a:chExt cx="1411425" cy="94593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687DEE4-F7C7-4702-AE44-833EFB3D0665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DAD6D66-45B7-44C9-959E-FAB1EBBA6122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18AE44A-FAEC-4EBA-821F-990DBE9351A2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FCD6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FCB61C8-926D-4508-BBA9-A9129FA433AC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551A052-5B0C-4909-A8BE-AE79C182F4A9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008D4E0-1794-49A3-B2E3-1C5711F2CFDA}"/>
              </a:ext>
            </a:extLst>
          </p:cNvPr>
          <p:cNvSpPr/>
          <p:nvPr/>
        </p:nvSpPr>
        <p:spPr>
          <a:xfrm>
            <a:off x="3680227" y="2201246"/>
            <a:ext cx="3746536" cy="10248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D155FA3-7452-4EDE-8F22-D2CAA8E08749}"/>
              </a:ext>
            </a:extLst>
          </p:cNvPr>
          <p:cNvSpPr/>
          <p:nvPr/>
        </p:nvSpPr>
        <p:spPr>
          <a:xfrm>
            <a:off x="3680227" y="4256235"/>
            <a:ext cx="3746536" cy="10248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869A8B9-997E-4B9A-B97F-93D7E4888EEF}"/>
              </a:ext>
            </a:extLst>
          </p:cNvPr>
          <p:cNvSpPr/>
          <p:nvPr/>
        </p:nvSpPr>
        <p:spPr>
          <a:xfrm>
            <a:off x="3680227" y="3231058"/>
            <a:ext cx="3746536" cy="10248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30C2BFA8-2029-4EF8-AFB0-364EF4D769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33" y="4476977"/>
            <a:ext cx="582106" cy="582106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EB9401D0-D1FE-4A7A-840C-7819500838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9" y="2308770"/>
            <a:ext cx="855110" cy="85511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78AA30C-A581-479F-AA0B-A8421A6799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59" y="3365669"/>
            <a:ext cx="797116" cy="797116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BB12EDF1-2A6C-42F7-AE2E-9C0DBA0D942D}"/>
              </a:ext>
            </a:extLst>
          </p:cNvPr>
          <p:cNvSpPr/>
          <p:nvPr/>
        </p:nvSpPr>
        <p:spPr>
          <a:xfrm>
            <a:off x="4620075" y="2523518"/>
            <a:ext cx="1085554" cy="276999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사용하기 쉽다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CB080ED-69A1-414D-9DFB-3F5BE8628367}"/>
              </a:ext>
            </a:extLst>
          </p:cNvPr>
          <p:cNvSpPr/>
          <p:nvPr/>
        </p:nvSpPr>
        <p:spPr>
          <a:xfrm>
            <a:off x="4601206" y="2733991"/>
            <a:ext cx="1906291" cy="276999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초심자도 쉽게 짤 수 있다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75D1915-870C-4F2C-8FDE-471D37AE5277}"/>
              </a:ext>
            </a:extLst>
          </p:cNvPr>
          <p:cNvSpPr/>
          <p:nvPr/>
        </p:nvSpPr>
        <p:spPr>
          <a:xfrm>
            <a:off x="4600116" y="3481803"/>
            <a:ext cx="1831014" cy="276999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Programming Language</a:t>
            </a:r>
            <a:endParaRPr lang="ko-KR" altLang="en-US" sz="12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61D12B1-8DFD-4774-929E-71C1BB6EB070}"/>
              </a:ext>
            </a:extLst>
          </p:cNvPr>
          <p:cNvSpPr/>
          <p:nvPr/>
        </p:nvSpPr>
        <p:spPr>
          <a:xfrm>
            <a:off x="4600116" y="3711453"/>
            <a:ext cx="1336969" cy="276999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HTML, </a:t>
            </a:r>
            <a:r>
              <a:rPr lang="en-US" altLang="ko-KR" sz="12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Javascript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E6D2B93-3F1F-49FC-8621-03299C48707C}"/>
              </a:ext>
            </a:extLst>
          </p:cNvPr>
          <p:cNvSpPr/>
          <p:nvPr/>
        </p:nvSpPr>
        <p:spPr>
          <a:xfrm>
            <a:off x="4622111" y="4514340"/>
            <a:ext cx="1997726" cy="276999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개발 </a:t>
            </a:r>
            <a:r>
              <a:rPr lang="en-US" altLang="ko-KR" sz="12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editor </a:t>
            </a:r>
            <a:r>
              <a:rPr lang="ko-KR" altLang="en-US" sz="12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선택이 자유로움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8D2F07E-4A0A-41B8-9460-505E3348F7FB}"/>
              </a:ext>
            </a:extLst>
          </p:cNvPr>
          <p:cNvSpPr/>
          <p:nvPr/>
        </p:nvSpPr>
        <p:spPr>
          <a:xfrm>
            <a:off x="4622111" y="4743990"/>
            <a:ext cx="2209387" cy="276999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Sublime text, IDE, eclipse, </a:t>
            </a:r>
            <a:r>
              <a:rPr lang="en-US" altLang="ko-KR" sz="12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etc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70" name="Picture 10" descr="arrow, left, previous icon">
            <a:extLst>
              <a:ext uri="{FF2B5EF4-FFF2-40B4-BE49-F238E27FC236}">
                <a16:creationId xmlns:a16="http://schemas.microsoft.com/office/drawing/2014/main" id="{1A1450C4-EB41-41A4-940A-C721D3EEE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453" y="217720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0110660E-0628-4BF1-924E-649946FA3925}"/>
              </a:ext>
            </a:extLst>
          </p:cNvPr>
          <p:cNvSpPr/>
          <p:nvPr/>
        </p:nvSpPr>
        <p:spPr>
          <a:xfrm>
            <a:off x="8163719" y="2422793"/>
            <a:ext cx="2844997" cy="738664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튜토리얼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예제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소스가 많다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직관적인 코드들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프로그래밍 언어의 지식 요구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09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8D5189-5746-4D24-AA23-963B920910EC}"/>
              </a:ext>
            </a:extLst>
          </p:cNvPr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9105" y="6410934"/>
            <a:ext cx="252429" cy="94593"/>
          </a:xfrm>
          <a:prstGeom prst="roundRect">
            <a:avLst>
              <a:gd name="adj" fmla="val 50000"/>
            </a:avLst>
          </a:prstGeom>
          <a:solidFill>
            <a:srgbClr val="FCD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798910" y="1203093"/>
            <a:ext cx="1680713" cy="728283"/>
            <a:chOff x="2524474" y="2356653"/>
            <a:chExt cx="1680713" cy="728283"/>
          </a:xfrm>
        </p:grpSpPr>
        <p:sp>
          <p:nvSpPr>
            <p:cNvPr id="21" name="TextBox 20"/>
            <p:cNvSpPr txBox="1"/>
            <p:nvPr/>
          </p:nvSpPr>
          <p:spPr>
            <a:xfrm>
              <a:off x="2524474" y="2356653"/>
              <a:ext cx="655949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rgbClr val="FCD62D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세</a:t>
              </a:r>
              <a:endParaRPr lang="ko-KR" altLang="en-US" sz="2000" dirty="0">
                <a:solidFill>
                  <a:srgbClr val="FCD62D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93985" y="2652140"/>
              <a:ext cx="1111202" cy="335756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D3D3D3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번째 주제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632868" y="3084936"/>
              <a:ext cx="454957" cy="0"/>
            </a:xfrm>
            <a:prstGeom prst="line">
              <a:avLst/>
            </a:prstGeom>
            <a:ln w="38100">
              <a:solidFill>
                <a:srgbClr val="FCD6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850413" y="2141130"/>
            <a:ext cx="2755962" cy="830997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Framework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소개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Phaser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의 기능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399857-BF66-419E-86C3-F68B0F967971}"/>
              </a:ext>
            </a:extLst>
          </p:cNvPr>
          <p:cNvSpPr txBox="1"/>
          <p:nvPr/>
        </p:nvSpPr>
        <p:spPr>
          <a:xfrm>
            <a:off x="438824" y="107379"/>
            <a:ext cx="2036135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CD62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EMO-UX</a:t>
            </a:r>
            <a:endParaRPr lang="ko-KR" altLang="en-US" sz="1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C203BDA-89EA-44A1-B51D-A102E3E13705}"/>
              </a:ext>
            </a:extLst>
          </p:cNvPr>
          <p:cNvGrpSpPr/>
          <p:nvPr/>
        </p:nvGrpSpPr>
        <p:grpSpPr>
          <a:xfrm>
            <a:off x="5390286" y="305174"/>
            <a:ext cx="1411425" cy="94593"/>
            <a:chOff x="5288687" y="7334624"/>
            <a:chExt cx="1411425" cy="94593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687DEE4-F7C7-4702-AE44-833EFB3D0665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DAD6D66-45B7-44C9-959E-FAB1EBBA6122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18AE44A-FAEC-4EBA-821F-990DBE9351A2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FCD6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FCB61C8-926D-4508-BBA9-A9129FA433AC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551A052-5B0C-4909-A8BE-AE79C182F4A9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0CAB54D-C087-4287-BC68-E8E95F81B5B7}"/>
              </a:ext>
            </a:extLst>
          </p:cNvPr>
          <p:cNvSpPr/>
          <p:nvPr/>
        </p:nvSpPr>
        <p:spPr>
          <a:xfrm>
            <a:off x="5158313" y="2033606"/>
            <a:ext cx="3746536" cy="10248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FD95F1A-1982-438E-85A4-455BFB3AC3C8}"/>
              </a:ext>
            </a:extLst>
          </p:cNvPr>
          <p:cNvSpPr/>
          <p:nvPr/>
        </p:nvSpPr>
        <p:spPr>
          <a:xfrm>
            <a:off x="5158313" y="4088595"/>
            <a:ext cx="3746536" cy="10248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20DDC6-12BC-4EB1-A1D5-67A89BC74F20}"/>
              </a:ext>
            </a:extLst>
          </p:cNvPr>
          <p:cNvSpPr/>
          <p:nvPr/>
        </p:nvSpPr>
        <p:spPr>
          <a:xfrm>
            <a:off x="5158313" y="3063418"/>
            <a:ext cx="3746536" cy="10248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C6871CB-D2F9-4DF9-98A9-E7ADBB03F3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619" y="4309337"/>
            <a:ext cx="582106" cy="58210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CC5221B-4874-45E1-B853-2031E2B3E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121" y="2165629"/>
            <a:ext cx="829081" cy="82908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F830ADB-57FF-4D30-BDE8-3D54CEBE27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045" y="3198029"/>
            <a:ext cx="797116" cy="79711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7FD55C-38B2-48C7-A74B-73EBA6063D13}"/>
              </a:ext>
            </a:extLst>
          </p:cNvPr>
          <p:cNvSpPr/>
          <p:nvPr/>
        </p:nvSpPr>
        <p:spPr>
          <a:xfrm>
            <a:off x="6111661" y="2252067"/>
            <a:ext cx="2151551" cy="338554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다양한 </a:t>
            </a:r>
            <a:r>
              <a:rPr lang="en-US" altLang="ko-KR" sz="1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input </a:t>
            </a:r>
            <a:r>
              <a:rPr lang="ko-KR" altLang="en-US" sz="1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장치 지원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4306AC-6FD1-4A9A-A918-4C557BF41EB8}"/>
              </a:ext>
            </a:extLst>
          </p:cNvPr>
          <p:cNvSpPr/>
          <p:nvPr/>
        </p:nvSpPr>
        <p:spPr>
          <a:xfrm>
            <a:off x="6107281" y="2566351"/>
            <a:ext cx="1744388" cy="276999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터치스크린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input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도 지원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021EC96-2643-456C-A2DE-4D6F78704948}"/>
              </a:ext>
            </a:extLst>
          </p:cNvPr>
          <p:cNvSpPr/>
          <p:nvPr/>
        </p:nvSpPr>
        <p:spPr>
          <a:xfrm>
            <a:off x="6085939" y="3299348"/>
            <a:ext cx="2573140" cy="261610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altLang="ko-KR" sz="11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Web audio</a:t>
            </a:r>
            <a:r>
              <a:rPr lang="ko-KR" altLang="en-US" sz="11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와 </a:t>
            </a:r>
            <a:r>
              <a:rPr lang="en-US" altLang="ko-KR" sz="11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legacy HTML audio </a:t>
            </a:r>
            <a:r>
              <a:rPr lang="ko-KR" altLang="en-US" sz="11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지원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2B62921-BA49-47F2-9924-6B367EBD2584}"/>
              </a:ext>
            </a:extLst>
          </p:cNvPr>
          <p:cNvSpPr/>
          <p:nvPr/>
        </p:nvSpPr>
        <p:spPr>
          <a:xfrm>
            <a:off x="6078202" y="3543813"/>
            <a:ext cx="2704908" cy="276999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Audio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와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sound effect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를 다루는데 용이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3F5ACB-726E-460C-BF9F-319CFD1FA0DE}"/>
              </a:ext>
            </a:extLst>
          </p:cNvPr>
          <p:cNvSpPr/>
          <p:nvPr/>
        </p:nvSpPr>
        <p:spPr>
          <a:xfrm>
            <a:off x="6100197" y="4346700"/>
            <a:ext cx="1758558" cy="276999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믿을 수 있는 </a:t>
            </a:r>
            <a:r>
              <a:rPr lang="en-US" altLang="ko-KR" sz="12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framework</a:t>
            </a:r>
            <a:endParaRPr lang="ko-KR" altLang="en-US" sz="12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687AAE-2741-40FB-B054-477AEA577553}"/>
              </a:ext>
            </a:extLst>
          </p:cNvPr>
          <p:cNvSpPr/>
          <p:nvPr/>
        </p:nvSpPr>
        <p:spPr>
          <a:xfrm>
            <a:off x="6100197" y="4576350"/>
            <a:ext cx="3039358" cy="461665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Framework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자체의 버그가 적고 유지관리가 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잘됨</a:t>
            </a:r>
          </a:p>
        </p:txBody>
      </p:sp>
    </p:spTree>
    <p:extLst>
      <p:ext uri="{BB962C8B-B14F-4D97-AF65-F5344CB8AC3E}">
        <p14:creationId xmlns:p14="http://schemas.microsoft.com/office/powerpoint/2010/main" val="389091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rot="16200000">
            <a:off x="765652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16200000">
            <a:off x="90912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16200000">
            <a:off x="105259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8824" y="107379"/>
            <a:ext cx="1167756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CD62D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Y</a:t>
            </a:r>
            <a:r>
              <a:rPr lang="en-US" altLang="ko-KR" sz="1600" dirty="0">
                <a:latin typeface="-윤고딕360" panose="02030504000101010101" pitchFamily="18" charset="-127"/>
                <a:ea typeface="-윤고딕360" panose="02030504000101010101" pitchFamily="18" charset="-127"/>
              </a:rPr>
              <a:t>ELLOW</a:t>
            </a:r>
            <a:endParaRPr lang="ko-KR" altLang="en-US" sz="1600" dirty="0"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69105" y="6410934"/>
            <a:ext cx="252429" cy="94593"/>
          </a:xfrm>
          <a:prstGeom prst="roundRect">
            <a:avLst>
              <a:gd name="adj" fmla="val 50000"/>
            </a:avLst>
          </a:prstGeom>
          <a:solidFill>
            <a:srgbClr val="FCD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1088049" y="1478530"/>
            <a:ext cx="2540995" cy="715570"/>
            <a:chOff x="2524474" y="2356653"/>
            <a:chExt cx="1471135" cy="715570"/>
          </a:xfrm>
        </p:grpSpPr>
        <p:sp>
          <p:nvSpPr>
            <p:cNvPr id="21" name="TextBox 20"/>
            <p:cNvSpPr txBox="1"/>
            <p:nvPr/>
          </p:nvSpPr>
          <p:spPr>
            <a:xfrm>
              <a:off x="2524474" y="2356653"/>
              <a:ext cx="379768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rgbClr val="FCD62D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세</a:t>
              </a:r>
              <a:endParaRPr lang="ko-KR" altLang="en-US" sz="2000" dirty="0">
                <a:solidFill>
                  <a:srgbClr val="FCD62D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84407" y="2660147"/>
              <a:ext cx="1111202" cy="335756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D3D3D3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번째 주제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2587230" y="3064540"/>
              <a:ext cx="317013" cy="7683"/>
            </a:xfrm>
            <a:prstGeom prst="line">
              <a:avLst/>
            </a:prstGeom>
            <a:ln w="38100">
              <a:solidFill>
                <a:srgbClr val="FCD6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043011" y="2345679"/>
            <a:ext cx="3110147" cy="954107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Framework</a:t>
            </a: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소개</a:t>
            </a:r>
            <a:endParaRPr lang="en-US" altLang="ko-KR" sz="28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en-US" altLang="ko-KR" sz="28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Phaser</a:t>
            </a:r>
            <a:r>
              <a:rPr lang="en-US" altLang="ko-KR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예시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35705" y="1714188"/>
            <a:ext cx="71261" cy="3935681"/>
            <a:chOff x="6060369" y="1760169"/>
            <a:chExt cx="71261" cy="3935681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6095999" y="1810105"/>
              <a:ext cx="0" cy="3861032"/>
            </a:xfrm>
            <a:prstGeom prst="line">
              <a:avLst/>
            </a:prstGeom>
            <a:ln w="25400">
              <a:solidFill>
                <a:srgbClr val="CED6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6060370" y="1760169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6060369" y="5624590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6060369" y="3048309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6060369" y="4336449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848" y="2355482"/>
            <a:ext cx="1879466" cy="1395413"/>
          </a:xfrm>
          <a:prstGeom prst="rect">
            <a:avLst/>
          </a:prstGeom>
          <a:solidFill>
            <a:srgbClr val="D94E31"/>
          </a:solidFill>
          <a:ln w="38100" cap="rnd">
            <a:noFill/>
          </a:ln>
          <a:extLst/>
        </p:spPr>
      </p:pic>
      <p:pic>
        <p:nvPicPr>
          <p:cNvPr id="52" name="Picture 4" descr="관련 이미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025" y="2355482"/>
            <a:ext cx="1879466" cy="1395412"/>
          </a:xfrm>
          <a:prstGeom prst="rect">
            <a:avLst/>
          </a:prstGeom>
          <a:solidFill>
            <a:srgbClr val="D94E31"/>
          </a:solidFill>
          <a:ln w="38100" cap="rnd">
            <a:noFill/>
          </a:ln>
          <a:extLst/>
        </p:spPr>
      </p:pic>
      <p:pic>
        <p:nvPicPr>
          <p:cNvPr id="53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201" y="2355482"/>
            <a:ext cx="1879466" cy="1395413"/>
          </a:xfrm>
          <a:prstGeom prst="rect">
            <a:avLst/>
          </a:prstGeom>
          <a:solidFill>
            <a:srgbClr val="D94E31"/>
          </a:solidFill>
          <a:ln w="38100" cap="rnd">
            <a:noFill/>
          </a:ln>
          <a:extLst/>
        </p:spPr>
      </p:pic>
      <p:sp>
        <p:nvSpPr>
          <p:cNvPr id="54" name="직사각형 53"/>
          <p:cNvSpPr/>
          <p:nvPr/>
        </p:nvSpPr>
        <p:spPr>
          <a:xfrm>
            <a:off x="5262848" y="2063295"/>
            <a:ext cx="745717" cy="261610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100" b="1" dirty="0">
                <a:solidFill>
                  <a:srgbClr val="FCD62D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퍼즐 게임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370293" y="2063295"/>
            <a:ext cx="1002197" cy="261610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100" b="1" dirty="0">
                <a:solidFill>
                  <a:srgbClr val="FCD62D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아케이드 게임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477738" y="2063295"/>
            <a:ext cx="756938" cy="261610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rgbClr val="FCD62D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RPG </a:t>
            </a:r>
            <a:r>
              <a:rPr lang="ko-KR" altLang="en-US" sz="1100" b="1" dirty="0">
                <a:solidFill>
                  <a:srgbClr val="FCD62D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게임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262848" y="3928771"/>
            <a:ext cx="1423467" cy="338554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Aqua Friends</a:t>
            </a:r>
            <a:endParaRPr lang="ko-KR" altLang="en-US" sz="16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262849" y="4267325"/>
            <a:ext cx="1878594" cy="830997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600" dirty="0"/>
              <a:t>http://www.girlsgogames.com/game/aqua_friends</a:t>
            </a:r>
            <a:endParaRPr lang="en-US" altLang="ko-KR" sz="1600" dirty="0">
              <a:effectLst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70293" y="3928771"/>
            <a:ext cx="1662635" cy="338554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The 42</a:t>
            </a:r>
            <a:r>
              <a:rPr lang="en-US" altLang="ko-KR" sz="1600" b="1" baseline="30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nd</a:t>
            </a:r>
            <a:r>
              <a:rPr lang="en-US" altLang="ko-KR" sz="1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Bridge</a:t>
            </a:r>
            <a:endParaRPr lang="ko-KR" altLang="en-US" sz="16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370293" y="4267325"/>
            <a:ext cx="1885198" cy="1323439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600" dirty="0"/>
              <a:t>http://www.kongregate.com/games/HenriquePikachu/the-42nd-bridge-demo </a:t>
            </a:r>
            <a:endParaRPr lang="en-US" altLang="ko-KR" sz="1600" dirty="0">
              <a:effectLst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476487" y="3928771"/>
            <a:ext cx="1423788" cy="338554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altLang="ko-KR" sz="1600" b="1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Phaser</a:t>
            </a:r>
            <a:r>
              <a:rPr lang="en-US" altLang="ko-KR" sz="1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Quest</a:t>
            </a:r>
            <a:endParaRPr lang="ko-KR" altLang="en-US" sz="1600" b="1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476488" y="4267325"/>
            <a:ext cx="1892180" cy="584775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https://phaserquest.herokuapp.com</a:t>
            </a:r>
            <a:endParaRPr lang="en-US" altLang="ko-KR" sz="1600" dirty="0">
              <a:effectLst/>
            </a:endParaRPr>
          </a:p>
        </p:txBody>
      </p:sp>
      <p:pic>
        <p:nvPicPr>
          <p:cNvPr id="41" name="Picture 2" descr="phaser에 대한 이미지 검색결과">
            <a:extLst>
              <a:ext uri="{FF2B5EF4-FFF2-40B4-BE49-F238E27FC236}">
                <a16:creationId xmlns:a16="http://schemas.microsoft.com/office/drawing/2014/main" id="{ECFFC3A2-AE97-4D41-AAD6-FB3655837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10" y="3370856"/>
            <a:ext cx="4006675" cy="230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91356744" descr="cif000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938" y="2373242"/>
            <a:ext cx="1872554" cy="135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491390744" descr="cif000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498" y="2355482"/>
            <a:ext cx="1897816" cy="140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068013" y="-5129582"/>
            <a:ext cx="2747568" cy="1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491473864" descr="cif0000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201" y="2355481"/>
            <a:ext cx="1879466" cy="140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92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E396ED-3EAB-419C-B39A-5DF3AD4F103E}"/>
              </a:ext>
            </a:extLst>
          </p:cNvPr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rot="16200000">
            <a:off x="1274941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16200000">
            <a:off x="1418410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16200000">
            <a:off x="1561879" y="6410935"/>
            <a:ext cx="94593" cy="94593"/>
          </a:xfrm>
          <a:prstGeom prst="ellipse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978394" y="6410934"/>
            <a:ext cx="252429" cy="94593"/>
          </a:xfrm>
          <a:prstGeom prst="roundRect">
            <a:avLst>
              <a:gd name="adj" fmla="val 50000"/>
            </a:avLst>
          </a:prstGeom>
          <a:solidFill>
            <a:srgbClr val="FCD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798910" y="1203093"/>
            <a:ext cx="1680713" cy="728283"/>
            <a:chOff x="2524474" y="2356653"/>
            <a:chExt cx="1680713" cy="728283"/>
          </a:xfrm>
        </p:grpSpPr>
        <p:sp>
          <p:nvSpPr>
            <p:cNvPr id="21" name="TextBox 20"/>
            <p:cNvSpPr txBox="1"/>
            <p:nvPr/>
          </p:nvSpPr>
          <p:spPr>
            <a:xfrm>
              <a:off x="2524474" y="2356653"/>
              <a:ext cx="655949" cy="70788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rgbClr val="FCD62D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네</a:t>
              </a:r>
              <a:endParaRPr lang="ko-KR" altLang="en-US" sz="2000" dirty="0">
                <a:solidFill>
                  <a:srgbClr val="FCD62D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93985" y="2652140"/>
              <a:ext cx="1111202" cy="335756"/>
            </a:xfrm>
            <a:prstGeom prst="rect">
              <a:avLst/>
            </a:prstGeom>
            <a:scene3d>
              <a:camera prst="obliqueTopLeft"/>
              <a:lightRig rig="threePt" dir="t"/>
            </a:scene3d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D3D3D3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번째 주제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632868" y="3084936"/>
              <a:ext cx="454957" cy="0"/>
            </a:xfrm>
            <a:prstGeom prst="line">
              <a:avLst/>
            </a:prstGeom>
            <a:ln w="38100">
              <a:solidFill>
                <a:srgbClr val="FCD6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339606" y="2141130"/>
            <a:ext cx="2755962" cy="461665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게임 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‘GRAVITY’</a:t>
            </a:r>
            <a:endParaRPr lang="ko-KR" altLang="en-US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81087" y="2033606"/>
            <a:ext cx="3746536" cy="10248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791135" y="4088595"/>
            <a:ext cx="3746536" cy="10248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781087" y="3063418"/>
            <a:ext cx="3746536" cy="10248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176675" y="1655897"/>
            <a:ext cx="71261" cy="3935681"/>
            <a:chOff x="6060369" y="1760169"/>
            <a:chExt cx="71261" cy="3935681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6095999" y="1810105"/>
              <a:ext cx="0" cy="3861032"/>
            </a:xfrm>
            <a:prstGeom prst="line">
              <a:avLst/>
            </a:prstGeom>
            <a:ln w="25400">
              <a:solidFill>
                <a:srgbClr val="CED6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6060370" y="1760169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6060369" y="5624590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6060369" y="3048309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6060369" y="4336449"/>
              <a:ext cx="71260" cy="71260"/>
            </a:xfrm>
            <a:prstGeom prst="ellipse">
              <a:avLst/>
            </a:prstGeom>
            <a:solidFill>
              <a:srgbClr val="CED6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393" y="4309337"/>
            <a:ext cx="582106" cy="58210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393" y="2282827"/>
            <a:ext cx="582106" cy="58210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819" y="3198029"/>
            <a:ext cx="797116" cy="797116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7597865" y="2232360"/>
            <a:ext cx="1627048" cy="338554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Java script </a:t>
            </a:r>
            <a:r>
              <a:rPr lang="ko-KR" altLang="en-US" sz="1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기반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597866" y="2542396"/>
            <a:ext cx="1335622" cy="276999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동작 및 소스 제어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700976" y="3272788"/>
            <a:ext cx="1261884" cy="338554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HTML5 </a:t>
            </a:r>
            <a:r>
              <a:rPr lang="ko-KR" altLang="en-US" sz="1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기반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700976" y="3543813"/>
            <a:ext cx="1170513" cy="276999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JS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파일을 묶음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702874" y="4316555"/>
            <a:ext cx="1441420" cy="338554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600" b="1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중력 기반 게임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22971" y="4576350"/>
            <a:ext cx="1497526" cy="276999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버튼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-&gt;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중력이 바뀜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399857-BF66-419E-86C3-F68B0F967971}"/>
              </a:ext>
            </a:extLst>
          </p:cNvPr>
          <p:cNvSpPr txBox="1"/>
          <p:nvPr/>
        </p:nvSpPr>
        <p:spPr>
          <a:xfrm>
            <a:off x="438824" y="107379"/>
            <a:ext cx="2036135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CD62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EMO-UX</a:t>
            </a:r>
            <a:endParaRPr lang="ko-KR" altLang="en-US" sz="1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DE30B7-8E91-46AB-85B6-6E8F7D4787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332" y="2717405"/>
            <a:ext cx="4901456" cy="2842079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70843B7D-2609-4BC9-9635-9E6814ED684D}"/>
              </a:ext>
            </a:extLst>
          </p:cNvPr>
          <p:cNvGrpSpPr/>
          <p:nvPr/>
        </p:nvGrpSpPr>
        <p:grpSpPr>
          <a:xfrm>
            <a:off x="5390286" y="305174"/>
            <a:ext cx="1411425" cy="94593"/>
            <a:chOff x="5288687" y="7334624"/>
            <a:chExt cx="1411425" cy="9459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46D014B-B1A3-4C67-948B-F7A1EBE54D01}"/>
                </a:ext>
              </a:extLst>
            </p:cNvPr>
            <p:cNvSpPr/>
            <p:nvPr/>
          </p:nvSpPr>
          <p:spPr>
            <a:xfrm rot="16200000">
              <a:off x="5288687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D9983E2-62C4-423C-885F-00CFAFE87090}"/>
                </a:ext>
              </a:extLst>
            </p:cNvPr>
            <p:cNvSpPr/>
            <p:nvPr/>
          </p:nvSpPr>
          <p:spPr>
            <a:xfrm rot="16200000">
              <a:off x="5617895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92016BF-1183-4B50-8369-46F306C66076}"/>
                </a:ext>
              </a:extLst>
            </p:cNvPr>
            <p:cNvSpPr/>
            <p:nvPr/>
          </p:nvSpPr>
          <p:spPr>
            <a:xfrm rot="16200000">
              <a:off x="5947103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35A25DB-7EEC-4D34-ABFD-366067EDCFFE}"/>
                </a:ext>
              </a:extLst>
            </p:cNvPr>
            <p:cNvSpPr/>
            <p:nvPr/>
          </p:nvSpPr>
          <p:spPr>
            <a:xfrm rot="16200000">
              <a:off x="6276311" y="7334624"/>
              <a:ext cx="94593" cy="94593"/>
            </a:xfrm>
            <a:prstGeom prst="ellipse">
              <a:avLst/>
            </a:prstGeom>
            <a:noFill/>
            <a:ln w="38100">
              <a:solidFill>
                <a:srgbClr val="FCD6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8D6B547-1021-468A-A882-8BFE32D204DB}"/>
                </a:ext>
              </a:extLst>
            </p:cNvPr>
            <p:cNvSpPr/>
            <p:nvPr/>
          </p:nvSpPr>
          <p:spPr>
            <a:xfrm rot="16200000">
              <a:off x="6605519" y="7334624"/>
              <a:ext cx="94593" cy="94593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122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362</Words>
  <Application>Microsoft Office PowerPoint</Application>
  <PresentationFormat>와이드스크린</PresentationFormat>
  <Paragraphs>130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배달의민족 한나는 열한살</vt:lpstr>
      <vt:lpstr>210 콤퓨타세탁 L</vt:lpstr>
      <vt:lpstr>-윤고딕320</vt:lpstr>
      <vt:lpstr>굴림체</vt:lpstr>
      <vt:lpstr>-윤고딕340</vt:lpstr>
      <vt:lpstr>-윤고딕360</vt:lpstr>
      <vt:lpstr>Arial</vt:lpstr>
      <vt:lpstr>-윤고딕330</vt:lpstr>
      <vt:lpstr>Times New Roman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lufov</cp:lastModifiedBy>
  <cp:revision>84</cp:revision>
  <dcterms:created xsi:type="dcterms:W3CDTF">2017-05-10T07:33:19Z</dcterms:created>
  <dcterms:modified xsi:type="dcterms:W3CDTF">2017-09-12T12:18:37Z</dcterms:modified>
</cp:coreProperties>
</file>