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331" r:id="rId3"/>
    <p:sldId id="323" r:id="rId4"/>
    <p:sldId id="324" r:id="rId5"/>
    <p:sldId id="325" r:id="rId6"/>
    <p:sldId id="328" r:id="rId7"/>
    <p:sldId id="326" r:id="rId8"/>
    <p:sldId id="330" r:id="rId9"/>
  </p:sldIdLst>
  <p:sldSz cx="12192000" cy="6858000"/>
  <p:notesSz cx="10680700" cy="75565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4" userDrawn="1">
          <p15:clr>
            <a:srgbClr val="A4A3A4"/>
          </p15:clr>
        </p15:guide>
        <p15:guide id="2" pos="24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CCCC"/>
    <a:srgbClr val="CCCCFF"/>
    <a:srgbClr val="CCECFF"/>
    <a:srgbClr val="FFFFCC"/>
    <a:srgbClr val="99FFCC"/>
    <a:srgbClr val="CCFF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70" autoAdjust="0"/>
  </p:normalViewPr>
  <p:slideViewPr>
    <p:cSldViewPr>
      <p:cViewPr>
        <p:scale>
          <a:sx n="100" d="100"/>
          <a:sy n="100" d="100"/>
        </p:scale>
        <p:origin x="954" y="390"/>
      </p:cViewPr>
      <p:guideLst>
        <p:guide orient="horz" pos="2614"/>
        <p:guide pos="246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flip="none" rotWithShape="1">
          <a:gsLst>
            <a:gs pos="0">
              <a:schemeClr val="bg1"/>
            </a:gs>
            <a:gs pos="50000">
              <a:schemeClr val="accent1"/>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1B19B504-8406-42CB-B4A1-C2AAA86FDEFB}"/>
              </a:ext>
            </a:extLst>
          </p:cNvPr>
          <p:cNvSpPr/>
          <p:nvPr/>
        </p:nvSpPr>
        <p:spPr>
          <a:xfrm>
            <a:off x="0" y="0"/>
            <a:ext cx="100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99" name="Rectangle 3"/>
          <p:cNvSpPr>
            <a:spLocks noGrp="1" noChangeArrowheads="1"/>
          </p:cNvSpPr>
          <p:nvPr>
            <p:ph type="subTitle" idx="1"/>
          </p:nvPr>
        </p:nvSpPr>
        <p:spPr>
          <a:xfrm>
            <a:off x="2273820" y="3645024"/>
            <a:ext cx="8641861" cy="2231929"/>
          </a:xfrm>
        </p:spPr>
        <p:txBody>
          <a:bodyPr/>
          <a:lstStyle>
            <a:lvl1pPr marL="0" indent="0" algn="ctr">
              <a:buFont typeface="Arial" panose="020B0604020202020204" pitchFamily="34" charset="0"/>
              <a:buNone/>
              <a:defRPr b="0">
                <a:latin typeface="+mj-ea"/>
                <a:ea typeface="+mj-ea"/>
              </a:defRPr>
            </a:lvl1pPr>
          </a:lstStyle>
          <a:p>
            <a:r>
              <a:rPr lang="ko-KR" altLang="en-US"/>
              <a:t>클릭하여 마스터 부제목 스타일 편집</a:t>
            </a:r>
            <a:endParaRPr lang="ko-KR" altLang="en-US" dirty="0"/>
          </a:p>
        </p:txBody>
      </p:sp>
      <p:sp>
        <p:nvSpPr>
          <p:cNvPr id="4105" name="Rectangle 9"/>
          <p:cNvSpPr>
            <a:spLocks noGrp="1" noChangeArrowheads="1"/>
          </p:cNvSpPr>
          <p:nvPr>
            <p:ph type="ctrTitle"/>
          </p:nvPr>
        </p:nvSpPr>
        <p:spPr>
          <a:xfrm>
            <a:off x="1333500" y="1285200"/>
            <a:ext cx="10522500" cy="2160000"/>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a:normAutofit/>
          </a:bodyPr>
          <a:lstStyle>
            <a:lvl1pPr>
              <a:defRPr sz="6000" b="1" cap="none" spc="0">
                <a:ln w="12700">
                  <a:solidFill>
                    <a:schemeClr val="tx1"/>
                  </a:solidFill>
                  <a:prstDash val="solid"/>
                </a:ln>
                <a:solidFill>
                  <a:schemeClr val="bg1"/>
                </a:solidFill>
                <a:effectLst>
                  <a:outerShdw blurRad="50800" dist="38100" dir="2700000" algn="tl" rotWithShape="0">
                    <a:prstClr val="black">
                      <a:alpha val="40000"/>
                    </a:prstClr>
                  </a:outerShdw>
                </a:effectLst>
                <a:latin typeface="+mj-lt"/>
                <a:ea typeface="+mj-ea"/>
              </a:defRPr>
            </a:lvl1pPr>
          </a:lstStyle>
          <a:p>
            <a:r>
              <a:rPr lang="ko-KR" altLang="en-US"/>
              <a:t>마스터 제목 스타일 편집</a:t>
            </a:r>
            <a:endParaRPr lang="ko-KR" altLang="en-US" dirty="0"/>
          </a:p>
        </p:txBody>
      </p:sp>
      <p:pic>
        <p:nvPicPr>
          <p:cNvPr id="2056" name="Picture 8" descr="ì±ê· ê´ë ë¡ê³ ì ëí ì´ë¯¸ì§ ê²ìê²°ê³¼">
            <a:extLst>
              <a:ext uri="{FF2B5EF4-FFF2-40B4-BE49-F238E27FC236}">
                <a16:creationId xmlns:a16="http://schemas.microsoft.com/office/drawing/2014/main" id="{D2C32D4B-9ECB-4D27-A541-85FC3F6F43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 y="47625"/>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8" name="Line 6">
            <a:extLst>
              <a:ext uri="{FF2B5EF4-FFF2-40B4-BE49-F238E27FC236}">
                <a16:creationId xmlns:a16="http://schemas.microsoft.com/office/drawing/2014/main" id="{74BCB1C7-4718-4FF2-A750-C5EF9196864D}"/>
              </a:ext>
            </a:extLst>
          </p:cNvPr>
          <p:cNvSpPr>
            <a:spLocks noChangeShapeType="1"/>
          </p:cNvSpPr>
          <p:nvPr/>
        </p:nvSpPr>
        <p:spPr bwMode="auto">
          <a:xfrm flipV="1">
            <a:off x="1080000" y="6742113"/>
            <a:ext cx="972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9" name="Line 7">
            <a:extLst>
              <a:ext uri="{FF2B5EF4-FFF2-40B4-BE49-F238E27FC236}">
                <a16:creationId xmlns:a16="http://schemas.microsoft.com/office/drawing/2014/main" id="{2E3073E3-1985-452D-9071-8AB401A360AA}"/>
              </a:ext>
            </a:extLst>
          </p:cNvPr>
          <p:cNvSpPr>
            <a:spLocks noChangeShapeType="1"/>
          </p:cNvSpPr>
          <p:nvPr/>
        </p:nvSpPr>
        <p:spPr bwMode="auto">
          <a:xfrm flipV="1">
            <a:off x="1080000" y="6670675"/>
            <a:ext cx="972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301894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4" name="제목 3">
            <a:extLst>
              <a:ext uri="{FF2B5EF4-FFF2-40B4-BE49-F238E27FC236}">
                <a16:creationId xmlns:a16="http://schemas.microsoft.com/office/drawing/2014/main" id="{472E5668-487B-44CB-B0ED-54D69474F784}"/>
              </a:ext>
            </a:extLst>
          </p:cNvPr>
          <p:cNvSpPr>
            <a:spLocks noGrp="1"/>
          </p:cNvSpPr>
          <p:nvPr>
            <p:ph type="title"/>
          </p:nvPr>
        </p:nvSpPr>
        <p:spPr/>
        <p:txBody>
          <a:bodyPr/>
          <a:lstStyle/>
          <a:p>
            <a:r>
              <a:rPr lang="ko-KR" altLang="en-US"/>
              <a:t>마스터 제목 스타일 편집</a:t>
            </a:r>
          </a:p>
        </p:txBody>
      </p:sp>
      <p:cxnSp>
        <p:nvCxnSpPr>
          <p:cNvPr id="6" name="직선 연결선 5">
            <a:extLst>
              <a:ext uri="{FF2B5EF4-FFF2-40B4-BE49-F238E27FC236}">
                <a16:creationId xmlns:a16="http://schemas.microsoft.com/office/drawing/2014/main" id="{BBBCC4A5-702B-4929-87C4-27F9B0DC981C}"/>
              </a:ext>
            </a:extLst>
          </p:cNvPr>
          <p:cNvCxnSpPr/>
          <p:nvPr/>
        </p:nvCxnSpPr>
        <p:spPr>
          <a:xfrm>
            <a:off x="-6000" y="750341"/>
            <a:ext cx="12204000" cy="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7" name="Line 6">
            <a:extLst>
              <a:ext uri="{FF2B5EF4-FFF2-40B4-BE49-F238E27FC236}">
                <a16:creationId xmlns:a16="http://schemas.microsoft.com/office/drawing/2014/main" id="{D847FC23-AD96-47F4-A271-607DA5A73FD2}"/>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8" name="Line 7">
            <a:extLst>
              <a:ext uri="{FF2B5EF4-FFF2-40B4-BE49-F238E27FC236}">
                <a16:creationId xmlns:a16="http://schemas.microsoft.com/office/drawing/2014/main" id="{39C49210-67D5-4B60-9C54-46A5B33333D7}"/>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259357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82102" y="87341"/>
            <a:ext cx="1275800" cy="6365875"/>
          </a:xfrm>
        </p:spPr>
        <p:txBody>
          <a:bodyPr vert="eaVert"/>
          <a:lstStyle/>
          <a:p>
            <a:r>
              <a:rPr lang="ko-KR" altLang="en-US"/>
              <a:t>마스터 제목 스타일 편집</a:t>
            </a:r>
            <a:endParaRPr lang="ko-KR" altLang="en-US" dirty="0"/>
          </a:p>
        </p:txBody>
      </p:sp>
      <p:sp>
        <p:nvSpPr>
          <p:cNvPr id="3" name="Vertical Text Placeholder 2"/>
          <p:cNvSpPr>
            <a:spLocks noGrp="1"/>
          </p:cNvSpPr>
          <p:nvPr>
            <p:ph type="body" orient="vert" idx="1"/>
          </p:nvPr>
        </p:nvSpPr>
        <p:spPr>
          <a:xfrm>
            <a:off x="431808" y="87341"/>
            <a:ext cx="10033916" cy="6365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cxnSp>
        <p:nvCxnSpPr>
          <p:cNvPr id="4" name="직선 연결선 3">
            <a:extLst>
              <a:ext uri="{FF2B5EF4-FFF2-40B4-BE49-F238E27FC236}">
                <a16:creationId xmlns:a16="http://schemas.microsoft.com/office/drawing/2014/main" id="{459C88EC-50DE-4BC8-89BB-30DAB42FA93D}"/>
              </a:ext>
            </a:extLst>
          </p:cNvPr>
          <p:cNvCxnSpPr>
            <a:cxnSpLocks/>
          </p:cNvCxnSpPr>
          <p:nvPr/>
        </p:nvCxnSpPr>
        <p:spPr>
          <a:xfrm>
            <a:off x="10523915" y="0"/>
            <a:ext cx="0" cy="666000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7" name="Line 6">
            <a:extLst>
              <a:ext uri="{FF2B5EF4-FFF2-40B4-BE49-F238E27FC236}">
                <a16:creationId xmlns:a16="http://schemas.microsoft.com/office/drawing/2014/main" id="{D4C394C1-8866-4FBC-A53F-D7987CC23FC2}"/>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8" name="Line 7">
            <a:extLst>
              <a:ext uri="{FF2B5EF4-FFF2-40B4-BE49-F238E27FC236}">
                <a16:creationId xmlns:a16="http://schemas.microsoft.com/office/drawing/2014/main" id="{C513C4D2-B224-483A-9E2D-AC4C5C2DBDD3}"/>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130543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D7139D-04FD-477D-ABFD-5F67E917C2D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C51D12E-C93D-4608-8919-3B9F6F8FD57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cxnSp>
        <p:nvCxnSpPr>
          <p:cNvPr id="7" name="직선 연결선 6">
            <a:extLst>
              <a:ext uri="{FF2B5EF4-FFF2-40B4-BE49-F238E27FC236}">
                <a16:creationId xmlns:a16="http://schemas.microsoft.com/office/drawing/2014/main" id="{FA822E38-7DA7-4F4A-ABDF-68803BEEB27F}"/>
              </a:ext>
            </a:extLst>
          </p:cNvPr>
          <p:cNvCxnSpPr/>
          <p:nvPr/>
        </p:nvCxnSpPr>
        <p:spPr>
          <a:xfrm>
            <a:off x="-6000" y="750341"/>
            <a:ext cx="12204000" cy="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8" name="Line 6">
            <a:extLst>
              <a:ext uri="{FF2B5EF4-FFF2-40B4-BE49-F238E27FC236}">
                <a16:creationId xmlns:a16="http://schemas.microsoft.com/office/drawing/2014/main" id="{D2D5B493-95DB-4482-BFF0-DD84CFFD3FCF}"/>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9" name="Line 7">
            <a:extLst>
              <a:ext uri="{FF2B5EF4-FFF2-40B4-BE49-F238E27FC236}">
                <a16:creationId xmlns:a16="http://schemas.microsoft.com/office/drawing/2014/main" id="{3701DC98-0338-426E-A1D1-005708D0D5DA}"/>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86365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28"/>
            <a:ext cx="10363200" cy="1362075"/>
          </a:xfrm>
        </p:spPr>
        <p:txBody>
          <a:bodyPr anchor="t"/>
          <a:lstStyle>
            <a:lvl1pPr algn="l">
              <a:defRPr sz="4000" b="1" cap="none"/>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편집하려면 클릭</a:t>
            </a:r>
          </a:p>
        </p:txBody>
      </p:sp>
      <p:sp>
        <p:nvSpPr>
          <p:cNvPr id="4" name="Line 6">
            <a:extLst>
              <a:ext uri="{FF2B5EF4-FFF2-40B4-BE49-F238E27FC236}">
                <a16:creationId xmlns:a16="http://schemas.microsoft.com/office/drawing/2014/main" id="{EBD8C9EC-AB37-45DA-A303-C3041486367C}"/>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5" name="Line 7">
            <a:extLst>
              <a:ext uri="{FF2B5EF4-FFF2-40B4-BE49-F238E27FC236}">
                <a16:creationId xmlns:a16="http://schemas.microsoft.com/office/drawing/2014/main" id="{0341E06E-50B3-4E1F-A366-36F464F0A14A}"/>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427239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6000" y="813600"/>
            <a:ext cx="5688000" cy="576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4" name="Content Placeholder 3"/>
          <p:cNvSpPr>
            <a:spLocks noGrp="1"/>
          </p:cNvSpPr>
          <p:nvPr>
            <p:ph sz="half" idx="2"/>
          </p:nvPr>
        </p:nvSpPr>
        <p:spPr>
          <a:xfrm>
            <a:off x="6168002" y="813600"/>
            <a:ext cx="5688000" cy="576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6" name="제목 5">
            <a:extLst>
              <a:ext uri="{FF2B5EF4-FFF2-40B4-BE49-F238E27FC236}">
                <a16:creationId xmlns:a16="http://schemas.microsoft.com/office/drawing/2014/main" id="{92A51329-3143-4B41-B1A7-FB82B86C1DF5}"/>
              </a:ext>
            </a:extLst>
          </p:cNvPr>
          <p:cNvSpPr>
            <a:spLocks noGrp="1"/>
          </p:cNvSpPr>
          <p:nvPr>
            <p:ph type="title"/>
          </p:nvPr>
        </p:nvSpPr>
        <p:spPr/>
        <p:txBody>
          <a:bodyPr/>
          <a:lstStyle/>
          <a:p>
            <a:r>
              <a:rPr lang="ko-KR" altLang="en-US"/>
              <a:t>마스터 제목 스타일 편집</a:t>
            </a:r>
          </a:p>
        </p:txBody>
      </p:sp>
      <p:cxnSp>
        <p:nvCxnSpPr>
          <p:cNvPr id="7" name="직선 연결선 6">
            <a:extLst>
              <a:ext uri="{FF2B5EF4-FFF2-40B4-BE49-F238E27FC236}">
                <a16:creationId xmlns:a16="http://schemas.microsoft.com/office/drawing/2014/main" id="{D06742B0-5B56-4140-84A8-FBE0B76BC795}"/>
              </a:ext>
            </a:extLst>
          </p:cNvPr>
          <p:cNvCxnSpPr/>
          <p:nvPr/>
        </p:nvCxnSpPr>
        <p:spPr>
          <a:xfrm>
            <a:off x="-6000" y="750341"/>
            <a:ext cx="12204000" cy="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8" name="Line 6">
            <a:extLst>
              <a:ext uri="{FF2B5EF4-FFF2-40B4-BE49-F238E27FC236}">
                <a16:creationId xmlns:a16="http://schemas.microsoft.com/office/drawing/2014/main" id="{845562A1-EA75-4659-BB3F-69F4916098C3}"/>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9" name="Line 7">
            <a:extLst>
              <a:ext uri="{FF2B5EF4-FFF2-40B4-BE49-F238E27FC236}">
                <a16:creationId xmlns:a16="http://schemas.microsoft.com/office/drawing/2014/main" id="{3CB3B939-E8EE-49DA-AE99-1D148069F1EB}"/>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12162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0822" y="813600"/>
            <a:ext cx="568130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6168002" y="813600"/>
            <a:ext cx="568130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7" name="제목 6">
            <a:extLst>
              <a:ext uri="{FF2B5EF4-FFF2-40B4-BE49-F238E27FC236}">
                <a16:creationId xmlns:a16="http://schemas.microsoft.com/office/drawing/2014/main" id="{E6233B54-C7DF-4211-92C2-417F70B90A92}"/>
              </a:ext>
            </a:extLst>
          </p:cNvPr>
          <p:cNvSpPr>
            <a:spLocks noGrp="1"/>
          </p:cNvSpPr>
          <p:nvPr>
            <p:ph type="title"/>
          </p:nvPr>
        </p:nvSpPr>
        <p:spPr/>
        <p:txBody>
          <a:bodyPr/>
          <a:lstStyle/>
          <a:p>
            <a:r>
              <a:rPr lang="ko-KR" altLang="en-US"/>
              <a:t>마스터 제목 스타일 편집</a:t>
            </a:r>
          </a:p>
        </p:txBody>
      </p:sp>
      <p:cxnSp>
        <p:nvCxnSpPr>
          <p:cNvPr id="9" name="직선 연결선 8">
            <a:extLst>
              <a:ext uri="{FF2B5EF4-FFF2-40B4-BE49-F238E27FC236}">
                <a16:creationId xmlns:a16="http://schemas.microsoft.com/office/drawing/2014/main" id="{610F96E5-B869-4585-82C4-020B066E550A}"/>
              </a:ext>
            </a:extLst>
          </p:cNvPr>
          <p:cNvCxnSpPr/>
          <p:nvPr/>
        </p:nvCxnSpPr>
        <p:spPr>
          <a:xfrm>
            <a:off x="-6000" y="750341"/>
            <a:ext cx="12204000" cy="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10" name="Content Placeholder 2">
            <a:extLst>
              <a:ext uri="{FF2B5EF4-FFF2-40B4-BE49-F238E27FC236}">
                <a16:creationId xmlns:a16="http://schemas.microsoft.com/office/drawing/2014/main" id="{D329DEF5-A102-408B-9B2F-116F777FB9D9}"/>
              </a:ext>
            </a:extLst>
          </p:cNvPr>
          <p:cNvSpPr>
            <a:spLocks noGrp="1"/>
          </p:cNvSpPr>
          <p:nvPr>
            <p:ph sz="half" idx="10"/>
          </p:nvPr>
        </p:nvSpPr>
        <p:spPr>
          <a:xfrm>
            <a:off x="336000" y="1516620"/>
            <a:ext cx="5688000" cy="505698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1" name="Content Placeholder 3">
            <a:extLst>
              <a:ext uri="{FF2B5EF4-FFF2-40B4-BE49-F238E27FC236}">
                <a16:creationId xmlns:a16="http://schemas.microsoft.com/office/drawing/2014/main" id="{E0975917-5A84-40BB-A666-4673FA89DA27}"/>
              </a:ext>
            </a:extLst>
          </p:cNvPr>
          <p:cNvSpPr>
            <a:spLocks noGrp="1"/>
          </p:cNvSpPr>
          <p:nvPr>
            <p:ph sz="half" idx="2"/>
          </p:nvPr>
        </p:nvSpPr>
        <p:spPr>
          <a:xfrm>
            <a:off x="6168002" y="1516620"/>
            <a:ext cx="5688000" cy="505698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2" name="Line 6">
            <a:extLst>
              <a:ext uri="{FF2B5EF4-FFF2-40B4-BE49-F238E27FC236}">
                <a16:creationId xmlns:a16="http://schemas.microsoft.com/office/drawing/2014/main" id="{170A0F21-C955-446B-8FF8-26FE42B83F1E}"/>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13" name="Line 7">
            <a:extLst>
              <a:ext uri="{FF2B5EF4-FFF2-40B4-BE49-F238E27FC236}">
                <a16:creationId xmlns:a16="http://schemas.microsoft.com/office/drawing/2014/main" id="{0E86751F-EAA7-47BE-8863-0A6797084636}"/>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37020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49A7393-4BCD-43AF-B610-39FEA581D9A9}"/>
              </a:ext>
            </a:extLst>
          </p:cNvPr>
          <p:cNvSpPr>
            <a:spLocks noGrp="1"/>
          </p:cNvSpPr>
          <p:nvPr>
            <p:ph type="title"/>
          </p:nvPr>
        </p:nvSpPr>
        <p:spPr/>
        <p:txBody>
          <a:bodyPr/>
          <a:lstStyle/>
          <a:p>
            <a:r>
              <a:rPr lang="ko-KR" altLang="en-US"/>
              <a:t>마스터 제목 스타일 편집</a:t>
            </a:r>
          </a:p>
        </p:txBody>
      </p:sp>
      <p:cxnSp>
        <p:nvCxnSpPr>
          <p:cNvPr id="5" name="직선 연결선 4">
            <a:extLst>
              <a:ext uri="{FF2B5EF4-FFF2-40B4-BE49-F238E27FC236}">
                <a16:creationId xmlns:a16="http://schemas.microsoft.com/office/drawing/2014/main" id="{D4D90D73-3A80-4899-95C3-9ED904E8D632}"/>
              </a:ext>
            </a:extLst>
          </p:cNvPr>
          <p:cNvCxnSpPr/>
          <p:nvPr/>
        </p:nvCxnSpPr>
        <p:spPr>
          <a:xfrm>
            <a:off x="-6000" y="750341"/>
            <a:ext cx="12204000" cy="0"/>
          </a:xfrm>
          <a:prstGeom prst="line">
            <a:avLst/>
          </a:prstGeom>
          <a:ln w="76200">
            <a:solidFill>
              <a:schemeClr val="accent4"/>
            </a:solidFill>
          </a:ln>
        </p:spPr>
        <p:style>
          <a:lnRef idx="1">
            <a:schemeClr val="dk1"/>
          </a:lnRef>
          <a:fillRef idx="0">
            <a:schemeClr val="dk1"/>
          </a:fillRef>
          <a:effectRef idx="0">
            <a:schemeClr val="dk1"/>
          </a:effectRef>
          <a:fontRef idx="minor">
            <a:schemeClr val="tx1"/>
          </a:fontRef>
        </p:style>
      </p:cxnSp>
      <p:sp>
        <p:nvSpPr>
          <p:cNvPr id="6" name="Line 6">
            <a:extLst>
              <a:ext uri="{FF2B5EF4-FFF2-40B4-BE49-F238E27FC236}">
                <a16:creationId xmlns:a16="http://schemas.microsoft.com/office/drawing/2014/main" id="{7EB2F78C-BA5E-4F50-B4EC-47889CEDE4E6}"/>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7" name="Line 7">
            <a:extLst>
              <a:ext uri="{FF2B5EF4-FFF2-40B4-BE49-F238E27FC236}">
                <a16:creationId xmlns:a16="http://schemas.microsoft.com/office/drawing/2014/main" id="{14B1F59E-8081-4665-B322-03294C7D8CEA}"/>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411953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Line 6">
            <a:extLst>
              <a:ext uri="{FF2B5EF4-FFF2-40B4-BE49-F238E27FC236}">
                <a16:creationId xmlns:a16="http://schemas.microsoft.com/office/drawing/2014/main" id="{2C156FC2-2CF7-443F-9D9F-25648DAD7904}"/>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3" name="Line 7">
            <a:extLst>
              <a:ext uri="{FF2B5EF4-FFF2-40B4-BE49-F238E27FC236}">
                <a16:creationId xmlns:a16="http://schemas.microsoft.com/office/drawing/2014/main" id="{4E643359-9DC7-454B-B9F6-1473372BB24F}"/>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243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247" cy="1162050"/>
          </a:xfrm>
        </p:spPr>
        <p:txBody>
          <a:bodyPr anchor="b"/>
          <a:lstStyle>
            <a:lvl1pPr algn="l">
              <a:defRPr sz="2000" b="1"/>
            </a:lvl1pPr>
          </a:lstStyle>
          <a:p>
            <a:r>
              <a:rPr lang="ko-KR" altLang="en-US"/>
              <a:t>마스터 제목 스타일 편집</a:t>
            </a:r>
          </a:p>
        </p:txBody>
      </p:sp>
      <p:sp>
        <p:nvSpPr>
          <p:cNvPr id="3" name="Content Placeholder 2"/>
          <p:cNvSpPr>
            <a:spLocks noGrp="1"/>
          </p:cNvSpPr>
          <p:nvPr>
            <p:ph idx="1"/>
          </p:nvPr>
        </p:nvSpPr>
        <p:spPr>
          <a:xfrm>
            <a:off x="4767384" y="273078"/>
            <a:ext cx="6815016" cy="5853113"/>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4" name="Text Placeholder 3"/>
          <p:cNvSpPr>
            <a:spLocks noGrp="1"/>
          </p:cNvSpPr>
          <p:nvPr>
            <p:ph type="body" sz="half" idx="2"/>
          </p:nvPr>
        </p:nvSpPr>
        <p:spPr>
          <a:xfrm>
            <a:off x="609610"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Line 6">
            <a:extLst>
              <a:ext uri="{FF2B5EF4-FFF2-40B4-BE49-F238E27FC236}">
                <a16:creationId xmlns:a16="http://schemas.microsoft.com/office/drawing/2014/main" id="{75C58956-D1BE-45A2-BC66-8D36D7CA2AB9}"/>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6" name="Line 7">
            <a:extLst>
              <a:ext uri="{FF2B5EF4-FFF2-40B4-BE49-F238E27FC236}">
                <a16:creationId xmlns:a16="http://schemas.microsoft.com/office/drawing/2014/main" id="{696F8737-DA47-43D7-A511-7476CDC3207A}"/>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102843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389555" y="4800600"/>
            <a:ext cx="7315200" cy="566738"/>
          </a:xfrm>
        </p:spPr>
        <p:txBody>
          <a:bodyPr anchor="b"/>
          <a:lstStyle>
            <a:lvl1pPr algn="l">
              <a:defRPr sz="2000" b="1"/>
            </a:lvl1pPr>
          </a:lstStyle>
          <a:p>
            <a:r>
              <a:rPr lang="ko-KR" altLang="en-US"/>
              <a:t>마스터 제목 스타일 편집</a:t>
            </a:r>
          </a:p>
        </p:txBody>
      </p:sp>
      <p:sp>
        <p:nvSpPr>
          <p:cNvPr id="3" name="Picture Placeholder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Text Placeholder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Line 6">
            <a:extLst>
              <a:ext uri="{FF2B5EF4-FFF2-40B4-BE49-F238E27FC236}">
                <a16:creationId xmlns:a16="http://schemas.microsoft.com/office/drawing/2014/main" id="{383700F8-7179-4390-9D9F-647B1288D730}"/>
              </a:ext>
            </a:extLst>
          </p:cNvPr>
          <p:cNvSpPr>
            <a:spLocks noChangeShapeType="1"/>
          </p:cNvSpPr>
          <p:nvPr/>
        </p:nvSpPr>
        <p:spPr bwMode="auto">
          <a:xfrm flipV="1">
            <a:off x="-1" y="6742113"/>
            <a:ext cx="10800000" cy="0"/>
          </a:xfrm>
          <a:prstGeom prst="line">
            <a:avLst/>
          </a:prstGeom>
          <a:noFill/>
          <a:ln w="57150">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
        <p:nvSpPr>
          <p:cNvPr id="6" name="Line 7">
            <a:extLst>
              <a:ext uri="{FF2B5EF4-FFF2-40B4-BE49-F238E27FC236}">
                <a16:creationId xmlns:a16="http://schemas.microsoft.com/office/drawing/2014/main" id="{85C02A39-5694-4CD1-ABAA-6DFBE897E90A}"/>
              </a:ext>
            </a:extLst>
          </p:cNvPr>
          <p:cNvSpPr>
            <a:spLocks noChangeShapeType="1"/>
          </p:cNvSpPr>
          <p:nvPr/>
        </p:nvSpPr>
        <p:spPr bwMode="auto">
          <a:xfrm flipV="1">
            <a:off x="-1" y="6670675"/>
            <a:ext cx="108000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ko-KR" altLang="en-US">
              <a:latin typeface="+mn-lt"/>
              <a:ea typeface="+mn-ea"/>
            </a:endParaRPr>
          </a:p>
        </p:txBody>
      </p:sp>
    </p:spTree>
    <p:extLst>
      <p:ext uri="{BB962C8B-B14F-4D97-AF65-F5344CB8AC3E}">
        <p14:creationId xmlns:p14="http://schemas.microsoft.com/office/powerpoint/2010/main" val="158332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3"/>
          <p:cNvSpPr>
            <a:spLocks noGrp="1" noChangeArrowheads="1"/>
          </p:cNvSpPr>
          <p:nvPr>
            <p:ph type="body" idx="1"/>
          </p:nvPr>
        </p:nvSpPr>
        <p:spPr bwMode="auto">
          <a:xfrm>
            <a:off x="336000" y="813142"/>
            <a:ext cx="11520000" cy="576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3076" name="Rectangle 4"/>
          <p:cNvSpPr>
            <a:spLocks noChangeArrowheads="1"/>
          </p:cNvSpPr>
          <p:nvPr/>
        </p:nvSpPr>
        <p:spPr bwMode="auto">
          <a:xfrm>
            <a:off x="11734801" y="6453188"/>
            <a:ext cx="452047" cy="216086"/>
          </a:xfrm>
          <a:prstGeom prst="rect">
            <a:avLst/>
          </a:prstGeom>
          <a:noFill/>
          <a:ln w="9525">
            <a:noFill/>
            <a:miter lim="800000"/>
            <a:headEnd/>
            <a:tailEnd/>
          </a:ln>
          <a:effectLst/>
        </p:spPr>
        <p:txBody>
          <a:bodyPr wrap="none" lIns="92075" tIns="46038" rIns="92075" bIns="46038">
            <a:spAutoFit/>
          </a:bodyPr>
          <a:lstStyle/>
          <a:p>
            <a:pPr eaLnBrk="0" fontAlgn="auto" latinLnBrk="0" hangingPunct="0">
              <a:spcBef>
                <a:spcPts val="0"/>
              </a:spcBef>
              <a:spcAft>
                <a:spcPts val="0"/>
              </a:spcAft>
              <a:defRPr/>
            </a:pPr>
            <a:r>
              <a:rPr kumimoji="0" lang="en-US" altLang="ko-KR" sz="800" dirty="0">
                <a:latin typeface="+mn-lt"/>
                <a:ea typeface="+mn-ea"/>
              </a:rPr>
              <a:t>- </a:t>
            </a:r>
            <a:fld id="{69E72A72-4F8B-4C14-8076-CCF1E563BACC}" type="slidenum">
              <a:rPr kumimoji="0" lang="en-US" altLang="ko-KR" sz="800">
                <a:latin typeface="+mn-lt"/>
                <a:ea typeface="+mn-ea"/>
              </a:rPr>
              <a:pPr eaLnBrk="0" fontAlgn="auto" latinLnBrk="0" hangingPunct="0">
                <a:spcBef>
                  <a:spcPts val="0"/>
                </a:spcBef>
                <a:spcAft>
                  <a:spcPts val="0"/>
                </a:spcAft>
                <a:defRPr/>
              </a:pPr>
              <a:t>‹#›</a:t>
            </a:fld>
            <a:r>
              <a:rPr kumimoji="0" lang="en-US" altLang="ko-KR" sz="800" dirty="0">
                <a:latin typeface="+mn-lt"/>
                <a:ea typeface="+mn-ea"/>
              </a:rPr>
              <a:t> -</a:t>
            </a:r>
          </a:p>
        </p:txBody>
      </p:sp>
      <p:sp>
        <p:nvSpPr>
          <p:cNvPr id="1034" name="Rectangle 10"/>
          <p:cNvSpPr>
            <a:spLocks noGrp="1" noChangeArrowheads="1"/>
          </p:cNvSpPr>
          <p:nvPr>
            <p:ph type="title"/>
          </p:nvPr>
        </p:nvSpPr>
        <p:spPr bwMode="auto">
          <a:xfrm>
            <a:off x="336000" y="87313"/>
            <a:ext cx="11520000" cy="576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ko-KR" altLang="en-US" dirty="0"/>
              <a:t>마스터 제목 스타일 편집</a:t>
            </a:r>
          </a:p>
        </p:txBody>
      </p:sp>
      <p:sp>
        <p:nvSpPr>
          <p:cNvPr id="14" name="TextBox 13"/>
          <p:cNvSpPr txBox="1"/>
          <p:nvPr/>
        </p:nvSpPr>
        <p:spPr>
          <a:xfrm>
            <a:off x="10768808" y="6581776"/>
            <a:ext cx="1354282" cy="276999"/>
          </a:xfrm>
          <a:prstGeom prst="rect">
            <a:avLst/>
          </a:prstGeom>
          <a:noFill/>
        </p:spPr>
        <p:txBody>
          <a:bodyPr wrap="none">
            <a:spAutoFit/>
          </a:bodyPr>
          <a:lstStyle/>
          <a:p>
            <a:pPr>
              <a:defRPr/>
            </a:pPr>
            <a:r>
              <a:rPr lang="en-US" altLang="ko-KR" sz="1200" b="1" dirty="0">
                <a:latin typeface="+mn-lt"/>
                <a:ea typeface="+mn-ea"/>
                <a:cs typeface="Arial" pitchFamily="34" charset="0"/>
              </a:rPr>
              <a:t>Automation Lab</a:t>
            </a:r>
            <a:endParaRPr lang="ko-KR" altLang="en-US" sz="1200" b="1" dirty="0">
              <a:latin typeface="+mn-lt"/>
              <a:ea typeface="+mn-ea"/>
              <a:cs typeface="Arial" pitchFamily="34" charset="0"/>
            </a:endParaRPr>
          </a:p>
        </p:txBody>
      </p:sp>
    </p:spTree>
    <p:extLst>
      <p:ext uri="{BB962C8B-B14F-4D97-AF65-F5344CB8AC3E}">
        <p14:creationId xmlns:p14="http://schemas.microsoft.com/office/powerpoint/2010/main" val="37367949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1" fontAlgn="base" latinLnBrk="1" hangingPunct="1">
        <a:spcBef>
          <a:spcPct val="0"/>
        </a:spcBef>
        <a:spcAft>
          <a:spcPct val="0"/>
        </a:spcAft>
        <a:defRPr kumimoji="1" sz="2800" b="1">
          <a:solidFill>
            <a:schemeClr val="tx1"/>
          </a:solidFill>
          <a:latin typeface="+mj-lt"/>
          <a:ea typeface="+mj-ea"/>
          <a:cs typeface="+mj-cs"/>
        </a:defRPr>
      </a:lvl1pPr>
      <a:lvl2pPr algn="ctr" rtl="0" eaLnBrk="1" fontAlgn="base" latinLnBrk="1" hangingPunct="1">
        <a:spcBef>
          <a:spcPct val="0"/>
        </a:spcBef>
        <a:spcAft>
          <a:spcPct val="0"/>
        </a:spcAft>
        <a:defRPr kumimoji="1" sz="3200">
          <a:solidFill>
            <a:srgbClr val="000066"/>
          </a:solidFill>
          <a:latin typeface="HY헤드라인M" pitchFamily="18" charset="-127"/>
          <a:ea typeface="HY헤드라인M" pitchFamily="18" charset="-127"/>
        </a:defRPr>
      </a:lvl2pPr>
      <a:lvl3pPr algn="ctr" rtl="0" eaLnBrk="1" fontAlgn="base" latinLnBrk="1" hangingPunct="1">
        <a:spcBef>
          <a:spcPct val="0"/>
        </a:spcBef>
        <a:spcAft>
          <a:spcPct val="0"/>
        </a:spcAft>
        <a:defRPr kumimoji="1" sz="3200">
          <a:solidFill>
            <a:srgbClr val="000066"/>
          </a:solidFill>
          <a:latin typeface="HY헤드라인M" pitchFamily="18" charset="-127"/>
          <a:ea typeface="HY헤드라인M" pitchFamily="18" charset="-127"/>
        </a:defRPr>
      </a:lvl3pPr>
      <a:lvl4pPr algn="ctr" rtl="0" eaLnBrk="1" fontAlgn="base" latinLnBrk="1" hangingPunct="1">
        <a:spcBef>
          <a:spcPct val="0"/>
        </a:spcBef>
        <a:spcAft>
          <a:spcPct val="0"/>
        </a:spcAft>
        <a:defRPr kumimoji="1" sz="3200">
          <a:solidFill>
            <a:srgbClr val="000066"/>
          </a:solidFill>
          <a:latin typeface="HY헤드라인M" pitchFamily="18" charset="-127"/>
          <a:ea typeface="HY헤드라인M" pitchFamily="18" charset="-127"/>
        </a:defRPr>
      </a:lvl4pPr>
      <a:lvl5pPr algn="ctr" rtl="0" eaLnBrk="1" fontAlgn="base" latinLnBrk="1" hangingPunct="1">
        <a:spcBef>
          <a:spcPct val="0"/>
        </a:spcBef>
        <a:spcAft>
          <a:spcPct val="0"/>
        </a:spcAft>
        <a:defRPr kumimoji="1" sz="3200">
          <a:solidFill>
            <a:srgbClr val="000066"/>
          </a:solidFill>
          <a:latin typeface="HY헤드라인M" pitchFamily="18" charset="-127"/>
          <a:ea typeface="HY헤드라인M" pitchFamily="18" charset="-127"/>
        </a:defRPr>
      </a:lvl5pPr>
      <a:lvl6pPr marL="457200" algn="ctr" rtl="0" eaLnBrk="1" fontAlgn="base" latinLnBrk="1" hangingPunct="1">
        <a:spcBef>
          <a:spcPct val="0"/>
        </a:spcBef>
        <a:spcAft>
          <a:spcPct val="0"/>
        </a:spcAft>
        <a:defRPr kumimoji="1" sz="2800">
          <a:solidFill>
            <a:srgbClr val="000066"/>
          </a:solidFill>
          <a:latin typeface="HY헤드라인M" pitchFamily="18" charset="-127"/>
          <a:ea typeface="HY헤드라인M" pitchFamily="18" charset="-127"/>
        </a:defRPr>
      </a:lvl6pPr>
      <a:lvl7pPr marL="914400" algn="ctr" rtl="0" eaLnBrk="1" fontAlgn="base" latinLnBrk="1" hangingPunct="1">
        <a:spcBef>
          <a:spcPct val="0"/>
        </a:spcBef>
        <a:spcAft>
          <a:spcPct val="0"/>
        </a:spcAft>
        <a:defRPr kumimoji="1" sz="2800">
          <a:solidFill>
            <a:srgbClr val="000066"/>
          </a:solidFill>
          <a:latin typeface="HY헤드라인M" pitchFamily="18" charset="-127"/>
          <a:ea typeface="HY헤드라인M" pitchFamily="18" charset="-127"/>
        </a:defRPr>
      </a:lvl7pPr>
      <a:lvl8pPr marL="1371600" algn="ctr" rtl="0" eaLnBrk="1" fontAlgn="base" latinLnBrk="1" hangingPunct="1">
        <a:spcBef>
          <a:spcPct val="0"/>
        </a:spcBef>
        <a:spcAft>
          <a:spcPct val="0"/>
        </a:spcAft>
        <a:defRPr kumimoji="1" sz="2800">
          <a:solidFill>
            <a:srgbClr val="000066"/>
          </a:solidFill>
          <a:latin typeface="HY헤드라인M" pitchFamily="18" charset="-127"/>
          <a:ea typeface="HY헤드라인M" pitchFamily="18" charset="-127"/>
        </a:defRPr>
      </a:lvl8pPr>
      <a:lvl9pPr marL="1828800" algn="ctr" rtl="0" eaLnBrk="1" fontAlgn="base" latinLnBrk="1" hangingPunct="1">
        <a:spcBef>
          <a:spcPct val="0"/>
        </a:spcBef>
        <a:spcAft>
          <a:spcPct val="0"/>
        </a:spcAft>
        <a:defRPr kumimoji="1" sz="2800">
          <a:solidFill>
            <a:srgbClr val="000066"/>
          </a:solidFill>
          <a:latin typeface="HY헤드라인M" pitchFamily="18" charset="-127"/>
          <a:ea typeface="HY헤드라인M" pitchFamily="18" charset="-127"/>
        </a:defRPr>
      </a:lvl9pPr>
    </p:titleStyle>
    <p:bodyStyle>
      <a:lvl1pPr marL="342900" indent="-342900" algn="l" rtl="0" eaLnBrk="1" fontAlgn="base" latinLnBrk="1" hangingPunct="1">
        <a:spcBef>
          <a:spcPct val="20000"/>
        </a:spcBef>
        <a:spcAft>
          <a:spcPct val="0"/>
        </a:spcAft>
        <a:buClr>
          <a:schemeClr val="tx2"/>
        </a:buClr>
        <a:buFont typeface="Monotype Sorts" pitchFamily="2" charset="2"/>
        <a:buBlip>
          <a:blip r:embed="rId13"/>
        </a:buBlip>
        <a:defRPr kumimoji="1" sz="2400" b="0" i="0" baseline="0">
          <a:solidFill>
            <a:schemeClr val="tx1"/>
          </a:solidFill>
          <a:latin typeface="+mn-lt"/>
          <a:ea typeface="+mn-ea"/>
          <a:cs typeface="Arial" pitchFamily="34" charset="0"/>
        </a:defRPr>
      </a:lvl1pPr>
      <a:lvl2pPr marL="742950" indent="-285750" algn="l" rtl="0" eaLnBrk="1" fontAlgn="base" latinLnBrk="1" hangingPunct="1">
        <a:spcBef>
          <a:spcPct val="20000"/>
        </a:spcBef>
        <a:spcAft>
          <a:spcPct val="0"/>
        </a:spcAft>
        <a:buClr>
          <a:srgbClr val="3365FB"/>
        </a:buClr>
        <a:buFont typeface="Wingdings" pitchFamily="2" charset="2"/>
        <a:buBlip>
          <a:blip r:embed="rId14"/>
        </a:buBlip>
        <a:defRPr kumimoji="1" sz="2000" b="0" i="0" baseline="0">
          <a:solidFill>
            <a:schemeClr val="tx1"/>
          </a:solidFill>
          <a:latin typeface="+mn-lt"/>
          <a:ea typeface="+mn-ea"/>
          <a:cs typeface="Arial" pitchFamily="34" charset="0"/>
        </a:defRPr>
      </a:lvl2pPr>
      <a:lvl3pPr marL="1143000" indent="-228600" algn="l" rtl="0" eaLnBrk="1" fontAlgn="base" latinLnBrk="1" hangingPunct="1">
        <a:spcBef>
          <a:spcPct val="20000"/>
        </a:spcBef>
        <a:spcAft>
          <a:spcPct val="0"/>
        </a:spcAft>
        <a:buClr>
          <a:srgbClr val="7FFF00"/>
        </a:buClr>
        <a:buFont typeface="Monotype Sorts" pitchFamily="2" charset="2"/>
        <a:buBlip>
          <a:blip r:embed="rId15"/>
        </a:buBlip>
        <a:defRPr kumimoji="1" sz="1800" b="0" i="0" baseline="0">
          <a:solidFill>
            <a:schemeClr val="tx1"/>
          </a:solidFill>
          <a:latin typeface="+mn-lt"/>
          <a:ea typeface="+mn-ea"/>
          <a:cs typeface="Arial" pitchFamily="34" charset="0"/>
        </a:defRPr>
      </a:lvl3pPr>
      <a:lvl4pPr marL="1562100" indent="-228600" algn="l" rtl="0" eaLnBrk="1" fontAlgn="base" latinLnBrk="1" hangingPunct="1">
        <a:spcBef>
          <a:spcPct val="20000"/>
        </a:spcBef>
        <a:spcAft>
          <a:spcPct val="0"/>
        </a:spcAft>
        <a:buClr>
          <a:srgbClr val="CC6600"/>
        </a:buClr>
        <a:buSzPct val="100000"/>
        <a:buFont typeface="Wingdings" pitchFamily="2" charset="2"/>
        <a:buChar char="Ø"/>
        <a:defRPr kumimoji="1" sz="1600" b="0" i="0" baseline="0">
          <a:solidFill>
            <a:schemeClr val="tx1"/>
          </a:solidFill>
          <a:latin typeface="+mn-lt"/>
          <a:ea typeface="+mn-ea"/>
          <a:cs typeface="Arial" pitchFamily="34" charset="0"/>
        </a:defRPr>
      </a:lvl4pPr>
      <a:lvl5pPr marL="1981200" indent="-228600" algn="l" rtl="0" eaLnBrk="1" fontAlgn="base" latinLnBrk="1" hangingPunct="1">
        <a:spcBef>
          <a:spcPct val="20000"/>
        </a:spcBef>
        <a:spcAft>
          <a:spcPct val="0"/>
        </a:spcAft>
        <a:buClr>
          <a:schemeClr val="tx2"/>
        </a:buClr>
        <a:buSzPct val="100000"/>
        <a:buChar char="–"/>
        <a:defRPr kumimoji="1" sz="1600" b="0" i="0" baseline="0">
          <a:solidFill>
            <a:schemeClr val="tx1"/>
          </a:solidFill>
          <a:latin typeface="+mn-lt"/>
          <a:ea typeface="+mn-ea"/>
          <a:cs typeface="Arial" pitchFamily="34" charset="0"/>
        </a:defRPr>
      </a:lvl5pPr>
      <a:lvl6pPr marL="2438400" indent="-228600" algn="l" rtl="0" eaLnBrk="1" fontAlgn="base" latinLnBrk="1" hangingPunct="1">
        <a:spcBef>
          <a:spcPct val="20000"/>
        </a:spcBef>
        <a:spcAft>
          <a:spcPct val="0"/>
        </a:spcAft>
        <a:buClr>
          <a:schemeClr val="tx2"/>
        </a:buClr>
        <a:buSzPct val="100000"/>
        <a:buChar char="–"/>
        <a:defRPr kumimoji="1" sz="1600" b="1">
          <a:solidFill>
            <a:schemeClr val="tx1"/>
          </a:solidFill>
          <a:latin typeface="+mn-lt"/>
          <a:ea typeface="+mn-ea"/>
        </a:defRPr>
      </a:lvl6pPr>
      <a:lvl7pPr marL="2895600" indent="-228600" algn="l" rtl="0" eaLnBrk="1" fontAlgn="base" latinLnBrk="1" hangingPunct="1">
        <a:spcBef>
          <a:spcPct val="20000"/>
        </a:spcBef>
        <a:spcAft>
          <a:spcPct val="0"/>
        </a:spcAft>
        <a:buClr>
          <a:schemeClr val="tx2"/>
        </a:buClr>
        <a:buSzPct val="100000"/>
        <a:buChar char="–"/>
        <a:defRPr kumimoji="1" sz="1600" b="1">
          <a:solidFill>
            <a:schemeClr val="tx1"/>
          </a:solidFill>
          <a:latin typeface="+mn-lt"/>
          <a:ea typeface="+mn-ea"/>
        </a:defRPr>
      </a:lvl7pPr>
      <a:lvl8pPr marL="3352800" indent="-228600" algn="l" rtl="0" eaLnBrk="1" fontAlgn="base" latinLnBrk="1" hangingPunct="1">
        <a:spcBef>
          <a:spcPct val="20000"/>
        </a:spcBef>
        <a:spcAft>
          <a:spcPct val="0"/>
        </a:spcAft>
        <a:buClr>
          <a:schemeClr val="tx2"/>
        </a:buClr>
        <a:buSzPct val="100000"/>
        <a:buChar char="–"/>
        <a:defRPr kumimoji="1" sz="1600" b="1">
          <a:solidFill>
            <a:schemeClr val="tx1"/>
          </a:solidFill>
          <a:latin typeface="+mn-lt"/>
          <a:ea typeface="+mn-ea"/>
        </a:defRPr>
      </a:lvl8pPr>
      <a:lvl9pPr marL="3810000" indent="-228600" algn="l" rtl="0" eaLnBrk="1" fontAlgn="base" latinLnBrk="1" hangingPunct="1">
        <a:spcBef>
          <a:spcPct val="20000"/>
        </a:spcBef>
        <a:spcAft>
          <a:spcPct val="0"/>
        </a:spcAft>
        <a:buClr>
          <a:schemeClr val="tx2"/>
        </a:buClr>
        <a:buSzPct val="100000"/>
        <a:buChar char="–"/>
        <a:defRPr kumimoji="1" sz="1600" b="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부제목 10"/>
          <p:cNvSpPr>
            <a:spLocks noGrp="1"/>
          </p:cNvSpPr>
          <p:nvPr>
            <p:ph type="subTitle" idx="1"/>
          </p:nvPr>
        </p:nvSpPr>
        <p:spPr/>
        <p:txBody>
          <a:bodyPr>
            <a:normAutofit fontScale="92500" lnSpcReduction="20000"/>
          </a:bodyPr>
          <a:lstStyle/>
          <a:p>
            <a:pPr algn="r"/>
            <a:r>
              <a:rPr lang="en-US" altLang="ko-KR" b="1" cap="all" dirty="0">
                <a:effectLst>
                  <a:outerShdw blurRad="50800" dist="38100" dir="2700000" algn="tl" rotWithShape="0">
                    <a:prstClr val="black">
                      <a:alpha val="40000"/>
                    </a:prstClr>
                  </a:outerShdw>
                </a:effectLst>
              </a:rPr>
              <a:t>Team 1</a:t>
            </a:r>
          </a:p>
          <a:p>
            <a:pPr algn="r"/>
            <a:r>
              <a:rPr lang="en-US" altLang="ko-KR" b="1" cap="all" dirty="0">
                <a:effectLst>
                  <a:outerShdw blurRad="50800" dist="38100" dir="2700000" algn="tl" rotWithShape="0">
                    <a:prstClr val="black">
                      <a:alpha val="40000"/>
                    </a:prstClr>
                  </a:outerShdw>
                </a:effectLst>
              </a:rPr>
              <a:t>Hyung-Joon Jeon 2019712410</a:t>
            </a:r>
          </a:p>
          <a:p>
            <a:pPr algn="r"/>
            <a:r>
              <a:rPr lang="en-US" altLang="ko-KR" b="1" cap="all" dirty="0">
                <a:effectLst>
                  <a:outerShdw blurRad="50800" dist="38100" dir="2700000" algn="tl" rotWithShape="0">
                    <a:prstClr val="black">
                      <a:alpha val="40000"/>
                    </a:prstClr>
                  </a:outerShdw>
                </a:effectLst>
              </a:rPr>
              <a:t>PHAM CONG VINH 2019711010</a:t>
            </a:r>
          </a:p>
          <a:p>
            <a:pPr algn="r"/>
            <a:r>
              <a:rPr lang="en-US" altLang="ko-KR" b="1" cap="all" dirty="0">
                <a:effectLst>
                  <a:outerShdw blurRad="50800" dist="38100" dir="2700000" algn="tl" rotWithShape="0">
                    <a:prstClr val="black">
                      <a:alpha val="40000"/>
                    </a:prstClr>
                  </a:outerShdw>
                </a:effectLst>
              </a:rPr>
              <a:t>MWASINGA LUSUNGU 2019711011</a:t>
            </a:r>
          </a:p>
          <a:p>
            <a:pPr algn="r"/>
            <a:r>
              <a:rPr lang="en-US" altLang="ko-KR" b="1" cap="all" dirty="0">
                <a:effectLst>
                  <a:outerShdw blurRad="50800" dist="38100" dir="2700000" algn="tl" rotWithShape="0">
                    <a:prstClr val="black">
                      <a:alpha val="40000"/>
                    </a:prstClr>
                  </a:outerShdw>
                </a:effectLst>
              </a:rPr>
              <a:t>VO VAN VI 2018711276</a:t>
            </a:r>
          </a:p>
          <a:p>
            <a:pPr algn="r"/>
            <a:r>
              <a:rPr lang="en-US" altLang="ko-KR" b="1" cap="all" dirty="0" err="1">
                <a:effectLst>
                  <a:outerShdw blurRad="50800" dist="38100" dir="2700000" algn="tl" rotWithShape="0">
                    <a:prstClr val="black">
                      <a:alpha val="40000"/>
                    </a:prstClr>
                  </a:outerShdw>
                </a:effectLst>
              </a:rPr>
              <a:t>Taekwon</a:t>
            </a:r>
            <a:r>
              <a:rPr lang="en-US" altLang="ko-KR" b="1" cap="all" dirty="0">
                <a:effectLst>
                  <a:outerShdw blurRad="50800" dist="38100" dir="2700000" algn="tl" rotWithShape="0">
                    <a:prstClr val="black">
                      <a:alpha val="40000"/>
                    </a:prstClr>
                  </a:outerShdw>
                </a:effectLst>
              </a:rPr>
              <a:t> Ka 2013314340</a:t>
            </a:r>
            <a:endParaRPr lang="ko-KR" altLang="en-US" b="1" cap="all" dirty="0">
              <a:effectLst>
                <a:outerShdw blurRad="50800" dist="38100" dir="2700000" algn="tl" rotWithShape="0">
                  <a:prstClr val="black">
                    <a:alpha val="40000"/>
                  </a:prstClr>
                </a:outerShdw>
              </a:effectLst>
            </a:endParaRPr>
          </a:p>
        </p:txBody>
      </p:sp>
      <p:sp>
        <p:nvSpPr>
          <p:cNvPr id="9" name="제목 8"/>
          <p:cNvSpPr>
            <a:spLocks noGrp="1"/>
          </p:cNvSpPr>
          <p:nvPr>
            <p:ph type="ctrTitle"/>
          </p:nvPr>
        </p:nvSpPr>
        <p:spPr/>
        <p:txBody>
          <a:bodyPr>
            <a:noAutofit/>
          </a:bodyPr>
          <a:lstStyle/>
          <a:p>
            <a:r>
              <a:rPr lang="en-US" altLang="ko-KR" sz="4800" dirty="0"/>
              <a:t>ADD for </a:t>
            </a:r>
            <a:r>
              <a:rPr lang="en-US" altLang="ko-KR" sz="4800" dirty="0" err="1"/>
              <a:t>LiveShop</a:t>
            </a:r>
            <a:r>
              <a:rPr lang="en-US" altLang="ko-KR" sz="4800" dirty="0"/>
              <a:t>:</a:t>
            </a:r>
            <a:br>
              <a:rPr lang="en-US" altLang="ko-KR" sz="4800" dirty="0"/>
            </a:br>
            <a:r>
              <a:rPr lang="en-US" altLang="ko-KR" sz="4800" dirty="0"/>
              <a:t>Document of Architectural Drivers</a:t>
            </a:r>
            <a:endParaRPr lang="ko-KR" alt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0E97D3B4-5881-4258-8DB7-0B30ED2A57FA}"/>
              </a:ext>
            </a:extLst>
          </p:cNvPr>
          <p:cNvSpPr>
            <a:spLocks noGrp="1"/>
          </p:cNvSpPr>
          <p:nvPr>
            <p:ph type="title"/>
          </p:nvPr>
        </p:nvSpPr>
        <p:spPr/>
        <p:txBody>
          <a:bodyPr/>
          <a:lstStyle/>
          <a:p>
            <a:r>
              <a:rPr lang="en-US" altLang="ko-KR" dirty="0"/>
              <a:t>Use Case Diagram</a:t>
            </a:r>
            <a:endParaRPr lang="ko-KR" altLang="en-US" dirty="0"/>
          </a:p>
        </p:txBody>
      </p:sp>
      <p:pic>
        <p:nvPicPr>
          <p:cNvPr id="9" name="내용 개체 틀 8">
            <a:extLst>
              <a:ext uri="{FF2B5EF4-FFF2-40B4-BE49-F238E27FC236}">
                <a16:creationId xmlns:a16="http://schemas.microsoft.com/office/drawing/2014/main" id="{4F80C8F7-E40D-4299-B607-0BF020744D3E}"/>
              </a:ext>
            </a:extLst>
          </p:cNvPr>
          <p:cNvPicPr>
            <a:picLocks noGrp="1" noChangeAspect="1"/>
          </p:cNvPicPr>
          <p:nvPr>
            <p:ph idx="1"/>
          </p:nvPr>
        </p:nvPicPr>
        <p:blipFill>
          <a:blip r:embed="rId2"/>
          <a:stretch>
            <a:fillRect/>
          </a:stretch>
        </p:blipFill>
        <p:spPr>
          <a:xfrm>
            <a:off x="3116968" y="812800"/>
            <a:ext cx="5958063" cy="5761038"/>
          </a:xfrm>
          <a:prstGeom prst="rect">
            <a:avLst/>
          </a:prstGeom>
        </p:spPr>
      </p:pic>
    </p:spTree>
    <p:extLst>
      <p:ext uri="{BB962C8B-B14F-4D97-AF65-F5344CB8AC3E}">
        <p14:creationId xmlns:p14="http://schemas.microsoft.com/office/powerpoint/2010/main" val="136931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Use cases</a:t>
            </a:r>
          </a:p>
        </p:txBody>
      </p:sp>
      <p:graphicFrame>
        <p:nvGraphicFramePr>
          <p:cNvPr id="5" name="표 4"/>
          <p:cNvGraphicFramePr>
            <a:graphicFrameLocks noGrp="1"/>
          </p:cNvGraphicFramePr>
          <p:nvPr>
            <p:extLst>
              <p:ext uri="{D42A27DB-BD31-4B8C-83A1-F6EECF244321}">
                <p14:modId xmlns:p14="http://schemas.microsoft.com/office/powerpoint/2010/main" val="1897079777"/>
              </p:ext>
            </p:extLst>
          </p:nvPr>
        </p:nvGraphicFramePr>
        <p:xfrm>
          <a:off x="152400" y="762000"/>
          <a:ext cx="11887200" cy="5913120"/>
        </p:xfrm>
        <a:graphic>
          <a:graphicData uri="http://schemas.openxmlformats.org/drawingml/2006/table">
            <a:tbl>
              <a:tblPr firstRow="1" bandRow="1">
                <a:tableStyleId>{17292A2E-F333-43FB-9621-5CBBE7FDCDCB}</a:tableStyleId>
              </a:tblPr>
              <a:tblGrid>
                <a:gridCol w="3124200">
                  <a:extLst>
                    <a:ext uri="{9D8B030D-6E8A-4147-A177-3AD203B41FA5}">
                      <a16:colId xmlns:a16="http://schemas.microsoft.com/office/drawing/2014/main" val="20000"/>
                    </a:ext>
                  </a:extLst>
                </a:gridCol>
                <a:gridCol w="8763000">
                  <a:extLst>
                    <a:ext uri="{9D8B030D-6E8A-4147-A177-3AD203B41FA5}">
                      <a16:colId xmlns:a16="http://schemas.microsoft.com/office/drawing/2014/main" val="20001"/>
                    </a:ext>
                  </a:extLst>
                </a:gridCol>
              </a:tblGrid>
              <a:tr h="234285">
                <a:tc>
                  <a:txBody>
                    <a:bodyPr/>
                    <a:lstStyle/>
                    <a:p>
                      <a:pPr latinLnBrk="1"/>
                      <a:r>
                        <a:rPr lang="en-US" altLang="ko-KR" sz="1600" dirty="0"/>
                        <a:t>Use</a:t>
                      </a:r>
                      <a:r>
                        <a:rPr lang="en-US" altLang="ko-KR" sz="1600" baseline="0" dirty="0"/>
                        <a:t> Case</a:t>
                      </a:r>
                      <a:endParaRPr lang="ko-KR" altLang="en-US" sz="1600" dirty="0"/>
                    </a:p>
                  </a:txBody>
                  <a:tcPr/>
                </a:tc>
                <a:tc>
                  <a:txBody>
                    <a:bodyPr/>
                    <a:lstStyle/>
                    <a:p>
                      <a:pPr latinLnBrk="1"/>
                      <a:r>
                        <a:rPr lang="en-US" altLang="ko-KR" sz="1600" dirty="0"/>
                        <a:t>Description</a:t>
                      </a:r>
                      <a:endParaRPr lang="ko-KR" altLang="en-US" sz="1600" dirty="0"/>
                    </a:p>
                  </a:txBody>
                  <a:tcPr/>
                </a:tc>
                <a:extLst>
                  <a:ext uri="{0D108BD9-81ED-4DB2-BD59-A6C34878D82A}">
                    <a16:rowId xmlns:a16="http://schemas.microsoft.com/office/drawing/2014/main" val="10000"/>
                  </a:ext>
                </a:extLst>
              </a:tr>
              <a:tr h="404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UC-1: Start broadcasting</a:t>
                      </a:r>
                      <a:r>
                        <a:rPr lang="en-US" altLang="ko-KR" sz="1600" baseline="0" dirty="0"/>
                        <a:t> </a:t>
                      </a:r>
                      <a:r>
                        <a:rPr lang="en-US" altLang="ko-KR" sz="1600" dirty="0"/>
                        <a:t>Streamed Video and Notify online</a:t>
                      </a:r>
                      <a:r>
                        <a:rPr lang="en-US" altLang="ko-KR" sz="1600" baseline="0" dirty="0"/>
                        <a:t> users about streaming</a:t>
                      </a:r>
                      <a:endParaRPr lang="ko-KR" altLang="en-US" sz="1600" dirty="0"/>
                    </a:p>
                    <a:p>
                      <a:pPr latinLnBrk="1"/>
                      <a:endParaRPr lang="ko-KR" altLang="en-US" sz="1600" dirty="0"/>
                    </a:p>
                  </a:txBody>
                  <a:tcPr/>
                </a:tc>
                <a:tc>
                  <a:txBody>
                    <a:bodyPr/>
                    <a:lstStyle/>
                    <a:p>
                      <a:pPr latinLnBrk="1"/>
                      <a:r>
                        <a:rPr lang="en-US" altLang="ko-KR" sz="1600" dirty="0"/>
                        <a:t>The show host broadcasts the</a:t>
                      </a:r>
                      <a:r>
                        <a:rPr lang="en-US" altLang="ko-KR" sz="1600" baseline="0" dirty="0"/>
                        <a:t> show via live streaming.  As soon as a show starts, the users are notified about it, and notification procedure is to follow the constraint CON-1. While broadcasting, the host can see the show with own mobile device to check if the show is properly being broadcast, as described in UC-3.</a:t>
                      </a:r>
                      <a:endParaRPr lang="ko-KR" altLang="en-US" sz="1600" dirty="0"/>
                    </a:p>
                  </a:txBody>
                  <a:tcPr/>
                </a:tc>
                <a:extLst>
                  <a:ext uri="{0D108BD9-81ED-4DB2-BD59-A6C34878D82A}">
                    <a16:rowId xmlns:a16="http://schemas.microsoft.com/office/drawing/2014/main" val="10001"/>
                  </a:ext>
                </a:extLst>
              </a:tr>
              <a:tr h="288845">
                <a:tc>
                  <a:txBody>
                    <a:bodyPr/>
                    <a:lstStyle/>
                    <a:p>
                      <a:pPr latinLnBrk="1"/>
                      <a:r>
                        <a:rPr lang="en-US" altLang="ko-KR" sz="1600" dirty="0"/>
                        <a:t>UC-2: Stop/pause/resume video streaming (Host side)</a:t>
                      </a:r>
                      <a:endParaRPr lang="ko-KR" altLang="en-US" sz="1600" dirty="0"/>
                    </a:p>
                  </a:txBody>
                  <a:tcPr/>
                </a:tc>
                <a:tc>
                  <a:txBody>
                    <a:bodyPr/>
                    <a:lstStyle/>
                    <a:p>
                      <a:pPr latinLnBrk="1"/>
                      <a:r>
                        <a:rPr lang="en-US" altLang="ko-KR" sz="1600" dirty="0"/>
                        <a:t>In case</a:t>
                      </a:r>
                      <a:r>
                        <a:rPr lang="en-US" altLang="ko-KR" sz="1600" baseline="0" dirty="0"/>
                        <a:t> the show time expires, the host can have the utilities to stop video streaming. In case any technical problems occur, pausing is necessary, and resuming the show is also needed whenever such problems are resolved.</a:t>
                      </a:r>
                      <a:endParaRPr lang="ko-KR" altLang="en-US" sz="1600" dirty="0"/>
                    </a:p>
                  </a:txBody>
                  <a:tcPr/>
                </a:tc>
                <a:extLst>
                  <a:ext uri="{0D108BD9-81ED-4DB2-BD59-A6C34878D82A}">
                    <a16:rowId xmlns:a16="http://schemas.microsoft.com/office/drawing/2014/main" val="10002"/>
                  </a:ext>
                </a:extLst>
              </a:tr>
              <a:tr h="635458">
                <a:tc>
                  <a:txBody>
                    <a:bodyPr/>
                    <a:lstStyle/>
                    <a:p>
                      <a:pPr latinLnBrk="1"/>
                      <a:r>
                        <a:rPr lang="en-US" altLang="ko-KR" sz="1600" dirty="0"/>
                        <a:t>UC-3: Transition between</a:t>
                      </a:r>
                      <a:r>
                        <a:rPr lang="en-US" altLang="ko-KR" sz="1600" baseline="0" dirty="0"/>
                        <a:t> on-stage scenery and on-screen presentation (or pre-recorded videos)</a:t>
                      </a:r>
                      <a:endParaRPr lang="ko-KR" altLang="en-US" sz="1600" dirty="0"/>
                    </a:p>
                  </a:txBody>
                  <a:tcPr/>
                </a:tc>
                <a:tc>
                  <a:txBody>
                    <a:bodyPr/>
                    <a:lstStyle/>
                    <a:p>
                      <a:pPr latinLnBrk="1"/>
                      <a:r>
                        <a:rPr lang="en-US" altLang="ko-KR" sz="1600" dirty="0"/>
                        <a:t>At on-stage scenery,</a:t>
                      </a:r>
                      <a:r>
                        <a:rPr lang="en-US" altLang="ko-KR" sz="1600" baseline="0" dirty="0"/>
                        <a:t> the host gets to directly speak in front of off-line audience or online users watching the show. On the other hand, using on-screen presentation enables use of text and figures in slides (or perhaps pre-recorded videos) created from or loaded to digital devices such as computers. </a:t>
                      </a:r>
                      <a:r>
                        <a:rPr lang="en-US" altLang="ko-KR" sz="1600" dirty="0"/>
                        <a:t>In</a:t>
                      </a:r>
                      <a:r>
                        <a:rPr lang="en-US" altLang="ko-KR" sz="1600" baseline="0" dirty="0"/>
                        <a:t> many cases, the show host would want to effectively advertise a product by switching from on-stage scenery to on-screen presentation. UI for enabling this easily must also be given.</a:t>
                      </a:r>
                      <a:endParaRPr lang="ko-KR" altLang="en-US" sz="1600" dirty="0"/>
                    </a:p>
                  </a:txBody>
                  <a:tcPr/>
                </a:tc>
                <a:extLst>
                  <a:ext uri="{0D108BD9-81ED-4DB2-BD59-A6C34878D82A}">
                    <a16:rowId xmlns:a16="http://schemas.microsoft.com/office/drawing/2014/main" val="10003"/>
                  </a:ext>
                </a:extLst>
              </a:tr>
              <a:tr h="635458">
                <a:tc>
                  <a:txBody>
                    <a:bodyPr/>
                    <a:lstStyle/>
                    <a:p>
                      <a:pPr latinLnBrk="1"/>
                      <a:r>
                        <a:rPr lang="en-US" altLang="ko-KR" sz="1600" dirty="0"/>
                        <a:t>UC-4:</a:t>
                      </a:r>
                      <a:r>
                        <a:rPr lang="en-US" altLang="ko-KR" sz="1600" baseline="0" dirty="0"/>
                        <a:t> insert text and figures on top of on-stage scenery</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During the whole streaming session, text and figures</a:t>
                      </a:r>
                      <a:r>
                        <a:rPr lang="en-US" altLang="ko-KR" sz="1600" baseline="0" dirty="0"/>
                        <a:t> will be utilized and put on top of on-stage scenery to display various information, especially the brief product descriptions and contact information (telephone number, email, etc.). UI for enabling this easily must also be given.</a:t>
                      </a:r>
                      <a:endParaRPr lang="ko-KR" altLang="en-US" sz="1600" dirty="0"/>
                    </a:p>
                  </a:txBody>
                  <a:tcPr/>
                </a:tc>
                <a:extLst>
                  <a:ext uri="{0D108BD9-81ED-4DB2-BD59-A6C34878D82A}">
                    <a16:rowId xmlns:a16="http://schemas.microsoft.com/office/drawing/2014/main" val="10004"/>
                  </a:ext>
                </a:extLst>
              </a:tr>
              <a:tr h="63545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UC-5: Store the live-streamed video separately, and analyze</a:t>
                      </a:r>
                      <a:r>
                        <a:rPr lang="en-US" altLang="ko-KR" sz="1600" baseline="0" dirty="0"/>
                        <a:t> (or selectively store) highlight scenes.</a:t>
                      </a:r>
                      <a:endParaRPr lang="ko-KR" altLang="en-US" sz="1600" dirty="0"/>
                    </a:p>
                  </a:txBody>
                  <a:tcPr/>
                </a:tc>
                <a:tc>
                  <a:txBody>
                    <a:bodyPr/>
                    <a:lstStyle/>
                    <a:p>
                      <a:pPr latinLnBrk="1"/>
                      <a:r>
                        <a:rPr lang="en-US" altLang="ko-KR" sz="1600" dirty="0"/>
                        <a:t>For further use of scenes</a:t>
                      </a:r>
                      <a:r>
                        <a:rPr lang="en-US" altLang="ko-KR" sz="1600" baseline="0" dirty="0"/>
                        <a:t> from live-streamed advertisement, the host should be able to automatically save the streamed video. In addition, the highlights of the video must also be separately recorded. The host has two options; if set to “manual”, the host, while broadcasting, gets to choose which part of the video is the essential part that conveys core product information</a:t>
                      </a:r>
                      <a:endParaRPr lang="ko-KR" alt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9986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Use cases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43879065"/>
              </p:ext>
            </p:extLst>
          </p:nvPr>
        </p:nvGraphicFramePr>
        <p:xfrm>
          <a:off x="336000" y="822667"/>
          <a:ext cx="11322600" cy="4541520"/>
        </p:xfrm>
        <a:graphic>
          <a:graphicData uri="http://schemas.openxmlformats.org/drawingml/2006/table">
            <a:tbl>
              <a:tblPr firstRow="1" bandRow="1">
                <a:tableStyleId>{17292A2E-F333-43FB-9621-5CBBE7FDCDCB}</a:tableStyleId>
              </a:tblPr>
              <a:tblGrid>
                <a:gridCol w="2940600">
                  <a:extLst>
                    <a:ext uri="{9D8B030D-6E8A-4147-A177-3AD203B41FA5}">
                      <a16:colId xmlns:a16="http://schemas.microsoft.com/office/drawing/2014/main" val="20000"/>
                    </a:ext>
                  </a:extLst>
                </a:gridCol>
                <a:gridCol w="8382000">
                  <a:extLst>
                    <a:ext uri="{9D8B030D-6E8A-4147-A177-3AD203B41FA5}">
                      <a16:colId xmlns:a16="http://schemas.microsoft.com/office/drawing/2014/main" val="20001"/>
                    </a:ext>
                  </a:extLst>
                </a:gridCol>
              </a:tblGrid>
              <a:tr h="234285">
                <a:tc>
                  <a:txBody>
                    <a:bodyPr/>
                    <a:lstStyle/>
                    <a:p>
                      <a:pPr latinLnBrk="1"/>
                      <a:r>
                        <a:rPr lang="en-US" altLang="ko-KR" sz="1600" dirty="0"/>
                        <a:t>Use</a:t>
                      </a:r>
                      <a:r>
                        <a:rPr lang="en-US" altLang="ko-KR" sz="1600" baseline="0" dirty="0"/>
                        <a:t> Case</a:t>
                      </a:r>
                      <a:endParaRPr lang="ko-KR" altLang="en-US" sz="1600" dirty="0"/>
                    </a:p>
                  </a:txBody>
                  <a:tcPr/>
                </a:tc>
                <a:tc>
                  <a:txBody>
                    <a:bodyPr/>
                    <a:lstStyle/>
                    <a:p>
                      <a:pPr latinLnBrk="1"/>
                      <a:r>
                        <a:rPr lang="en-US" altLang="ko-KR" sz="1600" dirty="0"/>
                        <a:t>Description</a:t>
                      </a:r>
                      <a:endParaRPr lang="ko-KR" altLang="en-US" sz="1600" dirty="0"/>
                    </a:p>
                  </a:txBody>
                  <a:tcPr/>
                </a:tc>
                <a:extLst>
                  <a:ext uri="{0D108BD9-81ED-4DB2-BD59-A6C34878D82A}">
                    <a16:rowId xmlns:a16="http://schemas.microsoft.com/office/drawing/2014/main" val="10000"/>
                  </a:ext>
                </a:extLst>
              </a:tr>
              <a:tr h="404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UC-6: Play/pause Streamed Video (Client side)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Basic UI for playing or pausing the streamed video </a:t>
                      </a:r>
                      <a:r>
                        <a:rPr lang="en-US" altLang="ko-KR" sz="1600" baseline="0" dirty="0"/>
                        <a:t>must be given. </a:t>
                      </a:r>
                      <a:r>
                        <a:rPr lang="en-US" altLang="ko-KR" sz="1600" dirty="0"/>
                        <a:t>Doing this action should</a:t>
                      </a:r>
                      <a:r>
                        <a:rPr lang="en-US" altLang="ko-KR" sz="1600" baseline="0" dirty="0"/>
                        <a:t> not have any malignant technical effects, as outlined in CON-2.</a:t>
                      </a:r>
                      <a:endParaRPr lang="ko-KR" altLang="en-US" sz="1600" dirty="0"/>
                    </a:p>
                  </a:txBody>
                  <a:tcPr/>
                </a:tc>
                <a:extLst>
                  <a:ext uri="{0D108BD9-81ED-4DB2-BD59-A6C34878D82A}">
                    <a16:rowId xmlns:a16="http://schemas.microsoft.com/office/drawing/2014/main" val="10001"/>
                  </a:ext>
                </a:extLst>
              </a:tr>
              <a:tr h="288845">
                <a:tc>
                  <a:txBody>
                    <a:bodyPr/>
                    <a:lstStyle/>
                    <a:p>
                      <a:pPr latinLnBrk="1"/>
                      <a:r>
                        <a:rPr lang="en-US" altLang="ko-KR" sz="1600" dirty="0"/>
                        <a:t>UC-7: Change video resolution</a:t>
                      </a:r>
                      <a:endParaRPr lang="ko-KR" altLang="en-US" sz="1600" dirty="0"/>
                    </a:p>
                  </a:txBody>
                  <a:tcPr/>
                </a:tc>
                <a:tc>
                  <a:txBody>
                    <a:bodyPr/>
                    <a:lstStyle/>
                    <a:p>
                      <a:pPr latinLnBrk="1"/>
                      <a:r>
                        <a:rPr lang="en-US" altLang="ko-KR" sz="1600" dirty="0"/>
                        <a:t>According to user’s preference (or perhaps change in network conditions), the user must be able to change the video resolution. Basically,</a:t>
                      </a:r>
                      <a:r>
                        <a:rPr lang="en-US" altLang="ko-KR" sz="1600" baseline="0" dirty="0"/>
                        <a:t> if the resolution setting is not set to “auto”, the user is given a simple UI for enabling manual resolution changes. Meanwhile, change in network connection status can also affect the video resolution if the setting is set to “auto”. </a:t>
                      </a:r>
                      <a:r>
                        <a:rPr lang="en-US" altLang="ko-KR" sz="1600" dirty="0"/>
                        <a:t>Details</a:t>
                      </a:r>
                      <a:r>
                        <a:rPr lang="en-US" altLang="ko-KR" sz="1600" baseline="0" dirty="0"/>
                        <a:t> </a:t>
                      </a:r>
                      <a:r>
                        <a:rPr lang="en-US" altLang="ko-KR" sz="1600" dirty="0"/>
                        <a:t>on how video resolution is automatically changed</a:t>
                      </a:r>
                      <a:r>
                        <a:rPr lang="en-US" altLang="ko-KR" sz="1600" baseline="0" dirty="0"/>
                        <a:t> is described in QA-1.</a:t>
                      </a:r>
                      <a:endParaRPr lang="ko-KR" altLang="en-US" sz="1600" dirty="0"/>
                    </a:p>
                  </a:txBody>
                  <a:tcPr/>
                </a:tc>
                <a:extLst>
                  <a:ext uri="{0D108BD9-81ED-4DB2-BD59-A6C34878D82A}">
                    <a16:rowId xmlns:a16="http://schemas.microsoft.com/office/drawing/2014/main" val="10002"/>
                  </a:ext>
                </a:extLst>
              </a:tr>
              <a:tr h="288845">
                <a:tc>
                  <a:txBody>
                    <a:bodyPr/>
                    <a:lstStyle/>
                    <a:p>
                      <a:pPr latinLnBrk="1"/>
                      <a:r>
                        <a:rPr lang="en-US" altLang="ko-KR" sz="1600" dirty="0"/>
                        <a:t>UC-8: Access to the record videos</a:t>
                      </a:r>
                      <a:endParaRPr lang="ko-KR" altLang="en-US" sz="1600" dirty="0"/>
                    </a:p>
                  </a:txBody>
                  <a:tcPr/>
                </a:tc>
                <a:tc>
                  <a:txBody>
                    <a:bodyPr/>
                    <a:lstStyle/>
                    <a:p>
                      <a:pPr latinLnBrk="1"/>
                      <a:r>
                        <a:rPr lang="en-US" altLang="ko-KR" sz="1600" dirty="0"/>
                        <a:t>Users can access the recorded videos for a product anytime when they have missed the live streaming session.</a:t>
                      </a:r>
                      <a:endParaRPr lang="ko-KR" altLang="en-US" sz="1600" dirty="0"/>
                    </a:p>
                  </a:txBody>
                  <a:tcPr/>
                </a:tc>
                <a:extLst>
                  <a:ext uri="{0D108BD9-81ED-4DB2-BD59-A6C34878D82A}">
                    <a16:rowId xmlns:a16="http://schemas.microsoft.com/office/drawing/2014/main" val="2867329518"/>
                  </a:ext>
                </a:extLst>
              </a:tr>
              <a:tr h="288845">
                <a:tc>
                  <a:txBody>
                    <a:bodyPr/>
                    <a:lstStyle/>
                    <a:p>
                      <a:pPr latinLnBrk="1"/>
                      <a:r>
                        <a:rPr lang="en-US" altLang="ko-KR" sz="1600" dirty="0"/>
                        <a:t>UC-9: Communication with streamers</a:t>
                      </a:r>
                      <a:endParaRPr lang="ko-KR" altLang="en-US" sz="1600" dirty="0"/>
                    </a:p>
                  </a:txBody>
                  <a:tcPr/>
                </a:tc>
                <a:tc>
                  <a:txBody>
                    <a:bodyPr/>
                    <a:lstStyle/>
                    <a:p>
                      <a:pPr latinLnBrk="1"/>
                      <a:r>
                        <a:rPr lang="en-US" altLang="ko-KR" sz="1600" dirty="0"/>
                        <a:t>The system supports chatting. Viewers can interact with the streaming by texting comments while watching live-streamed advertisements.</a:t>
                      </a:r>
                      <a:endParaRPr lang="ko-KR" altLang="en-US" sz="1600" dirty="0"/>
                    </a:p>
                  </a:txBody>
                  <a:tcPr/>
                </a:tc>
                <a:extLst>
                  <a:ext uri="{0D108BD9-81ED-4DB2-BD59-A6C34878D82A}">
                    <a16:rowId xmlns:a16="http://schemas.microsoft.com/office/drawing/2014/main" val="1848944940"/>
                  </a:ext>
                </a:extLst>
              </a:tr>
              <a:tr h="288845">
                <a:tc>
                  <a:txBody>
                    <a:bodyPr/>
                    <a:lstStyle/>
                    <a:p>
                      <a:pPr latinLnBrk="1"/>
                      <a:r>
                        <a:rPr lang="en-US" altLang="ko-KR" sz="1600" dirty="0"/>
                        <a:t>UC-10: Sign up and log in</a:t>
                      </a:r>
                      <a:endParaRPr lang="ko-KR" altLang="en-US" sz="1600" dirty="0"/>
                    </a:p>
                  </a:txBody>
                  <a:tcPr/>
                </a:tc>
                <a:tc>
                  <a:txBody>
                    <a:bodyPr/>
                    <a:lstStyle/>
                    <a:p>
                      <a:pPr latinLnBrk="1"/>
                      <a:r>
                        <a:rPr lang="en-US" altLang="ko-KR" sz="1600" dirty="0"/>
                        <a:t>Users sign up or log in to the system, which is required for chatting, product purchase, or broadcasting their own advertisements.</a:t>
                      </a:r>
                      <a:endParaRPr lang="ko-KR" altLang="en-US" sz="1600" dirty="0"/>
                    </a:p>
                  </a:txBody>
                  <a:tcPr/>
                </a:tc>
                <a:extLst>
                  <a:ext uri="{0D108BD9-81ED-4DB2-BD59-A6C34878D82A}">
                    <a16:rowId xmlns:a16="http://schemas.microsoft.com/office/drawing/2014/main" val="3378374087"/>
                  </a:ext>
                </a:extLst>
              </a:tr>
              <a:tr h="288845">
                <a:tc>
                  <a:txBody>
                    <a:bodyPr/>
                    <a:lstStyle/>
                    <a:p>
                      <a:pPr latinLnBrk="1"/>
                      <a:r>
                        <a:rPr lang="en-US" altLang="ko-KR" sz="1600" dirty="0"/>
                        <a:t>UC-11: Query users log</a:t>
                      </a:r>
                      <a:endParaRPr lang="ko-KR" altLang="en-US" sz="1600" dirty="0"/>
                    </a:p>
                  </a:txBody>
                  <a:tcPr/>
                </a:tc>
                <a:tc>
                  <a:txBody>
                    <a:bodyPr/>
                    <a:lstStyle/>
                    <a:p>
                      <a:pPr latinLnBrk="1"/>
                      <a:r>
                        <a:rPr lang="en-US" altLang="ko-KR" sz="1600" dirty="0"/>
                        <a:t>Streamers queries time logs of their streaming to check all their schedule, their streaming duration or to make reports</a:t>
                      </a:r>
                      <a:endParaRPr lang="ko-KR" altLang="en-US" sz="1600" dirty="0"/>
                    </a:p>
                  </a:txBody>
                  <a:tcPr/>
                </a:tc>
                <a:extLst>
                  <a:ext uri="{0D108BD9-81ED-4DB2-BD59-A6C34878D82A}">
                    <a16:rowId xmlns:a16="http://schemas.microsoft.com/office/drawing/2014/main" val="1411093798"/>
                  </a:ext>
                </a:extLst>
              </a:tr>
            </a:tbl>
          </a:graphicData>
        </a:graphic>
      </p:graphicFrame>
    </p:spTree>
    <p:extLst>
      <p:ext uri="{BB962C8B-B14F-4D97-AF65-F5344CB8AC3E}">
        <p14:creationId xmlns:p14="http://schemas.microsoft.com/office/powerpoint/2010/main" val="310039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Attributes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663271274"/>
              </p:ext>
            </p:extLst>
          </p:nvPr>
        </p:nvGraphicFramePr>
        <p:xfrm>
          <a:off x="381000" y="609600"/>
          <a:ext cx="11430002" cy="5821680"/>
        </p:xfrm>
        <a:graphic>
          <a:graphicData uri="http://schemas.openxmlformats.org/drawingml/2006/table">
            <a:tbl>
              <a:tblPr firstRow="1" bandRow="1">
                <a:tableStyleId>{69012ECD-51FC-41F1-AA8D-1B2483CD663E}</a:tableStyleId>
              </a:tblPr>
              <a:tblGrid>
                <a:gridCol w="2667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gridCol w="2362202">
                  <a:extLst>
                    <a:ext uri="{9D8B030D-6E8A-4147-A177-3AD203B41FA5}">
                      <a16:colId xmlns:a16="http://schemas.microsoft.com/office/drawing/2014/main" val="999516258"/>
                    </a:ext>
                  </a:extLst>
                </a:gridCol>
              </a:tblGrid>
              <a:tr h="234285">
                <a:tc>
                  <a:txBody>
                    <a:bodyPr/>
                    <a:lstStyle/>
                    <a:p>
                      <a:pPr latinLnBrk="1"/>
                      <a:r>
                        <a:rPr lang="en-US" altLang="ko-KR" sz="1600" dirty="0"/>
                        <a:t>Quality Attribute</a:t>
                      </a:r>
                      <a:endParaRPr lang="ko-KR" altLang="en-US" sz="1600" dirty="0"/>
                    </a:p>
                  </a:txBody>
                  <a:tcPr/>
                </a:tc>
                <a:tc>
                  <a:txBody>
                    <a:bodyPr/>
                    <a:lstStyle/>
                    <a:p>
                      <a:pPr latinLnBrk="1"/>
                      <a:r>
                        <a:rPr lang="en-US" altLang="ko-KR" sz="1600" dirty="0"/>
                        <a:t>Category</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Description</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Associated Use Case</a:t>
                      </a:r>
                      <a:endParaRPr lang="ko-KR" altLang="en-US" sz="1600" dirty="0"/>
                    </a:p>
                  </a:txBody>
                  <a:tcPr/>
                </a:tc>
                <a:extLst>
                  <a:ext uri="{0D108BD9-81ED-4DB2-BD59-A6C34878D82A}">
                    <a16:rowId xmlns:a16="http://schemas.microsoft.com/office/drawing/2014/main" val="10000"/>
                  </a:ext>
                </a:extLst>
              </a:tr>
              <a:tr h="404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QA-1:</a:t>
                      </a:r>
                      <a:r>
                        <a:rPr lang="en-US" altLang="ko-KR" sz="1600" baseline="0" dirty="0"/>
                        <a:t> Video Resolution</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Performance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As far as limitations in hardware are negligible, available resolutions for video streaming are 240p, 360p, 720p, 1080p, and 4K. The user either gets to manually</a:t>
                      </a:r>
                      <a:r>
                        <a:rPr lang="en-US" altLang="ko-KR" sz="1600" baseline="0" dirty="0"/>
                        <a:t> </a:t>
                      </a:r>
                      <a:r>
                        <a:rPr lang="en-US" altLang="ko-KR" sz="1600" dirty="0"/>
                        <a:t>choose the resolution</a:t>
                      </a:r>
                      <a:r>
                        <a:rPr lang="en-US" altLang="ko-KR" sz="1600" baseline="0" dirty="0"/>
                        <a:t> or select “auto” to watch the video with resolution automatically set according to hardware specifications and network conditions.</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UC-7</a:t>
                      </a:r>
                      <a:endParaRPr lang="ko-KR" altLang="en-US" sz="1600" dirty="0"/>
                    </a:p>
                  </a:txBody>
                  <a:tcPr/>
                </a:tc>
                <a:extLst>
                  <a:ext uri="{0D108BD9-81ED-4DB2-BD59-A6C34878D82A}">
                    <a16:rowId xmlns:a16="http://schemas.microsoft.com/office/drawing/2014/main" val="10001"/>
                  </a:ext>
                </a:extLst>
              </a:tr>
              <a:tr h="288845">
                <a:tc>
                  <a:txBody>
                    <a:bodyPr/>
                    <a:lstStyle/>
                    <a:p>
                      <a:pPr latinLnBrk="1"/>
                      <a:r>
                        <a:rPr lang="en-US" altLang="ko-KR" sz="1600" dirty="0"/>
                        <a:t>QA-2: Low Latency between server (show host) and client (online</a:t>
                      </a:r>
                      <a:r>
                        <a:rPr lang="en-US" altLang="ko-KR" sz="1600" baseline="0" dirty="0"/>
                        <a:t> audience) during live streaming</a:t>
                      </a:r>
                      <a:r>
                        <a:rPr lang="en-US" altLang="ko-KR" sz="1600" dirty="0"/>
                        <a:t> </a:t>
                      </a:r>
                      <a:endParaRPr lang="ko-KR" altLang="en-US" sz="1600" dirty="0"/>
                    </a:p>
                  </a:txBody>
                  <a:tcPr/>
                </a:tc>
                <a:tc>
                  <a:txBody>
                    <a:bodyPr/>
                    <a:lstStyle/>
                    <a:p>
                      <a:pPr latinLnBrk="1"/>
                      <a:r>
                        <a:rPr lang="en-US" altLang="ko-KR" sz="1600" dirty="0"/>
                        <a:t>Performance</a:t>
                      </a:r>
                      <a:endParaRPr lang="ko-KR" altLang="en-US" sz="1600" dirty="0"/>
                    </a:p>
                  </a:txBody>
                  <a:tcPr/>
                </a:tc>
                <a:tc>
                  <a:txBody>
                    <a:bodyPr/>
                    <a:lstStyle/>
                    <a:p>
                      <a:pPr latinLnBrk="1"/>
                      <a:r>
                        <a:rPr lang="en-US" altLang="ko-KR" sz="1600" dirty="0"/>
                        <a:t>As the name of feature suggests, this</a:t>
                      </a:r>
                      <a:r>
                        <a:rPr lang="en-US" altLang="ko-KR" sz="1600" baseline="0" dirty="0"/>
                        <a:t> streaming feature should be manifested in live manner; delays between show host and online audience should be as little as possible. To be specific, the latency between server side for broadcasting video packets and client side for receiving video packets should be no more than 5 seconds.</a:t>
                      </a:r>
                      <a:endParaRPr lang="ko-KR" altLang="en-US" sz="1600" dirty="0"/>
                    </a:p>
                  </a:txBody>
                  <a:tcPr/>
                </a:tc>
                <a:tc>
                  <a:txBody>
                    <a:bodyPr/>
                    <a:lstStyle/>
                    <a:p>
                      <a:pPr latinLnBrk="1"/>
                      <a:r>
                        <a:rPr lang="en-US" altLang="ko-KR" sz="1600" dirty="0"/>
                        <a:t>UC-2, UC-6</a:t>
                      </a:r>
                      <a:endParaRPr lang="ko-KR" altLang="en-US" sz="1600" dirty="0"/>
                    </a:p>
                  </a:txBody>
                  <a:tcPr/>
                </a:tc>
                <a:extLst>
                  <a:ext uri="{0D108BD9-81ED-4DB2-BD59-A6C34878D82A}">
                    <a16:rowId xmlns:a16="http://schemas.microsoft.com/office/drawing/2014/main" val="10002"/>
                  </a:ext>
                </a:extLst>
              </a:tr>
              <a:tr h="288845">
                <a:tc>
                  <a:txBody>
                    <a:bodyPr/>
                    <a:lstStyle/>
                    <a:p>
                      <a:pPr latinLnBrk="1"/>
                      <a:r>
                        <a:rPr lang="en-US" altLang="ko-KR" sz="1600" dirty="0"/>
                        <a:t>QA-3: Video Aspect</a:t>
                      </a:r>
                      <a:r>
                        <a:rPr lang="en-US" altLang="ko-KR" sz="1600" baseline="0" dirty="0"/>
                        <a:t> Ratio adjustment based on device screen</a:t>
                      </a:r>
                      <a:endParaRPr lang="ko-KR" altLang="en-US" sz="1600" dirty="0"/>
                    </a:p>
                  </a:txBody>
                  <a:tcPr/>
                </a:tc>
                <a:tc>
                  <a:txBody>
                    <a:bodyPr/>
                    <a:lstStyle/>
                    <a:p>
                      <a:pPr latinLnBrk="1"/>
                      <a:r>
                        <a:rPr lang="en-US" altLang="ko-KR" sz="1600" dirty="0"/>
                        <a:t>Scalability</a:t>
                      </a:r>
                      <a:endParaRPr lang="ko-KR" altLang="en-US" sz="1600" dirty="0"/>
                    </a:p>
                  </a:txBody>
                  <a:tcPr/>
                </a:tc>
                <a:tc>
                  <a:txBody>
                    <a:bodyPr/>
                    <a:lstStyle/>
                    <a:p>
                      <a:pPr latinLnBrk="1"/>
                      <a:r>
                        <a:rPr lang="en-US" altLang="ko-KR" sz="1600" dirty="0"/>
                        <a:t>According to the screen resolution of user’s device, the basic 16:9 ratio of the video being broadcast may not work properly. To cope with this, the video screen should be adjusted to fit the device</a:t>
                      </a:r>
                      <a:r>
                        <a:rPr lang="en-US" altLang="ko-KR" sz="1600" baseline="0" dirty="0"/>
                        <a:t> screen.</a:t>
                      </a:r>
                      <a:endParaRPr lang="ko-KR" altLang="en-US"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UC-2, UC-6,</a:t>
                      </a:r>
                      <a:r>
                        <a:rPr lang="ko-KR" altLang="en-US" sz="1600" dirty="0"/>
                        <a:t> </a:t>
                      </a:r>
                      <a:r>
                        <a:rPr lang="en-US" altLang="ko-KR" sz="1600" dirty="0"/>
                        <a:t>UC-7</a:t>
                      </a:r>
                      <a:endParaRPr lang="ko-KR" altLang="en-US" sz="1600" dirty="0"/>
                    </a:p>
                  </a:txBody>
                  <a:tcPr/>
                </a:tc>
                <a:extLst>
                  <a:ext uri="{0D108BD9-81ED-4DB2-BD59-A6C34878D82A}">
                    <a16:rowId xmlns:a16="http://schemas.microsoft.com/office/drawing/2014/main" val="10003"/>
                  </a:ext>
                </a:extLst>
              </a:tr>
              <a:tr h="28884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QA-4:</a:t>
                      </a:r>
                      <a:r>
                        <a:rPr lang="en-US" altLang="ko-KR" sz="1600" baseline="0" dirty="0"/>
                        <a:t> Low latency between server and client in chatting</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Performance</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The</a:t>
                      </a:r>
                      <a:r>
                        <a:rPr lang="en-US" altLang="ko-KR" sz="1600" baseline="0" dirty="0"/>
                        <a:t> latency between the </a:t>
                      </a:r>
                      <a:r>
                        <a:rPr lang="en-US" altLang="ko-KR" sz="1600" baseline="0" dirty="0" err="1"/>
                        <a:t>timepoint</a:t>
                      </a:r>
                      <a:r>
                        <a:rPr lang="en-US" altLang="ko-KR" sz="1600" baseline="0" dirty="0"/>
                        <a:t> of sending a message and displaying it on chatting screen should be no more than 1 second.</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UC-9</a:t>
                      </a:r>
                      <a:endParaRPr lang="ko-KR" alt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101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Attributes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920432550"/>
              </p:ext>
            </p:extLst>
          </p:nvPr>
        </p:nvGraphicFramePr>
        <p:xfrm>
          <a:off x="381000" y="609600"/>
          <a:ext cx="11430002" cy="5334000"/>
        </p:xfrm>
        <a:graphic>
          <a:graphicData uri="http://schemas.openxmlformats.org/drawingml/2006/table">
            <a:tbl>
              <a:tblPr firstRow="1" bandRow="1">
                <a:tableStyleId>{69012ECD-51FC-41F1-AA8D-1B2483CD663E}</a:tableStyleId>
              </a:tblPr>
              <a:tblGrid>
                <a:gridCol w="2667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gridCol w="2362202">
                  <a:extLst>
                    <a:ext uri="{9D8B030D-6E8A-4147-A177-3AD203B41FA5}">
                      <a16:colId xmlns:a16="http://schemas.microsoft.com/office/drawing/2014/main" val="200420051"/>
                    </a:ext>
                  </a:extLst>
                </a:gridCol>
              </a:tblGrid>
              <a:tr h="234285">
                <a:tc>
                  <a:txBody>
                    <a:bodyPr/>
                    <a:lstStyle/>
                    <a:p>
                      <a:pPr latinLnBrk="1"/>
                      <a:r>
                        <a:rPr lang="en-US" altLang="ko-KR" sz="1600" dirty="0"/>
                        <a:t>Quality Attribute</a:t>
                      </a:r>
                      <a:endParaRPr lang="ko-KR" altLang="en-US" sz="1600" dirty="0"/>
                    </a:p>
                  </a:txBody>
                  <a:tcPr/>
                </a:tc>
                <a:tc>
                  <a:txBody>
                    <a:bodyPr/>
                    <a:lstStyle/>
                    <a:p>
                      <a:pPr latinLnBrk="1"/>
                      <a:r>
                        <a:rPr lang="en-US" altLang="ko-KR" sz="1600" dirty="0"/>
                        <a:t>Category</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Description</a:t>
                      </a:r>
                      <a:endParaRPr lang="ko-KR" altLang="en-US"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t>Associated Use Case</a:t>
                      </a:r>
                      <a:endParaRPr lang="ko-KR" altLang="en-US" sz="1600" dirty="0"/>
                    </a:p>
                  </a:txBody>
                  <a:tcPr/>
                </a:tc>
                <a:extLst>
                  <a:ext uri="{0D108BD9-81ED-4DB2-BD59-A6C34878D82A}">
                    <a16:rowId xmlns:a16="http://schemas.microsoft.com/office/drawing/2014/main" val="10000"/>
                  </a:ext>
                </a:extLst>
              </a:tr>
              <a:tr h="28884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QA-5:</a:t>
                      </a:r>
                      <a:r>
                        <a:rPr lang="en-US" altLang="ko-KR" sz="1600" baseline="0" dirty="0"/>
                        <a:t> Synchronization between streaming and chatting</a:t>
                      </a:r>
                      <a:endParaRPr lang="ko-KR" altLang="en-US" sz="1600" dirty="0"/>
                    </a:p>
                  </a:txBody>
                  <a:tcPr/>
                </a:tc>
                <a:tc>
                  <a:txBody>
                    <a:bodyPr/>
                    <a:lstStyle/>
                    <a:p>
                      <a:pPr latinLnBrk="1"/>
                      <a:r>
                        <a:rPr lang="en-US" altLang="ko-KR" sz="1600" dirty="0"/>
                        <a:t>Performance</a:t>
                      </a:r>
                      <a:endParaRPr lang="ko-KR" altLang="en-US" sz="1600" dirty="0"/>
                    </a:p>
                  </a:txBody>
                  <a:tcPr/>
                </a:tc>
                <a:tc>
                  <a:txBody>
                    <a:bodyPr/>
                    <a:lstStyle/>
                    <a:p>
                      <a:pPr latinLnBrk="1"/>
                      <a:r>
                        <a:rPr lang="en-US" altLang="ko-KR" sz="1600" dirty="0"/>
                        <a:t>A time server</a:t>
                      </a:r>
                      <a:r>
                        <a:rPr lang="en-US" altLang="ko-KR" sz="1600" baseline="0" dirty="0"/>
                        <a:t> management protocol will help to synchronize comments and display them on screen during streaming one by one.</a:t>
                      </a:r>
                      <a:endParaRPr lang="ko-KR" altLang="en-US" sz="1600" dirty="0"/>
                    </a:p>
                  </a:txBody>
                  <a:tcPr/>
                </a:tc>
                <a:tc>
                  <a:txBody>
                    <a:bodyPr/>
                    <a:lstStyle/>
                    <a:p>
                      <a:pPr latinLnBrk="1"/>
                      <a:r>
                        <a:rPr lang="en-US" altLang="ko-KR" sz="1600" dirty="0"/>
                        <a:t>UC-2, UC-6,</a:t>
                      </a:r>
                      <a:r>
                        <a:rPr lang="ko-KR" altLang="en-US" sz="1600" dirty="0"/>
                        <a:t> </a:t>
                      </a:r>
                      <a:r>
                        <a:rPr lang="en-US" altLang="ko-KR" sz="1600" dirty="0"/>
                        <a:t>UC-9</a:t>
                      </a:r>
                      <a:endParaRPr lang="ko-KR" altLang="en-US" sz="1600" dirty="0"/>
                    </a:p>
                  </a:txBody>
                  <a:tcPr/>
                </a:tc>
                <a:extLst>
                  <a:ext uri="{0D108BD9-81ED-4DB2-BD59-A6C34878D82A}">
                    <a16:rowId xmlns:a16="http://schemas.microsoft.com/office/drawing/2014/main" val="1361954534"/>
                  </a:ext>
                </a:extLst>
              </a:tr>
              <a:tr h="28884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QA-6:</a:t>
                      </a:r>
                      <a:r>
                        <a:rPr lang="en-US" altLang="ko-KR" sz="1600" baseline="0" dirty="0"/>
                        <a:t> Account management for advertisement and purchasing</a:t>
                      </a:r>
                      <a:endParaRPr lang="ko-KR" altLang="en-US" sz="1600" dirty="0"/>
                    </a:p>
                  </a:txBody>
                  <a:tcPr/>
                </a:tc>
                <a:tc>
                  <a:txBody>
                    <a:bodyPr/>
                    <a:lstStyle/>
                    <a:p>
                      <a:pPr latinLnBrk="1"/>
                      <a:r>
                        <a:rPr lang="en-US" altLang="ko-KR" sz="1600" dirty="0"/>
                        <a:t>Security</a:t>
                      </a:r>
                      <a:endParaRPr lang="ko-KR" altLang="en-US" sz="1600" dirty="0"/>
                    </a:p>
                  </a:txBody>
                  <a:tcPr/>
                </a:tc>
                <a:tc>
                  <a:txBody>
                    <a:bodyPr/>
                    <a:lstStyle/>
                    <a:p>
                      <a:pPr latinLnBrk="1"/>
                      <a:r>
                        <a:rPr lang="en-US" altLang="ko-KR" sz="1600" dirty="0"/>
                        <a:t>Although any users (even unregistered users) can view the products and their associated streamed videos, they must sign up / log in to purchase</a:t>
                      </a:r>
                      <a:r>
                        <a:rPr lang="en-US" altLang="ko-KR" sz="1600" baseline="0" dirty="0"/>
                        <a:t> them. In addition, sellers must make their accounts to gain permission for streaming videos to advertise products.</a:t>
                      </a:r>
                      <a:endParaRPr lang="ko-KR" altLang="en-US" sz="1600" dirty="0"/>
                    </a:p>
                  </a:txBody>
                  <a:tcPr/>
                </a:tc>
                <a:tc>
                  <a:txBody>
                    <a:bodyPr/>
                    <a:lstStyle/>
                    <a:p>
                      <a:pPr latinLnBrk="1"/>
                      <a:r>
                        <a:rPr lang="en-US" altLang="ko-KR" sz="1600" dirty="0"/>
                        <a:t>UC-10</a:t>
                      </a:r>
                      <a:endParaRPr lang="ko-KR" altLang="en-US" sz="1600" dirty="0"/>
                    </a:p>
                  </a:txBody>
                  <a:tcPr/>
                </a:tc>
                <a:extLst>
                  <a:ext uri="{0D108BD9-81ED-4DB2-BD59-A6C34878D82A}">
                    <a16:rowId xmlns:a16="http://schemas.microsoft.com/office/drawing/2014/main" val="966560579"/>
                  </a:ext>
                </a:extLst>
              </a:tr>
              <a:tr h="288845">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QA-7: Record video and store it with unconstrained access.</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Availability</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During the streaming, the video is to</a:t>
                      </a:r>
                      <a:r>
                        <a:rPr lang="en-US" altLang="ko-KR" sz="1600" baseline="0" dirty="0"/>
                        <a:t> be recorded and securely stored without memory issues. Unless the broadcaster wants to delete or update the video, the lifetime of video being stored is unlimited, and users can access it whenever they want.</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UC-8</a:t>
                      </a:r>
                      <a:endParaRPr lang="ko-KR" altLang="en-US" sz="1600" dirty="0"/>
                    </a:p>
                  </a:txBody>
                  <a:tcPr/>
                </a:tc>
                <a:extLst>
                  <a:ext uri="{0D108BD9-81ED-4DB2-BD59-A6C34878D82A}">
                    <a16:rowId xmlns:a16="http://schemas.microsoft.com/office/drawing/2014/main" val="907485503"/>
                  </a:ext>
                </a:extLst>
              </a:tr>
              <a:tr h="288845">
                <a:tc>
                  <a:txBody>
                    <a:bodyPr/>
                    <a:lstStyle/>
                    <a:p>
                      <a:pPr latinLnBrk="1"/>
                      <a:r>
                        <a:rPr lang="en-US" altLang="ko-KR" sz="1600" dirty="0"/>
                        <a:t>QA-8: Notification of streaming session expiration</a:t>
                      </a:r>
                      <a:endParaRPr lang="ko-KR" altLang="en-US" sz="1600" dirty="0"/>
                    </a:p>
                  </a:txBody>
                  <a:tcPr/>
                </a:tc>
                <a:tc>
                  <a:txBody>
                    <a:bodyPr/>
                    <a:lstStyle/>
                    <a:p>
                      <a:pPr latinLnBrk="1"/>
                      <a:r>
                        <a:rPr lang="en-US" altLang="ko-KR" sz="1600" dirty="0"/>
                        <a:t>Performance</a:t>
                      </a:r>
                      <a:endParaRPr lang="ko-KR" altLang="en-US" sz="1600" dirty="0"/>
                    </a:p>
                  </a:txBody>
                  <a:tcPr/>
                </a:tc>
                <a:tc>
                  <a:txBody>
                    <a:bodyPr/>
                    <a:lstStyle/>
                    <a:p>
                      <a:pPr latinLnBrk="1"/>
                      <a:r>
                        <a:rPr lang="en-US" altLang="ko-KR" sz="1600" dirty="0"/>
                        <a:t>A new time server management protocol will be added to track the streaming duration of each seller. An alert</a:t>
                      </a:r>
                      <a:r>
                        <a:rPr lang="en-US" altLang="ko-KR" sz="1600" baseline="0" dirty="0"/>
                        <a:t> will be shown when the streaming almost reaches the designated duration to notify the current seller to be aware.</a:t>
                      </a:r>
                      <a:endParaRPr lang="ko-KR" altLang="en-US" sz="1600" dirty="0"/>
                    </a:p>
                  </a:txBody>
                  <a:tcPr/>
                </a:tc>
                <a:tc>
                  <a:txBody>
                    <a:bodyPr/>
                    <a:lstStyle/>
                    <a:p>
                      <a:pPr latinLnBrk="1"/>
                      <a:r>
                        <a:rPr lang="en-US" altLang="ko-KR" sz="1600" dirty="0"/>
                        <a:t>UC-2</a:t>
                      </a:r>
                      <a:endParaRPr lang="ko-KR" altLang="en-US" sz="1600" dirty="0"/>
                    </a:p>
                  </a:txBody>
                  <a:tcPr/>
                </a:tc>
                <a:extLst>
                  <a:ext uri="{0D108BD9-81ED-4DB2-BD59-A6C34878D82A}">
                    <a16:rowId xmlns:a16="http://schemas.microsoft.com/office/drawing/2014/main" val="3167360674"/>
                  </a:ext>
                </a:extLst>
              </a:tr>
            </a:tbl>
          </a:graphicData>
        </a:graphic>
      </p:graphicFrame>
    </p:spTree>
    <p:extLst>
      <p:ext uri="{BB962C8B-B14F-4D97-AF65-F5344CB8AC3E}">
        <p14:creationId xmlns:p14="http://schemas.microsoft.com/office/powerpoint/2010/main" val="309333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Constraints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192583580"/>
              </p:ext>
            </p:extLst>
          </p:nvPr>
        </p:nvGraphicFramePr>
        <p:xfrm>
          <a:off x="914400" y="990600"/>
          <a:ext cx="10363200" cy="3718560"/>
        </p:xfrm>
        <a:graphic>
          <a:graphicData uri="http://schemas.openxmlformats.org/drawingml/2006/table">
            <a:tbl>
              <a:tblPr firstRow="1" bandRow="1">
                <a:tableStyleId>{912C8C85-51F0-491E-9774-3900AFEF0FD7}</a:tableStyleId>
              </a:tblPr>
              <a:tblGrid>
                <a:gridCol w="3394841">
                  <a:extLst>
                    <a:ext uri="{9D8B030D-6E8A-4147-A177-3AD203B41FA5}">
                      <a16:colId xmlns:a16="http://schemas.microsoft.com/office/drawing/2014/main" val="20000"/>
                    </a:ext>
                  </a:extLst>
                </a:gridCol>
                <a:gridCol w="6968359">
                  <a:extLst>
                    <a:ext uri="{9D8B030D-6E8A-4147-A177-3AD203B41FA5}">
                      <a16:colId xmlns:a16="http://schemas.microsoft.com/office/drawing/2014/main" val="20001"/>
                    </a:ext>
                  </a:extLst>
                </a:gridCol>
              </a:tblGrid>
              <a:tr h="234285">
                <a:tc>
                  <a:txBody>
                    <a:bodyPr/>
                    <a:lstStyle/>
                    <a:p>
                      <a:pPr latinLnBrk="1"/>
                      <a:r>
                        <a:rPr lang="en-US" altLang="ko-KR" sz="1600" dirty="0"/>
                        <a:t>Constraint</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Description</a:t>
                      </a:r>
                      <a:endParaRPr lang="ko-KR" altLang="en-US" sz="1600" dirty="0"/>
                    </a:p>
                  </a:txBody>
                  <a:tcPr/>
                </a:tc>
                <a:extLst>
                  <a:ext uri="{0D108BD9-81ED-4DB2-BD59-A6C34878D82A}">
                    <a16:rowId xmlns:a16="http://schemas.microsoft.com/office/drawing/2014/main" val="10000"/>
                  </a:ext>
                </a:extLst>
              </a:tr>
              <a:tr h="404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CON-1: Support for </a:t>
                      </a:r>
                      <a:r>
                        <a:rPr lang="en-US" altLang="ko-KR" sz="1600" dirty="0" err="1"/>
                        <a:t>iOS</a:t>
                      </a:r>
                      <a:r>
                        <a:rPr lang="en-US" altLang="ko-KR" sz="1600" dirty="0"/>
                        <a:t> and Android</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The system</a:t>
                      </a:r>
                      <a:r>
                        <a:rPr lang="en-US" altLang="ko-KR" sz="1600" baseline="0" dirty="0"/>
                        <a:t> must be accessible through web browsers or a mobile applications with different platforms: </a:t>
                      </a:r>
                      <a:r>
                        <a:rPr lang="en-US" altLang="ko-KR" sz="1600" baseline="0" dirty="0" err="1"/>
                        <a:t>iOS</a:t>
                      </a:r>
                      <a:r>
                        <a:rPr lang="en-US" altLang="ko-KR" sz="1600" baseline="0" dirty="0"/>
                        <a:t> and Android</a:t>
                      </a:r>
                      <a:endParaRPr lang="ko-KR" altLang="en-US" sz="1600" dirty="0"/>
                    </a:p>
                  </a:txBody>
                  <a:tcPr/>
                </a:tc>
                <a:extLst>
                  <a:ext uri="{0D108BD9-81ED-4DB2-BD59-A6C34878D82A}">
                    <a16:rowId xmlns:a16="http://schemas.microsoft.com/office/drawing/2014/main" val="10001"/>
                  </a:ext>
                </a:extLst>
              </a:tr>
              <a:tr h="288845">
                <a:tc>
                  <a:txBody>
                    <a:bodyPr/>
                    <a:lstStyle/>
                    <a:p>
                      <a:pPr latinLnBrk="1"/>
                      <a:r>
                        <a:rPr lang="en-US" altLang="ko-KR" sz="1600" dirty="0"/>
                        <a:t>CON-2: Reliable Storage</a:t>
                      </a:r>
                      <a:endParaRPr lang="ko-KR" altLang="en-US" sz="1600" dirty="0"/>
                    </a:p>
                  </a:txBody>
                  <a:tcPr/>
                </a:tc>
                <a:tc>
                  <a:txBody>
                    <a:bodyPr/>
                    <a:lstStyle/>
                    <a:p>
                      <a:pPr latinLnBrk="1"/>
                      <a:r>
                        <a:rPr lang="en-US" altLang="ko-KR" sz="1600" dirty="0"/>
                        <a:t>All streaming video must be recorded and securely</a:t>
                      </a:r>
                      <a:r>
                        <a:rPr lang="en-US" altLang="ko-KR" sz="1600" baseline="0" dirty="0"/>
                        <a:t> </a:t>
                      </a:r>
                      <a:r>
                        <a:rPr lang="en-US" altLang="ko-KR" sz="1600" dirty="0"/>
                        <a:t>stored in the database without issues in</a:t>
                      </a:r>
                      <a:r>
                        <a:rPr lang="en-US" altLang="ko-KR" sz="1600" baseline="0" dirty="0"/>
                        <a:t> memory limitations.</a:t>
                      </a:r>
                      <a:endParaRPr lang="ko-KR" altLang="en-US" sz="1600" dirty="0"/>
                    </a:p>
                  </a:txBody>
                  <a:tcPr/>
                </a:tc>
                <a:extLst>
                  <a:ext uri="{0D108BD9-81ED-4DB2-BD59-A6C34878D82A}">
                    <a16:rowId xmlns:a16="http://schemas.microsoft.com/office/drawing/2014/main" val="10002"/>
                  </a:ext>
                </a:extLst>
              </a:tr>
              <a:tr h="288845">
                <a:tc>
                  <a:txBody>
                    <a:bodyPr/>
                    <a:lstStyle/>
                    <a:p>
                      <a:pPr latinLnBrk="1"/>
                      <a:r>
                        <a:rPr lang="en-US" altLang="ko-KR" sz="1600" dirty="0"/>
                        <a:t>CON-3: Open source</a:t>
                      </a:r>
                      <a:endParaRPr lang="ko-KR" altLang="en-US" sz="1600" dirty="0"/>
                    </a:p>
                  </a:txBody>
                  <a:tcPr/>
                </a:tc>
                <a:tc>
                  <a:txBody>
                    <a:bodyPr/>
                    <a:lstStyle/>
                    <a:p>
                      <a:pPr latinLnBrk="1"/>
                      <a:r>
                        <a:rPr lang="en-US" altLang="ko-KR" sz="1600" dirty="0"/>
                        <a:t>The system shall</a:t>
                      </a:r>
                      <a:r>
                        <a:rPr lang="en-US" altLang="ko-KR" sz="1600" baseline="0" dirty="0"/>
                        <a:t> be composed primarily of open source technologies for cost efficiency. For components whose effectiveness of using proprietary technology outweighs costs, proprietary technology may be used.</a:t>
                      </a:r>
                      <a:endParaRPr lang="ko-KR" altLang="en-US" sz="1600" dirty="0"/>
                    </a:p>
                  </a:txBody>
                  <a:tcPr/>
                </a:tc>
                <a:extLst>
                  <a:ext uri="{0D108BD9-81ED-4DB2-BD59-A6C34878D82A}">
                    <a16:rowId xmlns:a16="http://schemas.microsoft.com/office/drawing/2014/main" val="10003"/>
                  </a:ext>
                </a:extLst>
              </a:tr>
              <a:tr h="288845">
                <a:tc>
                  <a:txBody>
                    <a:bodyPr/>
                    <a:lstStyle/>
                    <a:p>
                      <a:pPr latinLnBrk="1"/>
                      <a:r>
                        <a:rPr lang="en-US" altLang="ko-KR" sz="1600" dirty="0"/>
                        <a:t>CON-4: Flexibility in video resolution change</a:t>
                      </a:r>
                      <a:endParaRPr lang="ko-KR" altLang="en-US" sz="1600" dirty="0"/>
                    </a:p>
                  </a:txBody>
                  <a:tcPr/>
                </a:tc>
                <a:tc>
                  <a:txBody>
                    <a:bodyPr/>
                    <a:lstStyle/>
                    <a:p>
                      <a:pPr latinLnBrk="1"/>
                      <a:r>
                        <a:rPr lang="en-US" altLang="ko-KR" sz="1600" dirty="0"/>
                        <a:t>Viewers</a:t>
                      </a:r>
                      <a:r>
                        <a:rPr lang="en-US" altLang="ko-KR" sz="1600" baseline="0" dirty="0"/>
                        <a:t> can watch streamed videos even in networks with low bandwidth or poor connection conditions, having video resolution adjusted to low configurations whenever option is set to “auto”.</a:t>
                      </a:r>
                      <a:endParaRPr lang="ko-KR" altLang="en-US" sz="1600" dirty="0"/>
                    </a:p>
                  </a:txBody>
                  <a:tcPr/>
                </a:tc>
                <a:extLst>
                  <a:ext uri="{0D108BD9-81ED-4DB2-BD59-A6C34878D82A}">
                    <a16:rowId xmlns:a16="http://schemas.microsoft.com/office/drawing/2014/main" val="10004"/>
                  </a:ext>
                </a:extLst>
              </a:tr>
              <a:tr h="288845">
                <a:tc>
                  <a:txBody>
                    <a:bodyPr/>
                    <a:lstStyle/>
                    <a:p>
                      <a:pPr latinLnBrk="1"/>
                      <a:r>
                        <a:rPr lang="en-US" altLang="ko-KR" sz="1600" dirty="0"/>
                        <a:t>CON-5: Latency-free video play request</a:t>
                      </a:r>
                      <a:endParaRPr lang="ko-KR" altLang="en-US" sz="1600" dirty="0"/>
                    </a:p>
                  </a:txBody>
                  <a:tcPr/>
                </a:tc>
                <a:tc>
                  <a:txBody>
                    <a:bodyPr/>
                    <a:lstStyle/>
                    <a:p>
                      <a:pPr latinLnBrk="1"/>
                      <a:r>
                        <a:rPr lang="en-US" altLang="ko-KR" sz="1600" dirty="0"/>
                        <a:t>Once a viewer invokes play action for a live-streamed video, requested video must be played within 15 seconds. </a:t>
                      </a:r>
                      <a:endParaRPr lang="ko-KR" altLang="en-US" sz="1600" dirty="0"/>
                    </a:p>
                  </a:txBody>
                  <a:tcPr/>
                </a:tc>
                <a:extLst>
                  <a:ext uri="{0D108BD9-81ED-4DB2-BD59-A6C34878D82A}">
                    <a16:rowId xmlns:a16="http://schemas.microsoft.com/office/drawing/2014/main" val="1614091456"/>
                  </a:ext>
                </a:extLst>
              </a:tr>
            </a:tbl>
          </a:graphicData>
        </a:graphic>
      </p:graphicFrame>
    </p:spTree>
    <p:extLst>
      <p:ext uri="{BB962C8B-B14F-4D97-AF65-F5344CB8AC3E}">
        <p14:creationId xmlns:p14="http://schemas.microsoft.com/office/powerpoint/2010/main" val="262710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Concerns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557091664"/>
              </p:ext>
            </p:extLst>
          </p:nvPr>
        </p:nvGraphicFramePr>
        <p:xfrm>
          <a:off x="914400" y="990600"/>
          <a:ext cx="10363200" cy="1989343"/>
        </p:xfrm>
        <a:graphic>
          <a:graphicData uri="http://schemas.openxmlformats.org/drawingml/2006/table">
            <a:tbl>
              <a:tblPr firstRow="1" bandRow="1">
                <a:tableStyleId>{5A111915-BE36-4E01-A7E5-04B1672EAD32}</a:tableStyleId>
              </a:tblPr>
              <a:tblGrid>
                <a:gridCol w="1981200">
                  <a:extLst>
                    <a:ext uri="{9D8B030D-6E8A-4147-A177-3AD203B41FA5}">
                      <a16:colId xmlns:a16="http://schemas.microsoft.com/office/drawing/2014/main" val="20000"/>
                    </a:ext>
                  </a:extLst>
                </a:gridCol>
                <a:gridCol w="8382000">
                  <a:extLst>
                    <a:ext uri="{9D8B030D-6E8A-4147-A177-3AD203B41FA5}">
                      <a16:colId xmlns:a16="http://schemas.microsoft.com/office/drawing/2014/main" val="20001"/>
                    </a:ext>
                  </a:extLst>
                </a:gridCol>
              </a:tblGrid>
              <a:tr h="234285">
                <a:tc>
                  <a:txBody>
                    <a:bodyPr/>
                    <a:lstStyle/>
                    <a:p>
                      <a:pPr latinLnBrk="1"/>
                      <a:r>
                        <a:rPr lang="en-US" altLang="ko-KR" sz="1600" dirty="0"/>
                        <a:t>Concern</a:t>
                      </a:r>
                      <a:endParaRPr lang="ko-KR" altLang="en-US" sz="16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a:t>Description</a:t>
                      </a:r>
                      <a:endParaRPr lang="ko-KR" altLang="en-US" sz="1600" dirty="0"/>
                    </a:p>
                  </a:txBody>
                  <a:tcPr/>
                </a:tc>
                <a:extLst>
                  <a:ext uri="{0D108BD9-81ED-4DB2-BD59-A6C34878D82A}">
                    <a16:rowId xmlns:a16="http://schemas.microsoft.com/office/drawing/2014/main" val="10000"/>
                  </a:ext>
                </a:extLst>
              </a:tr>
              <a:tr h="404383">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a:t>CRN-1</a:t>
                      </a:r>
                      <a:endParaRPr lang="ko-KR" altLang="en-US" sz="1600" dirty="0"/>
                    </a:p>
                  </a:txBody>
                  <a:tcPr/>
                </a:tc>
                <a:tc>
                  <a:txBody>
                    <a:bodyPr/>
                    <a:lstStyle/>
                    <a:p>
                      <a:r>
                        <a:rPr lang="en-US" altLang="ko-KR" sz="1600" noProof="0" dirty="0"/>
                        <a:t>Establishing an overall initial system structure</a:t>
                      </a:r>
                    </a:p>
                  </a:txBody>
                  <a:tcPr/>
                </a:tc>
                <a:extLst>
                  <a:ext uri="{0D108BD9-81ED-4DB2-BD59-A6C34878D82A}">
                    <a16:rowId xmlns:a16="http://schemas.microsoft.com/office/drawing/2014/main" val="10001"/>
                  </a:ext>
                </a:extLst>
              </a:tr>
              <a:tr h="288845">
                <a:tc>
                  <a:txBody>
                    <a:bodyPr/>
                    <a:lstStyle/>
                    <a:p>
                      <a:pPr latinLnBrk="1"/>
                      <a:r>
                        <a:rPr lang="en-US" altLang="ko-KR" sz="1600" dirty="0"/>
                        <a:t>CRN-2</a:t>
                      </a:r>
                      <a:endParaRPr lang="ko-KR" altLang="en-US" sz="1600" dirty="0"/>
                    </a:p>
                  </a:txBody>
                  <a:tcPr/>
                </a:tc>
                <a:tc>
                  <a:txBody>
                    <a:bodyPr/>
                    <a:lstStyle/>
                    <a:p>
                      <a:pPr latinLnBrk="1"/>
                      <a:r>
                        <a:rPr lang="en-US" altLang="ko-KR" sz="1600" dirty="0"/>
                        <a:t>Choose a Programming language among various options such as </a:t>
                      </a:r>
                      <a:r>
                        <a:rPr lang="en-US" altLang="ko-KR" sz="1600" dirty="0" err="1"/>
                        <a:t>Javascript</a:t>
                      </a:r>
                      <a:r>
                        <a:rPr lang="en-US" altLang="ko-KR" sz="1600" dirty="0"/>
                        <a:t>, python, HTML+CSS,</a:t>
                      </a:r>
                      <a:r>
                        <a:rPr lang="en-US" altLang="ko-KR" sz="1600" baseline="0" dirty="0"/>
                        <a:t> etc., based on the team members’ knowledge.</a:t>
                      </a:r>
                      <a:endParaRPr lang="ko-KR" altLang="en-US" sz="1600" dirty="0"/>
                    </a:p>
                  </a:txBody>
                  <a:tcPr/>
                </a:tc>
                <a:extLst>
                  <a:ext uri="{0D108BD9-81ED-4DB2-BD59-A6C34878D82A}">
                    <a16:rowId xmlns:a16="http://schemas.microsoft.com/office/drawing/2014/main" val="10002"/>
                  </a:ext>
                </a:extLst>
              </a:tr>
              <a:tr h="288845">
                <a:tc>
                  <a:txBody>
                    <a:bodyPr/>
                    <a:lstStyle/>
                    <a:p>
                      <a:pPr latinLnBrk="1"/>
                      <a:r>
                        <a:rPr lang="en-US" altLang="ko-KR" sz="1600" dirty="0"/>
                        <a:t>CRN-3</a:t>
                      </a:r>
                      <a:endParaRPr lang="ko-KR" altLang="en-US" sz="1600" dirty="0"/>
                    </a:p>
                  </a:txBody>
                  <a:tcPr/>
                </a:tc>
                <a:tc>
                  <a:txBody>
                    <a:bodyPr/>
                    <a:lstStyle/>
                    <a:p>
                      <a:pPr latinLnBrk="1"/>
                      <a:r>
                        <a:rPr lang="en-US" altLang="ko-KR" sz="1600" dirty="0"/>
                        <a:t>Allocate work to members of the development team</a:t>
                      </a:r>
                    </a:p>
                  </a:txBody>
                  <a:tcPr/>
                </a:tc>
                <a:extLst>
                  <a:ext uri="{0D108BD9-81ED-4DB2-BD59-A6C34878D82A}">
                    <a16:rowId xmlns:a16="http://schemas.microsoft.com/office/drawing/2014/main" val="10003"/>
                  </a:ext>
                </a:extLst>
              </a:tr>
              <a:tr h="288845">
                <a:tc>
                  <a:txBody>
                    <a:bodyPr/>
                    <a:lstStyle/>
                    <a:p>
                      <a:pPr latinLnBrk="1"/>
                      <a:r>
                        <a:rPr lang="en-US" altLang="ko-KR" sz="1600" dirty="0"/>
                        <a:t>CRN-4</a:t>
                      </a:r>
                      <a:endParaRPr lang="ko-KR" altLang="en-US" sz="1600" dirty="0"/>
                    </a:p>
                  </a:txBody>
                  <a:tcPr/>
                </a:tc>
                <a:tc>
                  <a:txBody>
                    <a:bodyPr/>
                    <a:lstStyle/>
                    <a:p>
                      <a:pPr latinLnBrk="1"/>
                      <a:r>
                        <a:rPr lang="en-US" altLang="ko-KR" sz="1600" dirty="0"/>
                        <a:t>Leverage the team's knowledge about video streaming, e-commerce platform and ADD 3.0.</a:t>
                      </a:r>
                      <a:endParaRPr lang="ko-KR" alt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2003414"/>
      </p:ext>
    </p:extLst>
  </p:cSld>
  <p:clrMapOvr>
    <a:masterClrMapping/>
  </p:clrMapOvr>
</p:sld>
</file>

<file path=ppt/theme/theme1.xml><?xml version="1.0" encoding="utf-8"?>
<a:theme xmlns:a="http://schemas.openxmlformats.org/drawingml/2006/main" name="SKKU_AutomationLab_2019_Unofficial">
  <a:themeElements>
    <a:clrScheme name="기류">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KKU_AutomationLab_2018">
      <a:majorFont>
        <a:latin typeface="Segoe UI"/>
        <a:ea typeface="맑은 고딕"/>
        <a:cs typeface=""/>
      </a:majorFont>
      <a:minorFont>
        <a:latin typeface="Segoe U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1차최종점검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차최종점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1차최종점검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차최종점검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차최종점검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차최종점검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1차최종점검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KKU_AutomationLab_2019_Unofficial" id="{AC93F010-2784-4DDE-A3FF-8BD539185DDB}" vid="{49B0CBC9-1265-4428-9B19-52F3BEE5676F}"/>
    </a:ext>
  </a:extLst>
</a:theme>
</file>

<file path=docProps/app.xml><?xml version="1.0" encoding="utf-8"?>
<Properties xmlns="http://schemas.openxmlformats.org/officeDocument/2006/extended-properties" xmlns:vt="http://schemas.openxmlformats.org/officeDocument/2006/docPropsVTypes">
  <Template>SKKU_AutomationLab_2019_Unofficial</Template>
  <TotalTime>822</TotalTime>
  <Words>1321</Words>
  <Application>Microsoft Office PowerPoint</Application>
  <PresentationFormat>와이드스크린</PresentationFormat>
  <Paragraphs>102</Paragraphs>
  <Slides>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8</vt:i4>
      </vt:variant>
    </vt:vector>
  </HeadingPairs>
  <TitlesOfParts>
    <vt:vector size="15" baseType="lpstr">
      <vt:lpstr>HY헤드라인M</vt:lpstr>
      <vt:lpstr>Monotype Sorts</vt:lpstr>
      <vt:lpstr>맑은 고딕</vt:lpstr>
      <vt:lpstr>Arial</vt:lpstr>
      <vt:lpstr>Segoe UI</vt:lpstr>
      <vt:lpstr>Wingdings</vt:lpstr>
      <vt:lpstr>SKKU_AutomationLab_2019_Unofficial</vt:lpstr>
      <vt:lpstr>ADD for LiveShop: Document of Architectural Drivers</vt:lpstr>
      <vt:lpstr>Use Case Diagram</vt:lpstr>
      <vt:lpstr>Use cases</vt:lpstr>
      <vt:lpstr>Use cases</vt:lpstr>
      <vt:lpstr>Quality Attributes</vt:lpstr>
      <vt:lpstr>Quality Attributes</vt:lpstr>
      <vt:lpstr>Constraints</vt:lpstr>
      <vt:lpstr>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- 4. Case Study-FCAPS System</dc:title>
  <dc:creator>이은석</dc:creator>
  <cp:lastModifiedBy>Joon</cp:lastModifiedBy>
  <cp:revision>149</cp:revision>
  <dcterms:created xsi:type="dcterms:W3CDTF">2019-11-21T06:35:44Z</dcterms:created>
  <dcterms:modified xsi:type="dcterms:W3CDTF">2019-11-28T10:08:44Z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2018-11-10T00:00:00Z</vt:filetime>
  </property>
  <property fmtid="{D5CDD505-2E9C-101B-9397-08002B2CF9AE}" pid="3" name="Creator">
    <vt:lpwstr>Hancom PDF 1.3.0.443</vt:lpwstr>
  </property>
  <property fmtid="{D5CDD505-2E9C-101B-9397-08002B2CF9AE}" pid="4" name="LastSaved">
    <vt:filetime>2019-11-21T00:00:00Z</vt:filetime>
  </property>
</Properties>
</file>