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23" r:id="rId3"/>
    <p:sldId id="419" r:id="rId4"/>
    <p:sldId id="399" r:id="rId5"/>
    <p:sldId id="420" r:id="rId6"/>
    <p:sldId id="421" r:id="rId7"/>
    <p:sldId id="422" r:id="rId8"/>
    <p:sldId id="429" r:id="rId9"/>
    <p:sldId id="423" r:id="rId10"/>
    <p:sldId id="431" r:id="rId11"/>
    <p:sldId id="424" r:id="rId12"/>
    <p:sldId id="425" r:id="rId13"/>
    <p:sldId id="426" r:id="rId14"/>
    <p:sldId id="427" r:id="rId15"/>
    <p:sldId id="430" r:id="rId16"/>
    <p:sldId id="42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86398" autoAdjust="0"/>
  </p:normalViewPr>
  <p:slideViewPr>
    <p:cSldViewPr snapToGrid="0">
      <p:cViewPr varScale="1">
        <p:scale>
          <a:sx n="74" d="100"/>
          <a:sy n="74" d="100"/>
        </p:scale>
        <p:origin x="10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9FC00-9736-41CD-9DFF-314E4E53EC4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F02B-AC78-4E52-A47D-3A9D1B952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A8DC-F698-4DB0-898D-E6DAA8A53B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55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개발 스케쥴 은 이렇게 진행되었다</a:t>
            </a:r>
            <a:r>
              <a:rPr lang="en-US" altLang="ko-KR" dirty="0"/>
              <a:t>. </a:t>
            </a:r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en-US" altLang="ko-KR" dirty="0"/>
              <a:t>commit history</a:t>
            </a:r>
            <a:r>
              <a:rPr lang="ko-KR" altLang="en-US" dirty="0"/>
              <a:t>를 따왔다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</a:t>
            </a:r>
            <a:r>
              <a:rPr lang="en-US" altLang="ko-KR" dirty="0"/>
              <a:t>design specification</a:t>
            </a:r>
            <a:r>
              <a:rPr lang="ko-KR" altLang="en-US" dirty="0"/>
              <a:t>을 제출 완료한 시점은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이었고</a:t>
            </a:r>
            <a:r>
              <a:rPr lang="en-US" altLang="ko-KR" dirty="0"/>
              <a:t>, </a:t>
            </a:r>
            <a:r>
              <a:rPr lang="ko-KR" altLang="en-US" dirty="0"/>
              <a:t>이후 본격적인 </a:t>
            </a:r>
            <a:r>
              <a:rPr lang="en-US" altLang="ko-KR" dirty="0"/>
              <a:t>frontend </a:t>
            </a:r>
            <a:r>
              <a:rPr lang="ko-KR" altLang="en-US" dirty="0"/>
              <a:t>개발과 </a:t>
            </a:r>
            <a:r>
              <a:rPr lang="en-US" altLang="ko-KR" dirty="0"/>
              <a:t>backend </a:t>
            </a:r>
            <a:r>
              <a:rPr lang="ko-KR" altLang="en-US" dirty="0"/>
              <a:t>개발이 시작되었으며</a:t>
            </a:r>
            <a:endParaRPr lang="en-US" altLang="ko-KR" dirty="0"/>
          </a:p>
          <a:p>
            <a:r>
              <a:rPr lang="en-US" altLang="ko-KR" dirty="0"/>
              <a:t>Frontend</a:t>
            </a:r>
            <a:r>
              <a:rPr lang="ko-KR" altLang="en-US" dirty="0"/>
              <a:t>와 </a:t>
            </a:r>
            <a:r>
              <a:rPr lang="en-US" altLang="ko-KR" dirty="0"/>
              <a:t>backend</a:t>
            </a:r>
            <a:r>
              <a:rPr lang="ko-KR" altLang="en-US" dirty="0"/>
              <a:t>가 처음으로 합쳐진 시기는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여기에 구글비전을 적용한 것은 </a:t>
            </a:r>
            <a:r>
              <a:rPr lang="en-US" altLang="ko-KR" dirty="0"/>
              <a:t>28</a:t>
            </a:r>
            <a:r>
              <a:rPr lang="ko-KR" altLang="en-US" dirty="0"/>
              <a:t>일이었다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일엔 </a:t>
            </a:r>
            <a:r>
              <a:rPr lang="en-US" altLang="ko-KR" dirty="0"/>
              <a:t>AR</a:t>
            </a:r>
            <a:r>
              <a:rPr lang="ko-KR" altLang="en-US" dirty="0"/>
              <a:t> 모듈을 따로 구현하기 시작하였다</a:t>
            </a:r>
            <a:r>
              <a:rPr lang="en-US" altLang="ko-KR" dirty="0"/>
              <a:t>. Merge</a:t>
            </a:r>
            <a:r>
              <a:rPr lang="ko-KR" altLang="en-US" dirty="0"/>
              <a:t>는 아직 몇가지 문제가 있어 아직 하지 못했다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29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오픈 소스들 </a:t>
            </a:r>
            <a:r>
              <a:rPr lang="en-US" altLang="ko-KR" dirty="0"/>
              <a:t>+ </a:t>
            </a:r>
            <a:r>
              <a:rPr lang="ko-KR" altLang="en-US" dirty="0"/>
              <a:t>각 소스의 라이선스 정보들은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Frontend </a:t>
            </a:r>
            <a:r>
              <a:rPr lang="ko-KR" altLang="en-US" dirty="0"/>
              <a:t>구현에 사용한 오픈소스는 위의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업로드된</a:t>
            </a:r>
            <a:r>
              <a:rPr lang="ko-KR" altLang="en-US" dirty="0"/>
              <a:t> 소스코드이다</a:t>
            </a:r>
            <a:r>
              <a:rPr lang="en-US" altLang="ko-KR" dirty="0"/>
              <a:t>. </a:t>
            </a:r>
            <a:r>
              <a:rPr lang="ko-KR" altLang="en-US" dirty="0"/>
              <a:t>기본적인 포토 블로그 앱을 만들기 위한 튜토리얼 영상이 따로 제공되었으며 라이선스는 따로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 비전에 사용된 </a:t>
            </a:r>
            <a:r>
              <a:rPr lang="en-US" altLang="ko-KR" dirty="0"/>
              <a:t>API</a:t>
            </a:r>
            <a:r>
              <a:rPr lang="ko-KR" altLang="en-US" dirty="0"/>
              <a:t>는 우리가 소스를 가져오는 게 아닌 서비스를 요청하는 형식의 구현이었기에</a:t>
            </a:r>
            <a:r>
              <a:rPr lang="en-US" altLang="ko-KR" dirty="0"/>
              <a:t>, </a:t>
            </a:r>
            <a:r>
              <a:rPr lang="ko-KR" altLang="en-US" dirty="0"/>
              <a:t>단위 요청 개수 당 비용만을 지불하면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</a:t>
            </a:r>
            <a:r>
              <a:rPr lang="ko-KR" altLang="en-US" dirty="0"/>
              <a:t>은 따로 오픈소스를 사용하지 않았고</a:t>
            </a:r>
            <a:r>
              <a:rPr lang="en-US" altLang="ko-KR" dirty="0"/>
              <a:t>, </a:t>
            </a:r>
            <a:r>
              <a:rPr lang="ko-KR" altLang="en-US" dirty="0"/>
              <a:t>단지 책을 참고하여 직접 구현하였다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62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도중 마주한 </a:t>
            </a:r>
            <a:r>
              <a:rPr lang="en-US" altLang="ko-KR" dirty="0"/>
              <a:t>risk</a:t>
            </a:r>
            <a:r>
              <a:rPr lang="ko-KR" altLang="en-US" dirty="0"/>
              <a:t>들은 크게 세가지로 구분할 수 있겠다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</a:t>
            </a:r>
            <a:r>
              <a:rPr lang="en-US" altLang="ko-KR" dirty="0"/>
              <a:t>, AR </a:t>
            </a:r>
            <a:r>
              <a:rPr lang="ko-KR" altLang="en-US" dirty="0"/>
              <a:t>파트를 담당하기로 한 팀원은 원래 저를 포함한 두 명 이었는데</a:t>
            </a:r>
            <a:r>
              <a:rPr lang="en-US" altLang="ko-KR" dirty="0"/>
              <a:t>, </a:t>
            </a:r>
            <a:r>
              <a:rPr lang="ko-KR" altLang="en-US" dirty="0"/>
              <a:t>저의 역량 부족도 있고 노력 부족도 있고 해서 실질적으로는 </a:t>
            </a:r>
            <a:r>
              <a:rPr lang="ko-KR" altLang="en-US" dirty="0" err="1"/>
              <a:t>김현승</a:t>
            </a:r>
            <a:r>
              <a:rPr lang="ko-KR" altLang="en-US" dirty="0"/>
              <a:t> 학우 홀로 </a:t>
            </a:r>
            <a:r>
              <a:rPr lang="en-US" altLang="ko-KR" dirty="0"/>
              <a:t>AR </a:t>
            </a:r>
            <a:r>
              <a:rPr lang="ko-KR" altLang="en-US" dirty="0"/>
              <a:t>모듈을 구현해야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기술적인 문제가 있었는데 </a:t>
            </a:r>
            <a:r>
              <a:rPr lang="en-US" altLang="ko-KR" dirty="0"/>
              <a:t>AR core</a:t>
            </a:r>
            <a:r>
              <a:rPr lang="ko-KR" altLang="en-US" dirty="0"/>
              <a:t>를 지원하는 스마트폰 모델이 한정적이어서 팀원들이 가진 휴대폰에 되는 사람도 있고</a:t>
            </a:r>
            <a:r>
              <a:rPr lang="en-US" altLang="ko-KR" dirty="0"/>
              <a:t>, </a:t>
            </a:r>
            <a:r>
              <a:rPr lang="ko-KR" altLang="en-US" dirty="0"/>
              <a:t>안되는 사람도 있는 어려움이 존재했다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원래는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 err="1"/>
              <a:t>linux</a:t>
            </a:r>
            <a:r>
              <a:rPr lang="ko-KR" altLang="en-US" dirty="0"/>
              <a:t>기반으로 데이터베이스 서버를 구축할 예정이었는데</a:t>
            </a:r>
            <a:r>
              <a:rPr lang="en-US" altLang="ko-KR" dirty="0"/>
              <a:t>, </a:t>
            </a:r>
            <a:r>
              <a:rPr lang="ko-KR" altLang="en-US" dirty="0"/>
              <a:t>중간에 </a:t>
            </a:r>
            <a:r>
              <a:rPr lang="en-US" altLang="ko-KR" dirty="0"/>
              <a:t>Firebase </a:t>
            </a:r>
            <a:r>
              <a:rPr lang="ko-KR" altLang="en-US" dirty="0"/>
              <a:t>기반으로 바꾸기로 결정하게 되어서 그동안의 작업량을 폐기하고 다시 추가로 작업해야 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5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3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26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8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먼저 팀원 역할 소개</a:t>
            </a:r>
            <a:r>
              <a:rPr lang="en-US" altLang="ko-KR" dirty="0"/>
              <a:t>, </a:t>
            </a:r>
            <a:r>
              <a:rPr lang="ko-KR" altLang="en-US" dirty="0"/>
              <a:t>시스템의 컨셉에 대한 </a:t>
            </a:r>
            <a:r>
              <a:rPr lang="en-US" altLang="ko-KR" dirty="0"/>
              <a:t>overview, </a:t>
            </a:r>
            <a:r>
              <a:rPr lang="ko-KR" altLang="en-US" dirty="0"/>
              <a:t>전체적인 </a:t>
            </a:r>
            <a:r>
              <a:rPr lang="en-US" altLang="ko-KR" dirty="0" err="1"/>
              <a:t>Arcitecture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r>
              <a:rPr lang="en-US" altLang="ko-KR" dirty="0"/>
              <a:t>, main</a:t>
            </a:r>
            <a:r>
              <a:rPr lang="ko-KR" altLang="en-US" dirty="0"/>
              <a:t> </a:t>
            </a:r>
            <a:r>
              <a:rPr lang="en-US" altLang="ko-KR" dirty="0" err="1"/>
              <a:t>featur</a:t>
            </a:r>
            <a:r>
              <a:rPr lang="ko-KR" altLang="en-US" dirty="0"/>
              <a:t>들의 연결</a:t>
            </a:r>
            <a:r>
              <a:rPr lang="en-US" altLang="ko-KR" dirty="0"/>
              <a:t>, </a:t>
            </a:r>
            <a:r>
              <a:rPr lang="ko-KR" altLang="en-US" dirty="0"/>
              <a:t>그리고 실제 구현이 어느정도 되었는지 그 완성도에 대해서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다음 실제 개발 스케쥴이 어떻게 되었는지</a:t>
            </a:r>
            <a:r>
              <a:rPr lang="en-US" altLang="ko-KR" dirty="0"/>
              <a:t>, </a:t>
            </a:r>
            <a:r>
              <a:rPr lang="ko-KR" altLang="en-US" dirty="0"/>
              <a:t>사용한 오픈소스와 </a:t>
            </a:r>
            <a:r>
              <a:rPr lang="en-US" altLang="ko-KR" dirty="0"/>
              <a:t>API </a:t>
            </a:r>
            <a:r>
              <a:rPr lang="ko-KR" altLang="en-US" dirty="0"/>
              <a:t>정보</a:t>
            </a:r>
            <a:r>
              <a:rPr lang="en-US" altLang="ko-KR" dirty="0"/>
              <a:t>, Risk</a:t>
            </a:r>
            <a:r>
              <a:rPr lang="ko-KR" altLang="en-US" dirty="0"/>
              <a:t>들은 어떤 것들이 있었는지 그리고 마지막으로 팀원들의 프로젝트 후기 순서로 진행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A8DC-F698-4DB0-898D-E6DAA8A53B0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02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팀원들이 맡은 역할은 다음과 같았습니다</a:t>
            </a:r>
            <a:r>
              <a:rPr lang="en-US" altLang="ko-KR" dirty="0"/>
              <a:t>. </a:t>
            </a:r>
            <a:r>
              <a:rPr lang="ko-KR" altLang="en-US" dirty="0" err="1"/>
              <a:t>강성필</a:t>
            </a:r>
            <a:r>
              <a:rPr lang="ko-KR" altLang="en-US" dirty="0"/>
              <a:t> 학우분은 </a:t>
            </a:r>
            <a:r>
              <a:rPr lang="en-US" altLang="ko-KR" dirty="0"/>
              <a:t>firebase </a:t>
            </a:r>
            <a:r>
              <a:rPr lang="ko-KR" altLang="en-US" dirty="0"/>
              <a:t>기반으로 </a:t>
            </a:r>
            <a:r>
              <a:rPr lang="en-US" altLang="ko-KR" dirty="0"/>
              <a:t>backend </a:t>
            </a:r>
            <a:r>
              <a:rPr lang="ko-KR" altLang="en-US" dirty="0"/>
              <a:t>개발을 주로 전담하셨고</a:t>
            </a:r>
            <a:r>
              <a:rPr lang="en-US" altLang="ko-KR" dirty="0"/>
              <a:t>, </a:t>
            </a:r>
            <a:r>
              <a:rPr lang="ko-KR" altLang="en-US" dirty="0" err="1"/>
              <a:t>김지명</a:t>
            </a:r>
            <a:r>
              <a:rPr lang="ko-KR" altLang="en-US" dirty="0"/>
              <a:t> 학우분은 안드로이드 앱 구현과 관련한 </a:t>
            </a:r>
            <a:r>
              <a:rPr lang="en-US" altLang="ko-KR" dirty="0"/>
              <a:t>frontend </a:t>
            </a:r>
            <a:r>
              <a:rPr lang="ko-KR" altLang="en-US" dirty="0"/>
              <a:t>개발을 맡으셨습니다</a:t>
            </a:r>
            <a:r>
              <a:rPr lang="en-US" altLang="ko-KR" dirty="0"/>
              <a:t>. </a:t>
            </a:r>
            <a:r>
              <a:rPr lang="ko-KR" altLang="en-US" dirty="0" err="1"/>
              <a:t>김현승</a:t>
            </a:r>
            <a:r>
              <a:rPr lang="ko-KR" altLang="en-US" dirty="0"/>
              <a:t> 학우분은 </a:t>
            </a:r>
            <a:r>
              <a:rPr lang="en-US" altLang="ko-KR" dirty="0"/>
              <a:t>AR</a:t>
            </a:r>
            <a:r>
              <a:rPr lang="ko-KR" altLang="en-US" dirty="0"/>
              <a:t>모듈을 구현하는 역할을 맡으셨고</a:t>
            </a:r>
            <a:r>
              <a:rPr lang="en-US" altLang="ko-KR" dirty="0"/>
              <a:t>, </a:t>
            </a:r>
            <a:r>
              <a:rPr lang="ko-KR" altLang="en-US" dirty="0"/>
              <a:t>저는 조사나 간단한 테스트 업무를 맡았습니다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72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시스템 핵심 컨셉은 프로젝트 제목에 전부 들어가 있습니다</a:t>
            </a:r>
            <a:r>
              <a:rPr lang="en-US" altLang="ko-KR" dirty="0"/>
              <a:t>. </a:t>
            </a:r>
            <a:r>
              <a:rPr lang="ko-KR" altLang="en-US" dirty="0"/>
              <a:t>기본적인 중고거래 </a:t>
            </a:r>
            <a:r>
              <a:rPr lang="ko-KR" altLang="en-US" dirty="0" err="1"/>
              <a:t>중개앱에</a:t>
            </a:r>
            <a:r>
              <a:rPr lang="ko-KR" altLang="en-US" dirty="0"/>
              <a:t> 구매자 편의를 위한 </a:t>
            </a:r>
            <a:r>
              <a:rPr lang="en-US" altLang="ko-KR" dirty="0"/>
              <a:t>AR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그리고 판매자 편의를 위한 이미지 분석 자동 </a:t>
            </a:r>
            <a:r>
              <a:rPr lang="ko-KR" altLang="en-US" dirty="0" err="1"/>
              <a:t>카테고라이징이</a:t>
            </a:r>
            <a:r>
              <a:rPr lang="ko-KR" altLang="en-US" dirty="0"/>
              <a:t> 그것입니다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94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시스템 구조는 다음과 같습니다</a:t>
            </a:r>
            <a:r>
              <a:rPr lang="en-US" altLang="ko-KR" dirty="0"/>
              <a:t>. </a:t>
            </a:r>
            <a:r>
              <a:rPr lang="ko-KR" altLang="en-US" dirty="0"/>
              <a:t>구글 클라우드 상의 서버에 유저 데이터와 상품 데이터가 저장되고</a:t>
            </a:r>
            <a:r>
              <a:rPr lang="en-US" altLang="ko-KR" dirty="0"/>
              <a:t>, frontend</a:t>
            </a:r>
            <a:r>
              <a:rPr lang="ko-KR" altLang="en-US" dirty="0"/>
              <a:t>상에서는 저장된 사이즈 정보를 통해 </a:t>
            </a:r>
            <a:r>
              <a:rPr lang="en-US" altLang="ko-KR" dirty="0"/>
              <a:t>AR</a:t>
            </a:r>
            <a:r>
              <a:rPr lang="ko-KR" altLang="en-US" dirty="0"/>
              <a:t>기능을 제공하며 판매 게시글 생성시에는 </a:t>
            </a:r>
            <a:r>
              <a:rPr lang="en-US" altLang="ko-KR" dirty="0"/>
              <a:t>Google vision</a:t>
            </a:r>
            <a:r>
              <a:rPr lang="ko-KR" altLang="en-US" dirty="0"/>
              <a:t>에 이미지를 보내 </a:t>
            </a:r>
            <a:r>
              <a:rPr lang="en-US" altLang="ko-KR" dirty="0"/>
              <a:t>keyword </a:t>
            </a:r>
            <a:r>
              <a:rPr lang="ko-KR" altLang="en-US" dirty="0"/>
              <a:t>추천을 받는 형태입니다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15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 feature</a:t>
            </a:r>
            <a:r>
              <a:rPr lang="ko-KR" altLang="en-US" dirty="0"/>
              <a:t>를 더 자세히 살펴보면 일단 크게 회원가입과 로그인 기능</a:t>
            </a:r>
            <a:r>
              <a:rPr lang="en-US" altLang="ko-KR" dirty="0"/>
              <a:t>, post</a:t>
            </a:r>
            <a:r>
              <a:rPr lang="ko-KR" altLang="en-US" dirty="0"/>
              <a:t> 업로드 기능</a:t>
            </a:r>
            <a:r>
              <a:rPr lang="en-US" altLang="ko-KR" dirty="0"/>
              <a:t>, </a:t>
            </a:r>
            <a:r>
              <a:rPr lang="ko-KR" altLang="en-US" dirty="0"/>
              <a:t>그리고 검색 기능이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시스템의 특징적인 </a:t>
            </a:r>
            <a:r>
              <a:rPr lang="en-US" altLang="ko-KR" dirty="0"/>
              <a:t>feature</a:t>
            </a:r>
            <a:r>
              <a:rPr lang="ko-KR" altLang="en-US" dirty="0"/>
              <a:t>는 키워드를 </a:t>
            </a:r>
            <a:r>
              <a:rPr lang="en-US" altLang="ko-KR" dirty="0"/>
              <a:t>google vision</a:t>
            </a:r>
            <a:r>
              <a:rPr lang="ko-KR" altLang="en-US" dirty="0"/>
              <a:t>으로부터 추천 받는 부분임</a:t>
            </a:r>
            <a:r>
              <a:rPr lang="en-US" altLang="ko-KR" dirty="0"/>
              <a:t>. </a:t>
            </a:r>
            <a:r>
              <a:rPr lang="ko-KR" altLang="en-US" dirty="0"/>
              <a:t>요청과 응답을 </a:t>
            </a:r>
            <a:r>
              <a:rPr lang="en-US" altLang="ko-KR" dirty="0"/>
              <a:t>JSON</a:t>
            </a:r>
            <a:r>
              <a:rPr lang="ko-KR" altLang="en-US" dirty="0"/>
              <a:t>형식으로 주고받으며 이를 통해 </a:t>
            </a:r>
            <a:r>
              <a:rPr lang="ko-KR" altLang="en-US" dirty="0" err="1"/>
              <a:t>추천받은</a:t>
            </a:r>
            <a:r>
              <a:rPr lang="ko-KR" altLang="en-US" dirty="0"/>
              <a:t> 상위 키워드 </a:t>
            </a:r>
            <a:r>
              <a:rPr lang="en-US" altLang="ko-KR" dirty="0"/>
              <a:t>(3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들을 사용자가 직접 </a:t>
            </a:r>
            <a:r>
              <a:rPr lang="en-US" altLang="ko-KR" dirty="0"/>
              <a:t>edit</a:t>
            </a:r>
            <a:r>
              <a:rPr lang="ko-KR" altLang="en-US" dirty="0"/>
              <a:t>하는 방식</a:t>
            </a:r>
            <a:r>
              <a:rPr lang="en-US" altLang="ko-KR" dirty="0"/>
              <a:t>. Search</a:t>
            </a:r>
            <a:r>
              <a:rPr lang="ko-KR" altLang="en-US" dirty="0"/>
              <a:t>는 </a:t>
            </a:r>
            <a:r>
              <a:rPr lang="en-US" altLang="ko-KR" dirty="0"/>
              <a:t>title search</a:t>
            </a:r>
            <a:r>
              <a:rPr lang="ko-KR" altLang="en-US" dirty="0"/>
              <a:t>와 </a:t>
            </a:r>
            <a:r>
              <a:rPr lang="en-US" altLang="ko-KR" dirty="0"/>
              <a:t>keyword search </a:t>
            </a:r>
            <a:r>
              <a:rPr lang="ko-KR" altLang="en-US" dirty="0"/>
              <a:t>두 가지 방식으로 검색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40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 유저 프로필 확인기능</a:t>
            </a:r>
            <a:r>
              <a:rPr lang="en-US" altLang="ko-KR" dirty="0"/>
              <a:t>, AR model </a:t>
            </a:r>
            <a:r>
              <a:rPr lang="ko-KR" altLang="en-US" dirty="0"/>
              <a:t>생성 및 보여주는 기능</a:t>
            </a:r>
            <a:r>
              <a:rPr lang="en-US" altLang="ko-KR" dirty="0"/>
              <a:t>, </a:t>
            </a:r>
            <a:r>
              <a:rPr lang="ko-KR" altLang="en-US" dirty="0"/>
              <a:t>코멘트를 달 수 있는 기능 등이 있음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9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지금까지 구현 완료한 부분들은 다음과 같습니다</a:t>
            </a:r>
            <a:r>
              <a:rPr lang="en-US" altLang="ko-KR" dirty="0"/>
              <a:t>. (</a:t>
            </a:r>
            <a:r>
              <a:rPr lang="ko-KR" altLang="en-US" dirty="0"/>
              <a:t>영상을 보면서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22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</a:t>
            </a:r>
            <a:r>
              <a:rPr lang="ko-KR" altLang="en-US" dirty="0"/>
              <a:t>의 경우에는 아까 보셨듯이 </a:t>
            </a:r>
            <a:r>
              <a:rPr lang="en-US" altLang="ko-KR" dirty="0"/>
              <a:t>post</a:t>
            </a:r>
            <a:r>
              <a:rPr lang="ko-KR" altLang="en-US" dirty="0"/>
              <a:t>에 입력한 사이즈에 맞춰서 실제 공간 사이즈와 일치하는 이미지를 생성하는 부분을 구현하였습니다</a:t>
            </a:r>
            <a:r>
              <a:rPr lang="en-US" altLang="ko-KR" dirty="0"/>
              <a:t>. </a:t>
            </a:r>
            <a:r>
              <a:rPr lang="ko-KR" altLang="en-US" dirty="0"/>
              <a:t>구매자는 판매자가 올린 물건의 사이즈가 어느 정도인지를 이를 통해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A6C67-481A-4F88-BB9B-A30B1BE692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35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20F3-9649-497B-A216-DF145B69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3067C-D686-4A57-BA11-D94A25AD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D0830-71AA-4430-AAF8-0AC4B821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08A22-464D-4BDB-A8FE-E2F12771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C2951-44A5-49C7-A9D1-15F5DFAE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3DA7C-2F60-4EC4-8DA9-D12F0C5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10590-AD5D-40C5-A7AC-E20DA1269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FE31B-D883-4D29-8390-5FEEBD9B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DEEFC-ED3C-4E64-81DB-83317AD8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40F5-A008-4973-A8EF-96C0B6CF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7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B0D9B-753F-405A-AD38-CAA05EA6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506B58-19F5-4130-866E-E08660EB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84FAC-FC4F-49E2-A28F-5AF34C84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541A7-2B42-42E7-BF30-5ECCCC2A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4DA1F-D027-423E-9AD9-8C6D8C7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4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4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1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41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6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79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5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3AE17-F225-41C1-B5C3-E776F8DE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FE633-4157-4FDC-9778-A7E00171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00B7F-100D-483E-A5D1-D57F8DB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F9DC8-78DF-45D2-B897-1600B9E3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4E3F-088D-4831-A37F-A7A4FC0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04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72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27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DFB1A-93A7-42DE-9A8F-3761E7B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D0E1F-8A33-4304-AD1E-01BF493A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9BDC9-13FC-413A-85D3-2D2D593D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D5159-9C15-47AE-AACA-8608DE94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04592-B66E-430A-89DA-4CD2A2FA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CA17-73CE-423A-BEF4-35E5935F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BD330-1EF0-49F8-99BB-EB2CB760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0206A-8B59-4772-9926-744D92A15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7244F-8611-4FB0-8D9C-A0960DD0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E2B5C-69AD-4FE8-9C91-6F549D19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12715-FCFE-419D-950F-96BFF567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1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D196-5189-43ED-AA87-39A8528C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DA1C9-A0AE-4CE6-959D-480D74BFF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72EC8-728C-4196-8CA9-DAB87621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B0168-7BCE-40E1-AC28-5D6197065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72378-13CF-4DF2-A508-07F5163FA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2AFEDE-58D9-46D7-85BA-A990A500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5C33D7-DFB1-4B90-A0B9-6F97639D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4A3381-780A-4773-AF3D-B57953E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F0AAE-AD47-45F6-A56B-C456D57C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3B50D-80C5-42F0-BCE5-F5624D04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FEB73-D467-49D5-8589-1F39C143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15EE9-55DD-43BA-96B0-9C70E11A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8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B91725-E335-47F2-8499-58EBB4B7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8EE27-16AD-4BA1-B524-DB66F852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E9229-1E1B-47A6-A01C-138FB01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1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F3DD-71FD-4736-A7D4-30D1DECD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3A0A3-2B5A-443A-9E5F-7CC7EFE6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E946C2-2DAE-46FC-A631-5BF5FD97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0A761-F9F6-4720-8FDB-389ADFE8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0DF6B-208B-45AF-87C7-8A2E6901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3B259-9C67-4E32-B568-62A5C0D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212A-B6F4-4DDB-AACF-352468A1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7C870-E20E-4E48-8372-585F83CC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5DEC2-FC79-4CA7-B342-1AEB5413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D8154-EE59-4660-A363-527E52A8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E663E-397F-4D1C-A1F1-A97235C9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308C9-E137-471D-BB28-051B062E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9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0D02BA-7C24-492C-ADA0-8BEF87A5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08338-775B-46E0-BA32-E6BBCF8A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946BB-25AB-436F-B158-2D5FCF60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550E-2AFC-4C05-886C-2091A6062D76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69056-C517-4DC4-B135-915468419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DCE2-B954-4D06-815F-46A903CC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4B8E-68A8-4642-9BEC-216AFCEC6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ejh/PhotoBlog-Android-Blog-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hyperlink" Target="https://cloud.googl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video" Target="https://www.youtube.com/embed/iwrHgbSVzKM?feature=oembed" TargetMode="External"/><Relationship Id="rId7" Type="http://schemas.openxmlformats.org/officeDocument/2006/relationships/image" Target="../media/image17.jpeg"/><Relationship Id="rId2" Type="http://schemas.openxmlformats.org/officeDocument/2006/relationships/video" Target="https://www.youtube.com/embed/VwdDSA6vr_w?feature=oembed" TargetMode="External"/><Relationship Id="rId1" Type="http://schemas.openxmlformats.org/officeDocument/2006/relationships/video" Target="https://www.youtube.com/embed/Qt9srKbNkEM?feature=oembed" TargetMode="External"/><Relationship Id="rId6" Type="http://schemas.openxmlformats.org/officeDocument/2006/relationships/image" Target="../media/image16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소프트웨어공학개론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Final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2014310355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김현승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2013312665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나상희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2016314771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김지명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2013314364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강성필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2F25C7-5A14-4771-9809-476EDD94D8C2}"/>
              </a:ext>
            </a:extLst>
          </p:cNvPr>
          <p:cNvSpPr/>
          <p:nvPr/>
        </p:nvSpPr>
        <p:spPr>
          <a:xfrm>
            <a:off x="4750732" y="2109138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SHARK</a:t>
            </a:r>
            <a:endParaRPr kumimoji="0" lang="ko-KR" altLang="en-US" sz="54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AB15A-44AB-4480-8E49-4D547686DE90}"/>
              </a:ext>
            </a:extLst>
          </p:cNvPr>
          <p:cNvSpPr txBox="1"/>
          <p:nvPr/>
        </p:nvSpPr>
        <p:spPr>
          <a:xfrm>
            <a:off x="4352189" y="2906405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77724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6. Development Schedule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BCE4392-36FF-40D3-8CAD-F987E639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003707"/>
            <a:ext cx="10583333" cy="35994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4042E86-D567-43C6-ADCD-80AD10923CCF}"/>
              </a:ext>
            </a:extLst>
          </p:cNvPr>
          <p:cNvSpPr/>
          <p:nvPr/>
        </p:nvSpPr>
        <p:spPr>
          <a:xfrm>
            <a:off x="1346850" y="5107200"/>
            <a:ext cx="2538773" cy="101566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Design</a:t>
            </a:r>
            <a:r>
              <a:rPr lang="ko-KR" altLang="en-US" sz="2000" dirty="0"/>
              <a:t> 완료 및</a:t>
            </a:r>
            <a:endParaRPr lang="en-US" altLang="ko-KR" sz="2000" dirty="0"/>
          </a:p>
          <a:p>
            <a:pPr algn="ctr"/>
            <a:r>
              <a:rPr lang="en-US" altLang="ko-KR" sz="2000" dirty="0"/>
              <a:t>Frontend </a:t>
            </a:r>
            <a:r>
              <a:rPr lang="ko-KR" altLang="en-US" sz="2000" dirty="0"/>
              <a:t>개발 시작</a:t>
            </a:r>
            <a:endParaRPr lang="en-US" altLang="ko-KR" sz="2000" dirty="0"/>
          </a:p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Backend </a:t>
            </a:r>
            <a:r>
              <a:rPr lang="ko-KR" altLang="en-US" sz="2000" dirty="0"/>
              <a:t>개발 시작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20DE-D90D-432C-A455-C757414083C0}"/>
              </a:ext>
            </a:extLst>
          </p:cNvPr>
          <p:cNvSpPr/>
          <p:nvPr/>
        </p:nvSpPr>
        <p:spPr>
          <a:xfrm>
            <a:off x="3990283" y="5107200"/>
            <a:ext cx="22665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frontend </a:t>
            </a:r>
            <a:r>
              <a:rPr lang="ko-KR" altLang="en-US" dirty="0"/>
              <a:t>첫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9BAA14-55A6-473C-AFD6-8868C075F61C}"/>
              </a:ext>
            </a:extLst>
          </p:cNvPr>
          <p:cNvSpPr/>
          <p:nvPr/>
        </p:nvSpPr>
        <p:spPr>
          <a:xfrm>
            <a:off x="8847665" y="5107200"/>
            <a:ext cx="25378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AR module</a:t>
            </a:r>
            <a:r>
              <a:rPr lang="ko-KR" altLang="en-US" dirty="0"/>
              <a:t> 첫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5465C2-6C82-49DC-A577-B2CADD5281CB}"/>
              </a:ext>
            </a:extLst>
          </p:cNvPr>
          <p:cNvSpPr/>
          <p:nvPr/>
        </p:nvSpPr>
        <p:spPr>
          <a:xfrm>
            <a:off x="6476422" y="5091812"/>
            <a:ext cx="21387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vision</a:t>
            </a:r>
            <a:r>
              <a:rPr lang="ko-KR" altLang="en-US" dirty="0"/>
              <a:t> 적용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2D21A7-2EC8-4513-9A18-5994B62C3E4D}"/>
              </a:ext>
            </a:extLst>
          </p:cNvPr>
          <p:cNvCxnSpPr/>
          <p:nvPr/>
        </p:nvCxnSpPr>
        <p:spPr>
          <a:xfrm flipV="1">
            <a:off x="3014133" y="3759200"/>
            <a:ext cx="287867" cy="113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850C92-D1E7-467B-B622-F563EBA4F954}"/>
              </a:ext>
            </a:extLst>
          </p:cNvPr>
          <p:cNvCxnSpPr>
            <a:cxnSpLocks/>
          </p:cNvCxnSpPr>
          <p:nvPr/>
        </p:nvCxnSpPr>
        <p:spPr>
          <a:xfrm flipV="1">
            <a:off x="4995333" y="3429000"/>
            <a:ext cx="0" cy="146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16933-2375-49CE-BBB5-7C79B7473C40}"/>
              </a:ext>
            </a:extLst>
          </p:cNvPr>
          <p:cNvCxnSpPr>
            <a:cxnSpLocks/>
          </p:cNvCxnSpPr>
          <p:nvPr/>
        </p:nvCxnSpPr>
        <p:spPr>
          <a:xfrm flipV="1">
            <a:off x="7958667" y="3428999"/>
            <a:ext cx="406400" cy="14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59A960-D0C2-4949-BEAC-60DA8A462E0A}"/>
              </a:ext>
            </a:extLst>
          </p:cNvPr>
          <p:cNvCxnSpPr>
            <a:cxnSpLocks/>
          </p:cNvCxnSpPr>
          <p:nvPr/>
        </p:nvCxnSpPr>
        <p:spPr>
          <a:xfrm flipH="1" flipV="1">
            <a:off x="8767549" y="3767666"/>
            <a:ext cx="410318" cy="11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5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7. Open sources /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C2DEF9-3D15-4547-B2CC-26E570F3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1431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dirty="0"/>
              <a:t>Frontend : </a:t>
            </a:r>
            <a:r>
              <a:rPr lang="en-US" altLang="ko-KR" dirty="0" err="1"/>
              <a:t>PhotoBlog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https://github.com/akshayejh/PhotoBlog-Android-Blog-App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Google vision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https://cloud.google.com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 : </a:t>
            </a:r>
            <a:r>
              <a:rPr lang="ko-KR" altLang="en-US" dirty="0"/>
              <a:t>참고서적 </a:t>
            </a:r>
            <a:endParaRPr lang="en-US" altLang="ko-KR" dirty="0"/>
          </a:p>
          <a:p>
            <a:pPr lvl="1"/>
            <a:r>
              <a:rPr lang="ko-KR" altLang="en-US" dirty="0" err="1"/>
              <a:t>애프터스킬</a:t>
            </a:r>
            <a:r>
              <a:rPr lang="ko-KR" altLang="en-US" dirty="0"/>
              <a:t> 탱고</a:t>
            </a:r>
            <a:r>
              <a:rPr lang="en-US" altLang="ko-KR" dirty="0"/>
              <a:t>&amp;</a:t>
            </a:r>
            <a:r>
              <a:rPr lang="en-US" altLang="ko-KR" dirty="0" err="1"/>
              <a:t>ARCore</a:t>
            </a:r>
            <a:r>
              <a:rPr lang="en-US" altLang="ko-KR" dirty="0"/>
              <a:t> </a:t>
            </a:r>
            <a:r>
              <a:rPr lang="ko-KR" altLang="en-US" dirty="0"/>
              <a:t>증강현실 프로그래밍 </a:t>
            </a:r>
            <a:r>
              <a:rPr lang="en-US" altLang="ko-KR" sz="1600" dirty="0"/>
              <a:t>(</a:t>
            </a:r>
            <a:r>
              <a:rPr lang="ko-KR" altLang="en-US" sz="1600" dirty="0"/>
              <a:t>최준영</a:t>
            </a:r>
            <a:r>
              <a:rPr lang="en-US" altLang="ko-KR" sz="1600" dirty="0"/>
              <a:t>, </a:t>
            </a:r>
            <a:r>
              <a:rPr lang="ko-KR" altLang="en-US" sz="1600" dirty="0"/>
              <a:t>최원우 저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iCox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2ADD8-FFA0-4348-B7DA-13BAC0982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86" y="3179619"/>
            <a:ext cx="10258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-1" y="145736"/>
            <a:ext cx="69941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. Risks that we had faced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9B0025C-EDD8-4B3A-8790-0A4EAA13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People : AR </a:t>
            </a:r>
            <a:r>
              <a:rPr lang="ko-KR" altLang="en-US" dirty="0"/>
              <a:t>개발을 맡기로 한 팀원의 분담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Technology : AR core </a:t>
            </a:r>
            <a:r>
              <a:rPr lang="ko-KR" altLang="en-US" dirty="0"/>
              <a:t>지원 모델이 한정됨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Requirement : SQL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기반에서 </a:t>
            </a:r>
            <a:r>
              <a:rPr lang="en-US" altLang="ko-KR" dirty="0"/>
              <a:t>NoSQL </a:t>
            </a:r>
            <a:r>
              <a:rPr lang="ko-KR" altLang="en-US" dirty="0"/>
              <a:t>기반 </a:t>
            </a:r>
            <a:r>
              <a:rPr lang="en-US" altLang="ko-KR" dirty="0"/>
              <a:t>(Firebase)</a:t>
            </a:r>
            <a:r>
              <a:rPr lang="ko-KR" altLang="en-US" dirty="0"/>
              <a:t>으로 바꾸면서 생각보다 늘어난 작업량</a:t>
            </a:r>
          </a:p>
        </p:txBody>
      </p:sp>
    </p:spTree>
    <p:extLst>
      <p:ext uri="{BB962C8B-B14F-4D97-AF65-F5344CB8AC3E}">
        <p14:creationId xmlns:p14="http://schemas.microsoft.com/office/powerpoint/2010/main" val="169823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1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9. Project epilogue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493D6CA1-B3DC-4F16-9ABF-56046EF0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1" y="1702903"/>
            <a:ext cx="1726097" cy="172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7B9D8-7A50-49B2-8FD4-CE678C02D85D}"/>
              </a:ext>
            </a:extLst>
          </p:cNvPr>
          <p:cNvSpPr txBox="1"/>
          <p:nvPr/>
        </p:nvSpPr>
        <p:spPr>
          <a:xfrm>
            <a:off x="2807867" y="1929047"/>
            <a:ext cx="8098945" cy="165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나상희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소프트웨어 개발은 문서작성부터 구현까지 너무도 어려운 과정의 연속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개발부분에 아무것도 기여하지 못했다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기본기가 있었으면 훨씬 많은 것을 얻어갈 수 있었을 것 같다</a:t>
            </a: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420BC03F-7885-40DD-801A-AE5D7F2A4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0" y="4210433"/>
            <a:ext cx="1726097" cy="172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41F02-D731-4C89-A16E-B7051C8C6DE6}"/>
              </a:ext>
            </a:extLst>
          </p:cNvPr>
          <p:cNvSpPr txBox="1"/>
          <p:nvPr/>
        </p:nvSpPr>
        <p:spPr>
          <a:xfrm>
            <a:off x="2807866" y="4436577"/>
            <a:ext cx="80989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강성필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en-US" dirty="0"/>
              <a:t>새롭게 써보는 기술이 많아 학습</a:t>
            </a:r>
            <a:r>
              <a:rPr lang="en-US" altLang="ko-KR" dirty="0"/>
              <a:t>-</a:t>
            </a:r>
            <a:r>
              <a:rPr lang="ko-KR" altLang="en-US" dirty="0"/>
              <a:t>적용에 시간이 많이 걸림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구현에 많이 관여하지 못해 아쉬웠음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61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9. Project epilogue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493D6CA1-B3DC-4F16-9ABF-56046EF0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1" y="1702903"/>
            <a:ext cx="1726097" cy="172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7B9D8-7A50-49B2-8FD4-CE678C02D85D}"/>
              </a:ext>
            </a:extLst>
          </p:cNvPr>
          <p:cNvSpPr txBox="1"/>
          <p:nvPr/>
        </p:nvSpPr>
        <p:spPr>
          <a:xfrm>
            <a:off x="2807867" y="1929047"/>
            <a:ext cx="8098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김지명</a:t>
            </a:r>
            <a:endParaRPr lang="en-US" altLang="ko-KR" sz="24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수많은 오픈소스 중 알맞은 것을 찾는 것이 상당히 힘들었다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오픈소스에 구현된 코드를 이해하는 것도 힘들었다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직접 구현했으면 절대 하지 못했을 작업</a:t>
            </a:r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ea typeface="맑은 고딕" panose="020B0503020000020004" pitchFamily="50" charset="-127"/>
              </a:rPr>
              <a:t>오픈소스 활용법을 숙달해야 겠다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80D9D274-1162-4B7F-962F-6D0FFB39A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70" y="4210433"/>
            <a:ext cx="1726097" cy="172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A7CAE-BDB7-4A69-8F72-7D3D570FA3B9}"/>
              </a:ext>
            </a:extLst>
          </p:cNvPr>
          <p:cNvSpPr txBox="1"/>
          <p:nvPr/>
        </p:nvSpPr>
        <p:spPr>
          <a:xfrm>
            <a:off x="2807866" y="4436577"/>
            <a:ext cx="809894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김현승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처음 접하는 안드로이드</a:t>
            </a:r>
            <a:r>
              <a:rPr lang="en-US" altLang="ko-KR" dirty="0"/>
              <a:t>, AR</a:t>
            </a:r>
            <a:r>
              <a:rPr lang="ko-KR" altLang="en-US" dirty="0"/>
              <a:t>분야의 어려움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모든 게 처음이라 응용이 힘들었다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다음 프로젝트 진행 기회가 되면 유용하게 쓸 수 있을 것</a:t>
            </a:r>
            <a:endParaRPr lang="en-US" altLang="ko-KR" dirty="0"/>
          </a:p>
          <a:p>
            <a:r>
              <a:rPr lang="ko-KR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2958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-3883843" y="89847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4E635-A060-4F3A-A3B6-805BC0788141}"/>
              </a:ext>
            </a:extLst>
          </p:cNvPr>
          <p:cNvSpPr/>
          <p:nvPr/>
        </p:nvSpPr>
        <p:spPr>
          <a:xfrm>
            <a:off x="4287652" y="3004083"/>
            <a:ext cx="361669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 &amp; A</a:t>
            </a:r>
            <a:endParaRPr kumimoji="0" lang="ko-KR" altLang="en-US" sz="88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58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1454467"/>
            <a:ext cx="12192000" cy="5437399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2F25C7-5A14-4771-9809-476EDD94D8C2}"/>
              </a:ext>
            </a:extLst>
          </p:cNvPr>
          <p:cNvSpPr/>
          <p:nvPr/>
        </p:nvSpPr>
        <p:spPr>
          <a:xfrm>
            <a:off x="9200892" y="161805"/>
            <a:ext cx="2494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pattFill prst="pct50">
                  <a:fgClr>
                    <a:srgbClr val="4472C4"/>
                  </a:fgClr>
                  <a:bgClr>
                    <a:srgbClr val="4472C4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SHARK</a:t>
            </a:r>
            <a:endParaRPr kumimoji="0" lang="ko-KR" altLang="en-US" sz="5400" b="1" i="0" u="none" strike="noStrike" kern="1200" cap="none" spc="0" normalizeH="0" baseline="0" noProof="0" dirty="0">
              <a:ln w="12700">
                <a:solidFill>
                  <a:srgbClr val="4472C4"/>
                </a:solidFill>
                <a:prstDash val="solid"/>
              </a:ln>
              <a:pattFill prst="pct50">
                <a:fgClr>
                  <a:srgbClr val="4472C4"/>
                </a:fgClr>
                <a:bgClr>
                  <a:srgbClr val="4472C4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4472C4"/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AB15A-44AB-4480-8E49-4D547686DE90}"/>
              </a:ext>
            </a:extLst>
          </p:cNvPr>
          <p:cNvSpPr txBox="1"/>
          <p:nvPr/>
        </p:nvSpPr>
        <p:spPr>
          <a:xfrm>
            <a:off x="8704379" y="1085135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677BC-F1E8-46AB-A2D2-F4384B9EEBD6}"/>
              </a:ext>
            </a:extLst>
          </p:cNvPr>
          <p:cNvSpPr txBox="1"/>
          <p:nvPr/>
        </p:nvSpPr>
        <p:spPr>
          <a:xfrm>
            <a:off x="496514" y="700414"/>
            <a:ext cx="2726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4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FB2F6-3693-4FB3-B5A3-F0A37523FF3F}"/>
              </a:ext>
            </a:extLst>
          </p:cNvPr>
          <p:cNvSpPr txBox="1"/>
          <p:nvPr/>
        </p:nvSpPr>
        <p:spPr>
          <a:xfrm>
            <a:off x="2496733" y="1625886"/>
            <a:ext cx="6527997" cy="739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Team introduction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overview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Architecture overall</a:t>
            </a:r>
            <a:endParaRPr kumimoji="0" lang="ko-KR" altLang="en-US" sz="2800" b="0" i="1" u="none" strike="noStrike" kern="0" cap="none" spc="0" normalizeH="0" baseline="0" noProof="0" dirty="0">
              <a:ln>
                <a:noFill/>
              </a:ln>
              <a:solidFill>
                <a:srgbClr val="A17D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Main features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completeness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Development Schedule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Open sources/API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Risks that we had faced</a:t>
            </a:r>
          </a:p>
          <a:p>
            <a:pPr marL="742950" marR="0" lvl="0" indent="-7429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Project epilogue</a:t>
            </a: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A17D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0" indent="-7429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2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1CF8C-E74E-4F9B-9790-B2AF4D6B6D3B}"/>
              </a:ext>
            </a:extLst>
          </p:cNvPr>
          <p:cNvSpPr/>
          <p:nvPr/>
        </p:nvSpPr>
        <p:spPr>
          <a:xfrm>
            <a:off x="0" y="14573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Team introduction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A144B3BF-1F14-492D-8571-DC1D500C0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904" y="1722782"/>
            <a:ext cx="1726097" cy="1726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D03D-CB63-46BE-9C45-B2F45FB3709B}"/>
              </a:ext>
            </a:extLst>
          </p:cNvPr>
          <p:cNvSpPr txBox="1"/>
          <p:nvPr/>
        </p:nvSpPr>
        <p:spPr>
          <a:xfrm>
            <a:off x="2667001" y="2114873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leader </a:t>
            </a:r>
            <a:r>
              <a:rPr lang="ko-KR" altLang="en-US" sz="2800" dirty="0"/>
              <a:t>나상희</a:t>
            </a:r>
            <a:endParaRPr lang="en-US" altLang="ko-KR" dirty="0"/>
          </a:p>
          <a:p>
            <a:r>
              <a:rPr lang="en-US" altLang="ko-KR" dirty="0"/>
              <a:t>Dep. of Software</a:t>
            </a:r>
          </a:p>
          <a:p>
            <a:r>
              <a:rPr lang="en-US" altLang="ko-KR" sz="2400" b="1" dirty="0"/>
              <a:t>Research &amp; Test</a:t>
            </a:r>
          </a:p>
        </p:txBody>
      </p:sp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A241FEB8-234A-4A0C-9F92-696736C06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3991" y="1722782"/>
            <a:ext cx="1726097" cy="1726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0958B2-E8E1-4D7D-AB85-CAF22925F82F}"/>
              </a:ext>
            </a:extLst>
          </p:cNvPr>
          <p:cNvSpPr txBox="1"/>
          <p:nvPr/>
        </p:nvSpPr>
        <p:spPr>
          <a:xfrm>
            <a:off x="8150088" y="2114873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member </a:t>
            </a:r>
            <a:r>
              <a:rPr lang="ko-KR" altLang="en-US" sz="2800" dirty="0" err="1"/>
              <a:t>강성필</a:t>
            </a:r>
            <a:endParaRPr lang="en-US" altLang="ko-KR" dirty="0"/>
          </a:p>
          <a:p>
            <a:r>
              <a:rPr lang="en-US" altLang="ko-KR" dirty="0"/>
              <a:t>Dep. </a:t>
            </a:r>
          </a:p>
          <a:p>
            <a:r>
              <a:rPr lang="en-US" altLang="ko-KR" sz="2400" b="1" dirty="0"/>
              <a:t>Backend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develop</a:t>
            </a:r>
          </a:p>
        </p:txBody>
      </p:sp>
      <p:pic>
        <p:nvPicPr>
          <p:cNvPr id="14" name="그래픽 13" descr="사용자">
            <a:extLst>
              <a:ext uri="{FF2B5EF4-FFF2-40B4-BE49-F238E27FC236}">
                <a16:creationId xmlns:a16="http://schemas.microsoft.com/office/drawing/2014/main" id="{50B27163-0473-4A7F-9C41-E61656DE5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904" y="4261996"/>
            <a:ext cx="1726097" cy="1726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564A4C-5E03-4B32-9887-D7B23A90A2BB}"/>
              </a:ext>
            </a:extLst>
          </p:cNvPr>
          <p:cNvSpPr txBox="1"/>
          <p:nvPr/>
        </p:nvSpPr>
        <p:spPr>
          <a:xfrm>
            <a:off x="2667001" y="4654087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leader </a:t>
            </a:r>
            <a:r>
              <a:rPr lang="ko-KR" altLang="en-US" sz="2800" dirty="0" err="1"/>
              <a:t>김지명</a:t>
            </a:r>
            <a:endParaRPr lang="en-US" altLang="ko-KR" dirty="0"/>
          </a:p>
          <a:p>
            <a:r>
              <a:rPr lang="en-US" altLang="ko-KR" dirty="0"/>
              <a:t>Dep.</a:t>
            </a:r>
          </a:p>
          <a:p>
            <a:r>
              <a:rPr lang="en-US" altLang="ko-KR" sz="2400" b="1" dirty="0"/>
              <a:t>Frontend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develop</a:t>
            </a:r>
          </a:p>
        </p:txBody>
      </p:sp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84B6B989-8C1B-48FF-A948-251DD8CEC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3991" y="4261996"/>
            <a:ext cx="1726097" cy="17260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9D32A4-FF6E-4ECB-BA39-7FBA126BE333}"/>
              </a:ext>
            </a:extLst>
          </p:cNvPr>
          <p:cNvSpPr txBox="1"/>
          <p:nvPr/>
        </p:nvSpPr>
        <p:spPr>
          <a:xfrm>
            <a:off x="8150088" y="4654087"/>
            <a:ext cx="404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member </a:t>
            </a:r>
            <a:r>
              <a:rPr lang="ko-KR" altLang="en-US" sz="2800" dirty="0" err="1"/>
              <a:t>김현승</a:t>
            </a:r>
            <a:endParaRPr lang="en-US" altLang="ko-KR" dirty="0"/>
          </a:p>
          <a:p>
            <a:r>
              <a:rPr lang="en-US" altLang="ko-KR" dirty="0"/>
              <a:t>Dep. </a:t>
            </a:r>
          </a:p>
          <a:p>
            <a:r>
              <a:rPr lang="en-US" altLang="ko-KR" sz="2400" b="1" dirty="0"/>
              <a:t>AR module develop</a:t>
            </a:r>
          </a:p>
        </p:txBody>
      </p:sp>
    </p:spTree>
    <p:extLst>
      <p:ext uri="{BB962C8B-B14F-4D97-AF65-F5344CB8AC3E}">
        <p14:creationId xmlns:p14="http://schemas.microsoft.com/office/powerpoint/2010/main" val="316146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System Overview 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549E9-D0A6-4C56-ABC1-87D1B6489927}"/>
              </a:ext>
            </a:extLst>
          </p:cNvPr>
          <p:cNvSpPr txBox="1"/>
          <p:nvPr/>
        </p:nvSpPr>
        <p:spPr>
          <a:xfrm>
            <a:off x="4906411" y="1867645"/>
            <a:ext cx="2379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econd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srgbClr val="4472C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eyword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9D263A-A7E0-435C-8F50-72C59860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438" y="1867645"/>
            <a:ext cx="1850654" cy="380434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4D71A3F-0AF4-431C-B89E-16673F5288E2}"/>
              </a:ext>
            </a:extLst>
          </p:cNvPr>
          <p:cNvGrpSpPr/>
          <p:nvPr/>
        </p:nvGrpSpPr>
        <p:grpSpPr>
          <a:xfrm>
            <a:off x="-377687" y="-87428"/>
            <a:ext cx="5552360" cy="7728653"/>
            <a:chOff x="-377687" y="-87428"/>
            <a:chExt cx="5552360" cy="7728653"/>
          </a:xfrm>
        </p:grpSpPr>
        <p:pic>
          <p:nvPicPr>
            <p:cNvPr id="5" name="그림 4" descr="모니터, 전자기기, 실내이(가) 표시된 사진&#10;&#10;자동 생성된 설명">
              <a:extLst>
                <a:ext uri="{FF2B5EF4-FFF2-40B4-BE49-F238E27FC236}">
                  <a16:creationId xmlns:a16="http://schemas.microsoft.com/office/drawing/2014/main" id="{754FEFA0-F9A3-436C-B061-F9E5E4FB7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7687" y="-87428"/>
              <a:ext cx="5152435" cy="7728653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5F14B4F-6937-4930-BFFE-0B4B240E2B52}"/>
                </a:ext>
              </a:extLst>
            </p:cNvPr>
            <p:cNvSpPr/>
            <p:nvPr/>
          </p:nvSpPr>
          <p:spPr>
            <a:xfrm>
              <a:off x="966355" y="3647209"/>
              <a:ext cx="1402772" cy="2701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AFB71A74-709D-4BCA-BB7B-7D746755BCE3}"/>
                </a:ext>
              </a:extLst>
            </p:cNvPr>
            <p:cNvCxnSpPr>
              <a:stCxn id="2" idx="6"/>
            </p:cNvCxnSpPr>
            <p:nvPr/>
          </p:nvCxnSpPr>
          <p:spPr>
            <a:xfrm>
              <a:off x="2369127" y="3782291"/>
              <a:ext cx="2805546" cy="831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3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3.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 Architecture overall</a:t>
            </a:r>
            <a:endParaRPr lang="ko-KR" altLang="en-US" sz="3200" i="1" kern="0" dirty="0">
              <a:solidFill>
                <a:srgbClr val="A17D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8BB4F57-8003-4C08-8386-089C375F33A2}"/>
              </a:ext>
            </a:extLst>
          </p:cNvPr>
          <p:cNvSpPr/>
          <p:nvPr/>
        </p:nvSpPr>
        <p:spPr>
          <a:xfrm>
            <a:off x="1059855" y="1900062"/>
            <a:ext cx="3638597" cy="382474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3D277-9B83-4BBB-9505-FF5B1B05A8BC}"/>
              </a:ext>
            </a:extLst>
          </p:cNvPr>
          <p:cNvSpPr txBox="1"/>
          <p:nvPr/>
        </p:nvSpPr>
        <p:spPr>
          <a:xfrm>
            <a:off x="2258731" y="5822814"/>
            <a:ext cx="1072377" cy="369332"/>
          </a:xfrm>
          <a:prstGeom prst="rect">
            <a:avLst/>
          </a:prstGeom>
          <a:solidFill>
            <a:srgbClr val="EDECEA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Backend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85F8FD-258C-4D49-B815-81F6D4C5E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75" r="-16188"/>
          <a:stretch/>
        </p:blipFill>
        <p:spPr>
          <a:xfrm>
            <a:off x="2239065" y="1384978"/>
            <a:ext cx="1170040" cy="846236"/>
          </a:xfrm>
          <a:prstGeom prst="rect">
            <a:avLst/>
          </a:prstGeom>
          <a:solidFill>
            <a:srgbClr val="EDECEA"/>
          </a:solidFill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8A462F-F566-4308-BC11-8131E8E8C856}"/>
              </a:ext>
            </a:extLst>
          </p:cNvPr>
          <p:cNvSpPr/>
          <p:nvPr/>
        </p:nvSpPr>
        <p:spPr>
          <a:xfrm>
            <a:off x="5985156" y="1953415"/>
            <a:ext cx="3073903" cy="382474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5D322-3CE9-4AF7-B5D1-2B207F4DB64B}"/>
              </a:ext>
            </a:extLst>
          </p:cNvPr>
          <p:cNvSpPr txBox="1"/>
          <p:nvPr/>
        </p:nvSpPr>
        <p:spPr>
          <a:xfrm>
            <a:off x="7138731" y="5822814"/>
            <a:ext cx="1150374" cy="369332"/>
          </a:xfrm>
          <a:prstGeom prst="rect">
            <a:avLst/>
          </a:prstGeom>
          <a:solidFill>
            <a:srgbClr val="EDECEA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3CA2B2-5B28-4332-B419-9586F9FE72E7}"/>
              </a:ext>
            </a:extLst>
          </p:cNvPr>
          <p:cNvSpPr/>
          <p:nvPr/>
        </p:nvSpPr>
        <p:spPr>
          <a:xfrm>
            <a:off x="5044039" y="4483720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168AD55-353F-442D-ACDC-C5FEF184605E}"/>
              </a:ext>
            </a:extLst>
          </p:cNvPr>
          <p:cNvSpPr/>
          <p:nvPr/>
        </p:nvSpPr>
        <p:spPr>
          <a:xfrm rot="10800000">
            <a:off x="5016662" y="4844447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B6EDE2-7B33-4645-9050-F4B3984E7C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49" y="4326692"/>
            <a:ext cx="1035509" cy="10355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AA5114-AA5F-4558-BF5A-7FF864D124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49" y="2370828"/>
            <a:ext cx="1035509" cy="103550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69613B-4725-4B82-8CE1-FC8038259938}"/>
              </a:ext>
            </a:extLst>
          </p:cNvPr>
          <p:cNvSpPr/>
          <p:nvPr/>
        </p:nvSpPr>
        <p:spPr>
          <a:xfrm rot="16200000">
            <a:off x="6443491" y="3689840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651293-7776-4500-B997-B943A66089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4919" y="4265671"/>
            <a:ext cx="1266516" cy="121674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54A0A47-C3F3-467C-9B1E-5C1E3D138B7B}"/>
              </a:ext>
            </a:extLst>
          </p:cNvPr>
          <p:cNvSpPr/>
          <p:nvPr/>
        </p:nvSpPr>
        <p:spPr>
          <a:xfrm>
            <a:off x="9411064" y="4529564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8915A57-6053-4CCD-B393-A919D78552CF}"/>
              </a:ext>
            </a:extLst>
          </p:cNvPr>
          <p:cNvSpPr/>
          <p:nvPr/>
        </p:nvSpPr>
        <p:spPr>
          <a:xfrm rot="10800000">
            <a:off x="9383687" y="4890291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DF2707-7AAD-4D0B-AC2D-E4305AC8B5F0}"/>
              </a:ext>
            </a:extLst>
          </p:cNvPr>
          <p:cNvSpPr/>
          <p:nvPr/>
        </p:nvSpPr>
        <p:spPr>
          <a:xfrm>
            <a:off x="9411064" y="2532062"/>
            <a:ext cx="703023" cy="360727"/>
          </a:xfrm>
          <a:prstGeom prst="rightArrow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DF590C82-9C67-4E5B-B3F3-902540030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8307" y="2003164"/>
            <a:ext cx="1096229" cy="14031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D4ABB4-DB7F-4FD4-A892-506DD3DA0AC8}"/>
              </a:ext>
            </a:extLst>
          </p:cNvPr>
          <p:cNvSpPr txBox="1"/>
          <p:nvPr/>
        </p:nvSpPr>
        <p:spPr>
          <a:xfrm>
            <a:off x="1393399" y="2415146"/>
            <a:ext cx="282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유저 데이터 </a:t>
            </a:r>
            <a:r>
              <a:rPr lang="en-US" altLang="ko-KR" sz="1600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상품 데이터 </a:t>
            </a:r>
            <a:r>
              <a:rPr lang="en-US" altLang="ko-KR" sz="1600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웹 서버 개설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B0B40-998A-4664-B93B-6D949849BB23}"/>
              </a:ext>
            </a:extLst>
          </p:cNvPr>
          <p:cNvSpPr txBox="1"/>
          <p:nvPr/>
        </p:nvSpPr>
        <p:spPr>
          <a:xfrm>
            <a:off x="4942751" y="4069888"/>
            <a:ext cx="886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웹 통신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93413-595A-4A25-BB61-D172238EB17A}"/>
              </a:ext>
            </a:extLst>
          </p:cNvPr>
          <p:cNvSpPr txBox="1"/>
          <p:nvPr/>
        </p:nvSpPr>
        <p:spPr>
          <a:xfrm>
            <a:off x="7285745" y="2610281"/>
            <a:ext cx="174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AR </a:t>
            </a:r>
            <a:r>
              <a:rPr lang="ko-KR" altLang="en-US" sz="1600" dirty="0"/>
              <a:t>기능 제공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62306-B7D1-4207-AA78-596DE6BF364C}"/>
              </a:ext>
            </a:extLst>
          </p:cNvPr>
          <p:cNvSpPr txBox="1"/>
          <p:nvPr/>
        </p:nvSpPr>
        <p:spPr>
          <a:xfrm>
            <a:off x="7312757" y="4704764"/>
            <a:ext cx="174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Android App</a:t>
            </a:r>
            <a:endParaRPr lang="ko-KR" altLang="en-US" sz="1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CF88C6-C926-4B08-9C5A-DCD35DB36618}"/>
              </a:ext>
            </a:extLst>
          </p:cNvPr>
          <p:cNvGrpSpPr/>
          <p:nvPr/>
        </p:nvGrpSpPr>
        <p:grpSpPr>
          <a:xfrm>
            <a:off x="7077875" y="1178639"/>
            <a:ext cx="888464" cy="1149968"/>
            <a:chOff x="4548775" y="1468532"/>
            <a:chExt cx="888464" cy="114996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0E885A-465E-4B80-86E4-9AC97B730FC2}"/>
                </a:ext>
              </a:extLst>
            </p:cNvPr>
            <p:cNvSpPr/>
            <p:nvPr/>
          </p:nvSpPr>
          <p:spPr>
            <a:xfrm>
              <a:off x="4548775" y="1468532"/>
              <a:ext cx="888464" cy="1149967"/>
            </a:xfrm>
            <a:prstGeom prst="rect">
              <a:avLst/>
            </a:prstGeom>
            <a:solidFill>
              <a:srgbClr val="ED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B9AEE5AA-0013-421B-848D-9B27C504C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0622" r="20204" b="19524"/>
            <a:stretch/>
          </p:blipFill>
          <p:spPr>
            <a:xfrm>
              <a:off x="4702452" y="1536737"/>
              <a:ext cx="636350" cy="1081763"/>
            </a:xfrm>
            <a:prstGeom prst="rect">
              <a:avLst/>
            </a:prstGeom>
          </p:spPr>
        </p:pic>
      </p:grpSp>
      <p:pic>
        <p:nvPicPr>
          <p:cNvPr id="1026" name="Picture 2" descr="firebaseì ëí ì´ë¯¸ì§ ê²ìê²°ê³¼">
            <a:extLst>
              <a:ext uri="{FF2B5EF4-FFF2-40B4-BE49-F238E27FC236}">
                <a16:creationId xmlns:a16="http://schemas.microsoft.com/office/drawing/2014/main" id="{696F3C28-6CBA-4B05-9695-4ADA6692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37" y="3710580"/>
            <a:ext cx="2842219" cy="10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4. Main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4F29D-5F83-4618-9647-FA8833D18040}"/>
              </a:ext>
            </a:extLst>
          </p:cNvPr>
          <p:cNvSpPr/>
          <p:nvPr/>
        </p:nvSpPr>
        <p:spPr>
          <a:xfrm>
            <a:off x="1833399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Sign-up /</a:t>
            </a:r>
          </a:p>
          <a:p>
            <a:pPr algn="ctr"/>
            <a:r>
              <a:rPr lang="en-US" altLang="ko-KR" dirty="0"/>
              <a:t>Sign-in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FAC59-B7AD-4FAA-84AA-29C1BE3BE470}"/>
              </a:ext>
            </a:extLst>
          </p:cNvPr>
          <p:cNvSpPr/>
          <p:nvPr/>
        </p:nvSpPr>
        <p:spPr>
          <a:xfrm>
            <a:off x="4619135" y="2868973"/>
            <a:ext cx="3154072" cy="148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F54240-089A-4903-A60A-BC2178ED3708}"/>
              </a:ext>
            </a:extLst>
          </p:cNvPr>
          <p:cNvSpPr/>
          <p:nvPr/>
        </p:nvSpPr>
        <p:spPr>
          <a:xfrm>
            <a:off x="6208051" y="3476132"/>
            <a:ext cx="1430234" cy="7847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keywords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37EAE1-3B42-4E76-B20A-0937226F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53" y="5167008"/>
            <a:ext cx="802029" cy="770509"/>
          </a:xfrm>
          <a:prstGeom prst="rect">
            <a:avLst/>
          </a:prstGeom>
        </p:spPr>
      </p:pic>
      <p:sp>
        <p:nvSpPr>
          <p:cNvPr id="7" name="원통형 6">
            <a:extLst>
              <a:ext uri="{FF2B5EF4-FFF2-40B4-BE49-F238E27FC236}">
                <a16:creationId xmlns:a16="http://schemas.microsoft.com/office/drawing/2014/main" id="{2FCEE904-7BCF-4FC7-B7C6-B2BB1D414A4C}"/>
              </a:ext>
            </a:extLst>
          </p:cNvPr>
          <p:cNvSpPr/>
          <p:nvPr/>
        </p:nvSpPr>
        <p:spPr>
          <a:xfrm>
            <a:off x="2178727" y="972266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Database</a:t>
            </a:r>
            <a:endParaRPr lang="ko-KR" altLang="en-US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2DE9AE9E-3B80-41E6-BFBA-D649D9A106D9}"/>
              </a:ext>
            </a:extLst>
          </p:cNvPr>
          <p:cNvSpPr/>
          <p:nvPr/>
        </p:nvSpPr>
        <p:spPr>
          <a:xfrm>
            <a:off x="6677644" y="4396499"/>
            <a:ext cx="123744" cy="770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C50E9F9C-6111-465F-88D5-22AF8E790ADC}"/>
              </a:ext>
            </a:extLst>
          </p:cNvPr>
          <p:cNvSpPr/>
          <p:nvPr/>
        </p:nvSpPr>
        <p:spPr>
          <a:xfrm rot="10800000">
            <a:off x="6947033" y="4396499"/>
            <a:ext cx="123744" cy="770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95BAC-804B-482D-BB46-F81D87E86588}"/>
              </a:ext>
            </a:extLst>
          </p:cNvPr>
          <p:cNvSpPr txBox="1"/>
          <p:nvPr/>
        </p:nvSpPr>
        <p:spPr>
          <a:xfrm>
            <a:off x="5587925" y="4597088"/>
            <a:ext cx="27942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JSON request / response</a:t>
            </a:r>
            <a:endParaRPr lang="ko-KR" altLang="en-US" dirty="0"/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53BF8299-1438-457C-9635-29440C06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1114" y="5650463"/>
            <a:ext cx="802029" cy="802029"/>
          </a:xfrm>
          <a:prstGeom prst="rect">
            <a:avLst/>
          </a:prstGeom>
        </p:spPr>
      </p:pic>
      <p:pic>
        <p:nvPicPr>
          <p:cNvPr id="19" name="그림 18" descr="모니터, 전자기기, 실내이(가) 표시된 사진&#10;&#10;자동 생성된 설명">
            <a:extLst>
              <a:ext uri="{FF2B5EF4-FFF2-40B4-BE49-F238E27FC236}">
                <a16:creationId xmlns:a16="http://schemas.microsoft.com/office/drawing/2014/main" id="{320EE981-DDE8-4425-B82E-00EBE65FC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557">
            <a:off x="3076703" y="5768319"/>
            <a:ext cx="452987" cy="679481"/>
          </a:xfrm>
          <a:prstGeom prst="rect">
            <a:avLst/>
          </a:prstGeom>
        </p:spPr>
      </p:pic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F55767DD-C05E-4451-A16A-FDEA940F92E2}"/>
              </a:ext>
            </a:extLst>
          </p:cNvPr>
          <p:cNvSpPr/>
          <p:nvPr/>
        </p:nvSpPr>
        <p:spPr>
          <a:xfrm>
            <a:off x="2749679" y="2468396"/>
            <a:ext cx="123744" cy="6228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1D3FEE9C-6909-44C8-8159-5930C6FDD95D}"/>
              </a:ext>
            </a:extLst>
          </p:cNvPr>
          <p:cNvSpPr/>
          <p:nvPr/>
        </p:nvSpPr>
        <p:spPr>
          <a:xfrm>
            <a:off x="2743715" y="4496514"/>
            <a:ext cx="123744" cy="9398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위쪽 25">
            <a:extLst>
              <a:ext uri="{FF2B5EF4-FFF2-40B4-BE49-F238E27FC236}">
                <a16:creationId xmlns:a16="http://schemas.microsoft.com/office/drawing/2014/main" id="{0A8A039A-D84F-47E7-9578-C41EC5AA9686}"/>
              </a:ext>
            </a:extLst>
          </p:cNvPr>
          <p:cNvSpPr/>
          <p:nvPr/>
        </p:nvSpPr>
        <p:spPr>
          <a:xfrm flipV="1">
            <a:off x="7875631" y="1344112"/>
            <a:ext cx="2160000" cy="1485894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위쪽 26">
            <a:extLst>
              <a:ext uri="{FF2B5EF4-FFF2-40B4-BE49-F238E27FC236}">
                <a16:creationId xmlns:a16="http://schemas.microsoft.com/office/drawing/2014/main" id="{720945B3-3B0C-460F-8919-10130FF2EEEF}"/>
              </a:ext>
            </a:extLst>
          </p:cNvPr>
          <p:cNvSpPr/>
          <p:nvPr/>
        </p:nvSpPr>
        <p:spPr>
          <a:xfrm>
            <a:off x="4153220" y="4781753"/>
            <a:ext cx="5884992" cy="1601587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2BFA0D-D263-46AC-A09D-34F1DE6E6B60}"/>
              </a:ext>
            </a:extLst>
          </p:cNvPr>
          <p:cNvSpPr txBox="1"/>
          <p:nvPr/>
        </p:nvSpPr>
        <p:spPr>
          <a:xfrm>
            <a:off x="8190381" y="5513888"/>
            <a:ext cx="1610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Title/Keyword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1BCBF-44C1-4616-ADC4-E23415976672}"/>
              </a:ext>
            </a:extLst>
          </p:cNvPr>
          <p:cNvSpPr txBox="1"/>
          <p:nvPr/>
        </p:nvSpPr>
        <p:spPr>
          <a:xfrm>
            <a:off x="10141285" y="5513888"/>
            <a:ext cx="152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Search result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23DD93-FA03-431F-9EFE-ECB62A50D41D}"/>
              </a:ext>
            </a:extLst>
          </p:cNvPr>
          <p:cNvSpPr txBox="1"/>
          <p:nvPr/>
        </p:nvSpPr>
        <p:spPr>
          <a:xfrm>
            <a:off x="9071484" y="1902393"/>
            <a:ext cx="2106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Request / </a:t>
            </a:r>
            <a:r>
              <a:rPr lang="en-US" altLang="ko-KR" dirty="0" err="1"/>
              <a:t>reponse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783DE-2606-455F-9999-1AC12704C982}"/>
              </a:ext>
            </a:extLst>
          </p:cNvPr>
          <p:cNvSpPr txBox="1"/>
          <p:nvPr/>
        </p:nvSpPr>
        <p:spPr>
          <a:xfrm>
            <a:off x="1224645" y="2514360"/>
            <a:ext cx="14826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Information/</a:t>
            </a:r>
          </a:p>
          <a:p>
            <a:pPr algn="ctr"/>
            <a:r>
              <a:rPr lang="en-US" altLang="ko-KR" sz="1200" dirty="0"/>
              <a:t>Request/ 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95FB1-E3F4-4CDA-9F59-F3690C991F89}"/>
              </a:ext>
            </a:extLst>
          </p:cNvPr>
          <p:cNvSpPr txBox="1"/>
          <p:nvPr/>
        </p:nvSpPr>
        <p:spPr>
          <a:xfrm>
            <a:off x="1294233" y="4589492"/>
            <a:ext cx="1329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 / PW / Name</a:t>
            </a:r>
          </a:p>
          <a:p>
            <a:pPr algn="ctr"/>
            <a:r>
              <a:rPr lang="en-US" altLang="ko-KR" sz="1200" dirty="0"/>
              <a:t>/profile image</a:t>
            </a:r>
          </a:p>
          <a:p>
            <a:pPr algn="ctr"/>
            <a:r>
              <a:rPr lang="en-US" altLang="ko-KR" sz="1200" dirty="0"/>
              <a:t>/confirm / deny</a:t>
            </a:r>
          </a:p>
        </p:txBody>
      </p:sp>
      <p:sp>
        <p:nvSpPr>
          <p:cNvPr id="38" name="화살표: 위쪽/아래쪽 37">
            <a:extLst>
              <a:ext uri="{FF2B5EF4-FFF2-40B4-BE49-F238E27FC236}">
                <a16:creationId xmlns:a16="http://schemas.microsoft.com/office/drawing/2014/main" id="{EF2B1ECC-1581-45F6-AF5B-43AB1D421EE4}"/>
              </a:ext>
            </a:extLst>
          </p:cNvPr>
          <p:cNvSpPr/>
          <p:nvPr/>
        </p:nvSpPr>
        <p:spPr>
          <a:xfrm rot="2827274">
            <a:off x="3963073" y="4251725"/>
            <a:ext cx="123744" cy="162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DCC2AD-AC10-429C-BF52-619420F531C0}"/>
              </a:ext>
            </a:extLst>
          </p:cNvPr>
          <p:cNvSpPr txBox="1"/>
          <p:nvPr/>
        </p:nvSpPr>
        <p:spPr>
          <a:xfrm>
            <a:off x="3358874" y="4752916"/>
            <a:ext cx="17154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Image / title / price</a:t>
            </a:r>
          </a:p>
          <a:p>
            <a:pPr algn="ctr"/>
            <a:r>
              <a:rPr lang="en-US" altLang="ko-KR" sz="1200" dirty="0"/>
              <a:t>/keyword recommend</a:t>
            </a:r>
          </a:p>
          <a:p>
            <a:pPr algn="ctr"/>
            <a:r>
              <a:rPr lang="en-US" altLang="ko-KR" sz="1200" dirty="0"/>
              <a:t>/keyword edit</a:t>
            </a:r>
          </a:p>
        </p:txBody>
      </p:sp>
      <p:sp>
        <p:nvSpPr>
          <p:cNvPr id="40" name="화살표: 위쪽/아래쪽 39">
            <a:extLst>
              <a:ext uri="{FF2B5EF4-FFF2-40B4-BE49-F238E27FC236}">
                <a16:creationId xmlns:a16="http://schemas.microsoft.com/office/drawing/2014/main" id="{2801BB36-E346-42CA-A003-370F3CBF8BA4}"/>
              </a:ext>
            </a:extLst>
          </p:cNvPr>
          <p:cNvSpPr/>
          <p:nvPr/>
        </p:nvSpPr>
        <p:spPr>
          <a:xfrm>
            <a:off x="7055471" y="2506684"/>
            <a:ext cx="123744" cy="324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1C0A29-888C-421A-9AF6-1DB560CF78DB}"/>
              </a:ext>
            </a:extLst>
          </p:cNvPr>
          <p:cNvSpPr txBox="1"/>
          <p:nvPr/>
        </p:nvSpPr>
        <p:spPr>
          <a:xfrm>
            <a:off x="5370310" y="2341555"/>
            <a:ext cx="1061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Information/</a:t>
            </a:r>
          </a:p>
          <a:p>
            <a:pPr algn="ctr"/>
            <a:r>
              <a:rPr lang="en-US" altLang="ko-KR" sz="1200" dirty="0"/>
              <a:t>Confirm</a:t>
            </a:r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71164464-75D1-4908-8146-479119A0A3D2}"/>
              </a:ext>
            </a:extLst>
          </p:cNvPr>
          <p:cNvSpPr/>
          <p:nvPr/>
        </p:nvSpPr>
        <p:spPr>
          <a:xfrm>
            <a:off x="6503941" y="1002619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B3DF81-C654-43E2-8944-BA0CDBF83A79}"/>
              </a:ext>
            </a:extLst>
          </p:cNvPr>
          <p:cNvSpPr txBox="1"/>
          <p:nvPr/>
        </p:nvSpPr>
        <p:spPr>
          <a:xfrm>
            <a:off x="4869196" y="3106800"/>
            <a:ext cx="122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Add post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D8B910-99E9-41B6-BDCE-504343A01E43}"/>
              </a:ext>
            </a:extLst>
          </p:cNvPr>
          <p:cNvSpPr/>
          <p:nvPr/>
        </p:nvSpPr>
        <p:spPr>
          <a:xfrm>
            <a:off x="8608408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37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8" grpId="0" animBg="1"/>
      <p:bldP spid="37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5615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Main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2FCEE904-7BCF-4FC7-B7C6-B2BB1D414A4C}"/>
              </a:ext>
            </a:extLst>
          </p:cNvPr>
          <p:cNvSpPr/>
          <p:nvPr/>
        </p:nvSpPr>
        <p:spPr>
          <a:xfrm>
            <a:off x="2178727" y="972266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 Database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래픽 17" descr="사용자">
            <a:extLst>
              <a:ext uri="{FF2B5EF4-FFF2-40B4-BE49-F238E27FC236}">
                <a16:creationId xmlns:a16="http://schemas.microsoft.com/office/drawing/2014/main" id="{53BF8299-1438-457C-9635-29440C06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1114" y="5650463"/>
            <a:ext cx="802029" cy="802029"/>
          </a:xfrm>
          <a:prstGeom prst="rect">
            <a:avLst/>
          </a:prstGeom>
        </p:spPr>
      </p:pic>
      <p:pic>
        <p:nvPicPr>
          <p:cNvPr id="19" name="그림 18" descr="모니터, 전자기기, 실내이(가) 표시된 사진&#10;&#10;자동 생성된 설명">
            <a:extLst>
              <a:ext uri="{FF2B5EF4-FFF2-40B4-BE49-F238E27FC236}">
                <a16:creationId xmlns:a16="http://schemas.microsoft.com/office/drawing/2014/main" id="{320EE981-DDE8-4425-B82E-00EBE65FC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557">
            <a:off x="3076703" y="5768319"/>
            <a:ext cx="452987" cy="679481"/>
          </a:xfrm>
          <a:prstGeom prst="rect">
            <a:avLst/>
          </a:prstGeom>
        </p:spPr>
      </p:pic>
      <p:sp>
        <p:nvSpPr>
          <p:cNvPr id="42" name="원통형 41">
            <a:extLst>
              <a:ext uri="{FF2B5EF4-FFF2-40B4-BE49-F238E27FC236}">
                <a16:creationId xmlns:a16="http://schemas.microsoft.com/office/drawing/2014/main" id="{71164464-75D1-4908-8146-479119A0A3D2}"/>
              </a:ext>
            </a:extLst>
          </p:cNvPr>
          <p:cNvSpPr/>
          <p:nvPr/>
        </p:nvSpPr>
        <p:spPr>
          <a:xfrm>
            <a:off x="6503941" y="1002619"/>
            <a:ext cx="1226804" cy="146577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9A5F18-128D-4A3C-BDA5-3EB415CB72F0}"/>
              </a:ext>
            </a:extLst>
          </p:cNvPr>
          <p:cNvSpPr/>
          <p:nvPr/>
        </p:nvSpPr>
        <p:spPr>
          <a:xfrm>
            <a:off x="1833399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profile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1B4B0E-84DD-4184-A335-6831E1E2E7BB}"/>
              </a:ext>
            </a:extLst>
          </p:cNvPr>
          <p:cNvSpPr/>
          <p:nvPr/>
        </p:nvSpPr>
        <p:spPr>
          <a:xfrm>
            <a:off x="5246508" y="3152782"/>
            <a:ext cx="2514865" cy="165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44C4C0-1329-4719-BBE0-95F0A7B468DB}"/>
              </a:ext>
            </a:extLst>
          </p:cNvPr>
          <p:cNvSpPr txBox="1"/>
          <p:nvPr/>
        </p:nvSpPr>
        <p:spPr>
          <a:xfrm>
            <a:off x="5335501" y="3351784"/>
            <a:ext cx="23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 modeling viewer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BA07D1C-4D19-4698-BB95-0C715B4445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84" y="3721116"/>
            <a:ext cx="1035509" cy="1035509"/>
          </a:xfrm>
          <a:prstGeom prst="rect">
            <a:avLst/>
          </a:prstGeom>
        </p:spPr>
      </p:pic>
      <p:sp>
        <p:nvSpPr>
          <p:cNvPr id="39" name="화살표: 위쪽/아래쪽 38">
            <a:extLst>
              <a:ext uri="{FF2B5EF4-FFF2-40B4-BE49-F238E27FC236}">
                <a16:creationId xmlns:a16="http://schemas.microsoft.com/office/drawing/2014/main" id="{91EECE8E-7966-4C7A-86CD-234EB33C835E}"/>
              </a:ext>
            </a:extLst>
          </p:cNvPr>
          <p:cNvSpPr/>
          <p:nvPr/>
        </p:nvSpPr>
        <p:spPr>
          <a:xfrm rot="3080221">
            <a:off x="4316757" y="4583587"/>
            <a:ext cx="123744" cy="144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242BAD11-418F-4F06-BCDD-B616ABE8E786}"/>
              </a:ext>
            </a:extLst>
          </p:cNvPr>
          <p:cNvSpPr/>
          <p:nvPr/>
        </p:nvSpPr>
        <p:spPr>
          <a:xfrm>
            <a:off x="2730256" y="4458802"/>
            <a:ext cx="123744" cy="108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E5CCF-8C6E-4451-B460-9E4F164882C4}"/>
              </a:ext>
            </a:extLst>
          </p:cNvPr>
          <p:cNvSpPr txBox="1"/>
          <p:nvPr/>
        </p:nvSpPr>
        <p:spPr>
          <a:xfrm>
            <a:off x="843569" y="4755173"/>
            <a:ext cx="17748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User grade / posts</a:t>
            </a:r>
          </a:p>
        </p:txBody>
      </p:sp>
      <p:sp>
        <p:nvSpPr>
          <p:cNvPr id="47" name="화살표: 위쪽/아래쪽 46">
            <a:extLst>
              <a:ext uri="{FF2B5EF4-FFF2-40B4-BE49-F238E27FC236}">
                <a16:creationId xmlns:a16="http://schemas.microsoft.com/office/drawing/2014/main" id="{D94448DD-9DAD-4BC5-B3F6-0FABC51B5C9F}"/>
              </a:ext>
            </a:extLst>
          </p:cNvPr>
          <p:cNvSpPr/>
          <p:nvPr/>
        </p:nvSpPr>
        <p:spPr>
          <a:xfrm>
            <a:off x="2743715" y="2645788"/>
            <a:ext cx="123744" cy="3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F7869D-9F4B-46C5-99E0-4B5EE81C3030}"/>
              </a:ext>
            </a:extLst>
          </p:cNvPr>
          <p:cNvSpPr txBox="1"/>
          <p:nvPr/>
        </p:nvSpPr>
        <p:spPr>
          <a:xfrm>
            <a:off x="892143" y="2541985"/>
            <a:ext cx="15371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/ response</a:t>
            </a:r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A2F243DD-A31A-4F70-9799-06CE345E2A7E}"/>
              </a:ext>
            </a:extLst>
          </p:cNvPr>
          <p:cNvSpPr/>
          <p:nvPr/>
        </p:nvSpPr>
        <p:spPr>
          <a:xfrm rot="4295000">
            <a:off x="5162297" y="1636178"/>
            <a:ext cx="123744" cy="21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9FDA5A-F57B-4BA6-BE6A-A59D3A89982C}"/>
              </a:ext>
            </a:extLst>
          </p:cNvPr>
          <p:cNvSpPr txBox="1"/>
          <p:nvPr/>
        </p:nvSpPr>
        <p:spPr>
          <a:xfrm>
            <a:off x="3876606" y="2127550"/>
            <a:ext cx="17391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the user’s posts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EA93D6-FB0F-4703-BA3D-FA1446943506}"/>
              </a:ext>
            </a:extLst>
          </p:cNvPr>
          <p:cNvSpPr txBox="1"/>
          <p:nvPr/>
        </p:nvSpPr>
        <p:spPr>
          <a:xfrm>
            <a:off x="3985603" y="5245827"/>
            <a:ext cx="17748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AR image</a:t>
            </a:r>
          </a:p>
        </p:txBody>
      </p:sp>
      <p:sp>
        <p:nvSpPr>
          <p:cNvPr id="53" name="화살표: 위쪽/아래쪽 52">
            <a:extLst>
              <a:ext uri="{FF2B5EF4-FFF2-40B4-BE49-F238E27FC236}">
                <a16:creationId xmlns:a16="http://schemas.microsoft.com/office/drawing/2014/main" id="{53716037-2FC0-4164-ACAE-FF413F08D484}"/>
              </a:ext>
            </a:extLst>
          </p:cNvPr>
          <p:cNvSpPr/>
          <p:nvPr/>
        </p:nvSpPr>
        <p:spPr>
          <a:xfrm>
            <a:off x="7055471" y="2635633"/>
            <a:ext cx="123744" cy="360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51B7B5-EB87-4911-AE3B-306A9809FC05}"/>
              </a:ext>
            </a:extLst>
          </p:cNvPr>
          <p:cNvSpPr txBox="1"/>
          <p:nvPr/>
        </p:nvSpPr>
        <p:spPr>
          <a:xfrm>
            <a:off x="7179215" y="2533968"/>
            <a:ext cx="17391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 and response</a:t>
            </a:r>
          </a:p>
          <a:p>
            <a:pPr algn="ctr"/>
            <a:r>
              <a:rPr lang="en-US" altLang="ko-KR" sz="1200" dirty="0"/>
              <a:t>For size information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1BFAC37-BF36-4FDF-A556-6538A20C6444}"/>
              </a:ext>
            </a:extLst>
          </p:cNvPr>
          <p:cNvSpPr/>
          <p:nvPr/>
        </p:nvSpPr>
        <p:spPr>
          <a:xfrm>
            <a:off x="9070778" y="3152782"/>
            <a:ext cx="1944376" cy="11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58" name="화살표: 왼쪽/위쪽 57">
            <a:extLst>
              <a:ext uri="{FF2B5EF4-FFF2-40B4-BE49-F238E27FC236}">
                <a16:creationId xmlns:a16="http://schemas.microsoft.com/office/drawing/2014/main" id="{58B25781-9867-4EFF-9C74-64187DF93104}"/>
              </a:ext>
            </a:extLst>
          </p:cNvPr>
          <p:cNvSpPr/>
          <p:nvPr/>
        </p:nvSpPr>
        <p:spPr>
          <a:xfrm>
            <a:off x="4236719" y="4660727"/>
            <a:ext cx="5884992" cy="1601587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왼쪽/위쪽 59">
            <a:extLst>
              <a:ext uri="{FF2B5EF4-FFF2-40B4-BE49-F238E27FC236}">
                <a16:creationId xmlns:a16="http://schemas.microsoft.com/office/drawing/2014/main" id="{4A72FBD0-C8D8-42B8-A876-2DD60A47F286}"/>
              </a:ext>
            </a:extLst>
          </p:cNvPr>
          <p:cNvSpPr/>
          <p:nvPr/>
        </p:nvSpPr>
        <p:spPr>
          <a:xfrm flipV="1">
            <a:off x="7966283" y="1454326"/>
            <a:ext cx="2160000" cy="1485894"/>
          </a:xfrm>
          <a:prstGeom prst="leftUpArrow">
            <a:avLst>
              <a:gd name="adj1" fmla="val 5436"/>
              <a:gd name="adj2" fmla="val 5991"/>
              <a:gd name="adj3" fmla="val 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833963-8FB9-43C1-AD55-AF733B3843A8}"/>
              </a:ext>
            </a:extLst>
          </p:cNvPr>
          <p:cNvSpPr txBox="1"/>
          <p:nvPr/>
        </p:nvSpPr>
        <p:spPr>
          <a:xfrm>
            <a:off x="9488457" y="1937144"/>
            <a:ext cx="11090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Data upload/</a:t>
            </a:r>
          </a:p>
          <a:p>
            <a:pPr algn="ctr"/>
            <a:r>
              <a:rPr lang="en-US" altLang="ko-KR" sz="1200" dirty="0"/>
              <a:t>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1B12B6-6D87-4756-9236-E52A305F8EB1}"/>
              </a:ext>
            </a:extLst>
          </p:cNvPr>
          <p:cNvSpPr txBox="1"/>
          <p:nvPr/>
        </p:nvSpPr>
        <p:spPr>
          <a:xfrm>
            <a:off x="7761373" y="5829587"/>
            <a:ext cx="11897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Comment edit</a:t>
            </a:r>
          </a:p>
        </p:txBody>
      </p:sp>
    </p:spTree>
    <p:extLst>
      <p:ext uri="{BB962C8B-B14F-4D97-AF65-F5344CB8AC3E}">
        <p14:creationId xmlns:p14="http://schemas.microsoft.com/office/powerpoint/2010/main" val="33852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679963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2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System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온라인 미디어 1" title="SHARK sign up and sign in">
            <a:hlinkClick r:id="" action="ppaction://media"/>
            <a:extLst>
              <a:ext uri="{FF2B5EF4-FFF2-40B4-BE49-F238E27FC236}">
                <a16:creationId xmlns:a16="http://schemas.microsoft.com/office/drawing/2014/main" id="{F26C8B01-BB60-471B-AC63-F7D8D7329D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6"/>
          <a:srcRect l="29041" r="29070"/>
          <a:stretch/>
        </p:blipFill>
        <p:spPr>
          <a:xfrm>
            <a:off x="609600" y="1067954"/>
            <a:ext cx="3054928" cy="5396755"/>
          </a:xfrm>
          <a:prstGeom prst="rect">
            <a:avLst/>
          </a:prstGeom>
        </p:spPr>
      </p:pic>
      <p:pic>
        <p:nvPicPr>
          <p:cNvPr id="5" name="온라인 미디어 4" title="SHARK post upload">
            <a:hlinkClick r:id="" action="ppaction://media"/>
            <a:extLst>
              <a:ext uri="{FF2B5EF4-FFF2-40B4-BE49-F238E27FC236}">
                <a16:creationId xmlns:a16="http://schemas.microsoft.com/office/drawing/2014/main" id="{2830E397-F45D-403D-94C1-69F886F360C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7"/>
          <a:srcRect l="29557" r="29173"/>
          <a:stretch/>
        </p:blipFill>
        <p:spPr>
          <a:xfrm>
            <a:off x="4610100" y="1067954"/>
            <a:ext cx="2971800" cy="5396755"/>
          </a:xfrm>
          <a:prstGeom prst="rect">
            <a:avLst/>
          </a:prstGeom>
        </p:spPr>
      </p:pic>
      <p:pic>
        <p:nvPicPr>
          <p:cNvPr id="7" name="온라인 미디어 6" title="SHARK search and comment">
            <a:hlinkClick r:id="" action="ppaction://media"/>
            <a:extLst>
              <a:ext uri="{FF2B5EF4-FFF2-40B4-BE49-F238E27FC236}">
                <a16:creationId xmlns:a16="http://schemas.microsoft.com/office/drawing/2014/main" id="{92679AE6-C4D5-4435-AE99-5DE34757FC43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 rotWithShape="1">
          <a:blip r:embed="rId8"/>
          <a:srcRect l="29103" r="29658"/>
          <a:stretch/>
        </p:blipFill>
        <p:spPr>
          <a:xfrm>
            <a:off x="8527472" y="1063934"/>
            <a:ext cx="2971800" cy="54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11AAF-D096-4391-BA59-E40898DA0A87}"/>
              </a:ext>
            </a:extLst>
          </p:cNvPr>
          <p:cNvSpPr/>
          <p:nvPr/>
        </p:nvSpPr>
        <p:spPr>
          <a:xfrm>
            <a:off x="0" y="145736"/>
            <a:ext cx="679963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System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84ED6-E0DA-4A09-920B-166F653C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78" y="852054"/>
            <a:ext cx="2259470" cy="46447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646DC-E30F-4639-8F05-F4620CC2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32" y="852054"/>
            <a:ext cx="2259470" cy="4644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4C683-DCDA-4C20-8A79-0C7280A93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187" y="852054"/>
            <a:ext cx="2259470" cy="464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1A045-A3E5-44FC-BE7C-974E42B05F1C}"/>
              </a:ext>
            </a:extLst>
          </p:cNvPr>
          <p:cNvSpPr txBox="1"/>
          <p:nvPr/>
        </p:nvSpPr>
        <p:spPr>
          <a:xfrm>
            <a:off x="1234096" y="562820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50 X 30 X 20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5BD1-B641-4BF3-9C07-751B09440514}"/>
              </a:ext>
            </a:extLst>
          </p:cNvPr>
          <p:cNvSpPr txBox="1"/>
          <p:nvPr/>
        </p:nvSpPr>
        <p:spPr>
          <a:xfrm>
            <a:off x="5172250" y="562820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20 X 20 X 20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DBB80-6755-4192-A357-BE3F50CD1173}"/>
              </a:ext>
            </a:extLst>
          </p:cNvPr>
          <p:cNvSpPr txBox="1"/>
          <p:nvPr/>
        </p:nvSpPr>
        <p:spPr>
          <a:xfrm>
            <a:off x="9377305" y="564754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 X 5 X 5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58E5C-4C83-4A59-8B9D-2D6872F2DA29}"/>
              </a:ext>
            </a:extLst>
          </p:cNvPr>
          <p:cNvSpPr txBox="1"/>
          <p:nvPr/>
        </p:nvSpPr>
        <p:spPr>
          <a:xfrm>
            <a:off x="10345679" y="625996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98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1020</Words>
  <Application>Microsoft Office PowerPoint</Application>
  <PresentationFormat>와이드스크린</PresentationFormat>
  <Paragraphs>184</Paragraphs>
  <Slides>15</Slides>
  <Notes>15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상희 나</dc:creator>
  <cp:lastModifiedBy>상희 나</cp:lastModifiedBy>
  <cp:revision>47</cp:revision>
  <dcterms:created xsi:type="dcterms:W3CDTF">2019-06-11T11:09:49Z</dcterms:created>
  <dcterms:modified xsi:type="dcterms:W3CDTF">2019-06-14T03:49:25Z</dcterms:modified>
</cp:coreProperties>
</file>