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embeddedFontLst>
    <p:embeddedFont>
      <p:font typeface="08서울남산체 B" panose="02020603020101020101" pitchFamily="18" charset="-127"/>
      <p:regular r:id="rId14"/>
    </p:embeddedFont>
    <p:embeddedFont>
      <p:font typeface="08서울남산체 EB" panose="02020603020101020101" pitchFamily="18" charset="-127"/>
      <p:regular r:id="rId15"/>
    </p:embeddedFont>
    <p:embeddedFont>
      <p:font typeface="08서울남산체 M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  <p:embeddedFont>
      <p:font typeface="배달의민족 한나는 열한살" panose="020B0600000101010101" pitchFamily="50" charset="-127"/>
      <p:regular r:id="rId20"/>
    </p:embeddedFont>
    <p:embeddedFont>
      <p:font typeface="타이포_백범일지 B" panose="020205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0066"/>
    <a:srgbClr val="EBF7FF"/>
    <a:srgbClr val="FFFF99"/>
    <a:srgbClr val="66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DE633-36EF-46AB-8480-9A5F250C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EE6373-6360-48F8-87B2-7556F29D0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571BF-2366-4A8B-8776-AABF0297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0D3D1-0B9C-453C-BD7C-0BCDD779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D4C0F-9564-444E-9787-76C145AE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6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83C5E-6657-40A3-8AC8-BE800145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382FAF-E37A-4825-A3EA-9B67892EE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D1F64-0143-441A-BD17-ED65BDED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B56E-C0E0-4C74-A1EC-9C148517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317D9-FB97-41EA-88E5-8AE97CA9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8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8CA51B-9BFD-4D88-A0BA-E81F9460A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76DAA-D2CD-419E-AC0E-2B7EB4E6E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1BD89-48CA-400B-A8C7-BF660F83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E687C-9E5C-4AB8-A6B7-60478BFD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89DAD-3D8F-4503-A80F-D13337AF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6BE03-B588-49B7-A509-E60CE3A2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1294D-2502-46B2-8EEC-B618331D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A8099-8C17-4082-A054-ABC63DA3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A74E9-31CE-4353-9089-D86FAABF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D1BB5-9431-47C5-A288-647345A2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CD623-77FC-4CB4-A8E0-E2517F86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F68E9-1D7C-4C87-B208-64DEBB01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F1286-1E77-4741-B274-384F645B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022ED-03A6-4DFE-A80A-FFE56E79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E4977-6A74-4FB4-A364-66121D7A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D70B8-C6DC-485F-8C84-BD90D667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8895A-74CF-4EAC-B790-C80D93C97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9C2EC-0AB8-400E-A317-479196BF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92EDE-B58A-449C-BE2B-37E6652A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04BEA-6EC3-41A9-9C0F-D6EC937C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BC52E-6554-4AA1-A0FE-34FC66AA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DFDF4-8300-446E-9F81-857CC132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B6E46-63E8-4710-825B-46B7476F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8B7DA-4119-4C11-95E6-DB7AF4B1E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7A97C-3BA3-48DE-9D0D-10EEF1663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4BF50A-A059-468E-BDDB-0E55D42F1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39603D-0DA9-4A79-998D-F94C5EDD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2D0BC-88C0-476B-B466-4836EAFD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3AADBC-A904-4C87-A713-29356415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9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07FAD-DA01-4A75-91D7-8516FE6E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55D6FA-541B-4490-8634-D7690A97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F2EDAA-A597-4CC5-AA7E-5AF09EFC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223631-224B-4539-9D04-2A2EDA0B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475B3C-AEFD-4341-B411-BC7A5406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749096-97F8-4A7D-8E9A-79AA3731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7D9D0-C736-43EB-96A1-510B21D2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461F7-55C5-40D9-A4F7-37E310A2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72C55-2422-46A1-B1EA-FBC281DC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5400A-CBC5-47A1-927F-7F2A10E4F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2F493-8F27-4A54-B66B-D96FFCEF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DCB7A-2B36-4766-A4ED-C191BCE5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36562-E5A6-432A-90AF-378AC97B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F5AEC-B672-457F-850E-007EAD69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7C74C5-DAAB-439F-A238-D8B39667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255A4A-5708-445C-8A55-7C7EBE690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B7C71-40C1-4550-9988-56761E1F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ECA28-56D2-49BE-9324-364B9F6E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29E01-5463-4651-8E51-B0EE2268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5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B8978-0F24-4A74-84AB-0C46A1EE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B458B-7D39-4094-B460-1BE96052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3BFFE-3AFB-40E8-8E58-3184EA81D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06B8-18CB-437D-9BEE-E24F021E144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DDC2B-E1BB-4593-BF9B-6E508D904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9BFCC-A855-4281-A0B3-36BC927A9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6259-DE97-4D1E-B784-6E611830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7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ncloud.com/product/applicationService/maps" TargetMode="External"/><Relationship Id="rId7" Type="http://schemas.openxmlformats.org/officeDocument/2006/relationships/hyperlink" Target="https://github.com/Clans/FloatingActionButt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arkSangGwon/TedPermission" TargetMode="External"/><Relationship Id="rId5" Type="http://schemas.openxmlformats.org/officeDocument/2006/relationships/hyperlink" Target="https://github.com/2dxgujun/AndroidTagGroup" TargetMode="External"/><Relationship Id="rId4" Type="http://schemas.openxmlformats.org/officeDocument/2006/relationships/hyperlink" Target="https://cloud.google.com/vision/?hl=ko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1895302" y="0"/>
            <a:ext cx="10296698" cy="4355556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0"/>
            <a:ext cx="1895302" cy="685800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497D0-BC59-44D4-B6DB-21DBA6A23ED9}"/>
              </a:ext>
            </a:extLst>
          </p:cNvPr>
          <p:cNvSpPr txBox="1"/>
          <p:nvPr/>
        </p:nvSpPr>
        <p:spPr>
          <a:xfrm>
            <a:off x="2061713" y="2177778"/>
            <a:ext cx="61549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spc="-15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8" y="5309420"/>
            <a:ext cx="1389906" cy="1387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B6C9F5-B534-4134-85C5-9F3ED945717D}"/>
              </a:ext>
            </a:extLst>
          </p:cNvPr>
          <p:cNvSpPr txBox="1"/>
          <p:nvPr/>
        </p:nvSpPr>
        <p:spPr>
          <a:xfrm>
            <a:off x="2061713" y="3339893"/>
            <a:ext cx="50637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pc="-15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보고서</a:t>
            </a:r>
            <a:endParaRPr lang="en-US" altLang="ko-KR" sz="6600" spc="-15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316A6-62A4-4207-AE54-4A791BBCCD85}"/>
              </a:ext>
            </a:extLst>
          </p:cNvPr>
          <p:cNvSpPr txBox="1"/>
          <p:nvPr/>
        </p:nvSpPr>
        <p:spPr>
          <a:xfrm>
            <a:off x="9799607" y="5327407"/>
            <a:ext cx="96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김준형</a:t>
            </a:r>
            <a:endParaRPr lang="en-US" altLang="ko-KR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배경률</a:t>
            </a:r>
            <a:endParaRPr lang="en-US" altLang="ko-KR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신아름</a:t>
            </a:r>
            <a:endParaRPr lang="en-US" altLang="ko-KR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9F769-4828-4F4B-ACD1-A62D6FE85C82}"/>
              </a:ext>
            </a:extLst>
          </p:cNvPr>
          <p:cNvSpPr txBox="1"/>
          <p:nvPr/>
        </p:nvSpPr>
        <p:spPr>
          <a:xfrm>
            <a:off x="10765766" y="5327407"/>
            <a:ext cx="96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이금택</a:t>
            </a:r>
            <a:endParaRPr lang="en-US" altLang="ko-KR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주유흠</a:t>
            </a:r>
            <a:endParaRPr lang="en-US" altLang="ko-KR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천수현</a:t>
            </a:r>
            <a:endParaRPr lang="en-US" altLang="ko-KR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A522E-5EE1-49A0-A936-0DD3E83AD3C6}"/>
              </a:ext>
            </a:extLst>
          </p:cNvPr>
          <p:cNvSpPr txBox="1"/>
          <p:nvPr/>
        </p:nvSpPr>
        <p:spPr>
          <a:xfrm>
            <a:off x="9670211" y="4882550"/>
            <a:ext cx="21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763F1-7C82-4568-8A80-1EC8E70FAB8E}"/>
              </a:ext>
            </a:extLst>
          </p:cNvPr>
          <p:cNvSpPr txBox="1"/>
          <p:nvPr/>
        </p:nvSpPr>
        <p:spPr>
          <a:xfrm>
            <a:off x="2061713" y="1993112"/>
            <a:ext cx="260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소프트웨어공학개론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1895302" y="4255857"/>
            <a:ext cx="5971989" cy="1920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1895302" y="4215520"/>
            <a:ext cx="4200698" cy="140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3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966159" y="0"/>
            <a:ext cx="11225841" cy="6858000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0"/>
            <a:ext cx="966159" cy="685800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" y="5910360"/>
            <a:ext cx="816484" cy="815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763F1-7C82-4568-8A80-1EC8E70FAB8E}"/>
              </a:ext>
            </a:extLst>
          </p:cNvPr>
          <p:cNvSpPr txBox="1"/>
          <p:nvPr/>
        </p:nvSpPr>
        <p:spPr>
          <a:xfrm>
            <a:off x="85826" y="132456"/>
            <a:ext cx="8143773" cy="58477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The risks you faced during the team project</a:t>
            </a:r>
            <a:endParaRPr lang="ko-KR" altLang="en-US" sz="3200" spc="-150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-1" y="721110"/>
            <a:ext cx="8543499" cy="21105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-1" y="686071"/>
            <a:ext cx="7601804" cy="138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C6C2EC9-2511-4B22-889C-A91D95114C69}"/>
              </a:ext>
            </a:extLst>
          </p:cNvPr>
          <p:cNvSpPr/>
          <p:nvPr/>
        </p:nvSpPr>
        <p:spPr>
          <a:xfrm>
            <a:off x="1782643" y="1545810"/>
            <a:ext cx="4104361" cy="21875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사용하기로 결정했던 지도 </a:t>
            </a:r>
            <a:r>
              <a:rPr lang="en-US" altLang="ko-KR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API</a:t>
            </a: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 타 기능들은 정상적으로 제공되고 있었으나 경로 관련 기능을 원하는 대로 제공하고 있지 않은 것으로 확인되어</a:t>
            </a:r>
            <a:r>
              <a:rPr lang="en-US" altLang="ko-KR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새로운 지도 </a:t>
            </a:r>
            <a:r>
              <a:rPr lang="en-US" altLang="ko-KR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API</a:t>
            </a: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검토해야 했음</a:t>
            </a:r>
            <a:endParaRPr lang="en-US" altLang="ko-KR" sz="1600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BBC74-6508-4B5B-8822-AE9C744D008C}"/>
              </a:ext>
            </a:extLst>
          </p:cNvPr>
          <p:cNvSpPr txBox="1"/>
          <p:nvPr/>
        </p:nvSpPr>
        <p:spPr>
          <a:xfrm>
            <a:off x="2164806" y="1249161"/>
            <a:ext cx="2069409" cy="523220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Technology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DBD17D-7900-4A9C-9688-F2533719BF47}"/>
              </a:ext>
            </a:extLst>
          </p:cNvPr>
          <p:cNvSpPr/>
          <p:nvPr/>
        </p:nvSpPr>
        <p:spPr>
          <a:xfrm>
            <a:off x="1782643" y="4265290"/>
            <a:ext cx="3322853" cy="198504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디자인 과정에서 요구사항이 변경되어 요구사항 명세서 수정 필요성 발생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E0C1A-E906-4185-9063-619E1C42BA2F}"/>
              </a:ext>
            </a:extLst>
          </p:cNvPr>
          <p:cNvSpPr txBox="1"/>
          <p:nvPr/>
        </p:nvSpPr>
        <p:spPr>
          <a:xfrm>
            <a:off x="2173201" y="4003680"/>
            <a:ext cx="2451573" cy="523220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Requirements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D692EF1-A71C-48D4-8830-30D9943F852C}"/>
              </a:ext>
            </a:extLst>
          </p:cNvPr>
          <p:cNvSpPr/>
          <p:nvPr/>
        </p:nvSpPr>
        <p:spPr>
          <a:xfrm>
            <a:off x="6480681" y="1519463"/>
            <a:ext cx="4896898" cy="22139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안드로이드 개발이 처음인 사람이 다수여서 개발 초기 단계에 안드로이드 개발에 대한 이해를 위해 훈련 기간 소요됨</a:t>
            </a:r>
            <a:endParaRPr lang="en-US" altLang="ko-KR" sz="1600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주요 시스템 담당 팀원의 감기 몸살</a:t>
            </a:r>
            <a:endParaRPr lang="en-US" altLang="ko-KR" sz="1600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각자 개발 경험과 스케줄이 달라 개발 과정 중에 이를 조율하여 균형을 맞추는 시간이 소요됨</a:t>
            </a:r>
            <a:endParaRPr lang="ko-KR" altLang="en-US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548CDB-026E-49BB-91D6-63568E561928}"/>
              </a:ext>
            </a:extLst>
          </p:cNvPr>
          <p:cNvSpPr txBox="1"/>
          <p:nvPr/>
        </p:nvSpPr>
        <p:spPr>
          <a:xfrm>
            <a:off x="9533299" y="1249161"/>
            <a:ext cx="1437673" cy="523220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People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BFF6E30-343A-4DF8-8233-4AF90CD7FFC6}"/>
              </a:ext>
            </a:extLst>
          </p:cNvPr>
          <p:cNvSpPr/>
          <p:nvPr/>
        </p:nvSpPr>
        <p:spPr>
          <a:xfrm>
            <a:off x="5815027" y="4260320"/>
            <a:ext cx="5562552" cy="198504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시스템에 대한 모델링 작업 등에 생각보다 시간이 다소 소요되어 생각했던 개발 일정보다 조금 늦게 개발을 시작하였음</a:t>
            </a:r>
            <a:endParaRPr lang="en-US" altLang="ko-KR" sz="1600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개발에 필요한 시간 산정을 보다 낮게 하여 개발 일정이 생각보다 빠듯하게 진행됨</a:t>
            </a:r>
            <a:endParaRPr lang="en-US" altLang="ko-KR" sz="1600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A11BB-EC65-4138-A9F6-982EDA47D055}"/>
              </a:ext>
            </a:extLst>
          </p:cNvPr>
          <p:cNvSpPr txBox="1"/>
          <p:nvPr/>
        </p:nvSpPr>
        <p:spPr>
          <a:xfrm>
            <a:off x="9101092" y="4003680"/>
            <a:ext cx="1869880" cy="523220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Estimation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19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988138" y="0"/>
            <a:ext cx="11225841" cy="6858000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0"/>
            <a:ext cx="966159" cy="685800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" y="5910360"/>
            <a:ext cx="816484" cy="815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763F1-7C82-4568-8A80-1EC8E70FAB8E}"/>
              </a:ext>
            </a:extLst>
          </p:cNvPr>
          <p:cNvSpPr txBox="1"/>
          <p:nvPr/>
        </p:nvSpPr>
        <p:spPr>
          <a:xfrm>
            <a:off x="85826" y="132456"/>
            <a:ext cx="8143773" cy="58477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 Lesson learned or epilogue of each team mate</a:t>
            </a:r>
            <a:endParaRPr lang="ko-KR" altLang="en-US" sz="3200" spc="-150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-1" y="721110"/>
            <a:ext cx="8543499" cy="21105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-1" y="686071"/>
            <a:ext cx="7820168" cy="138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8E28578-E1D5-4F7B-B588-A0B00521D35B}"/>
              </a:ext>
            </a:extLst>
          </p:cNvPr>
          <p:cNvSpPr/>
          <p:nvPr/>
        </p:nvSpPr>
        <p:spPr>
          <a:xfrm>
            <a:off x="1876276" y="1348681"/>
            <a:ext cx="4292521" cy="1450309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실제 소프트웨어가 어떻게 개발되는지 간단하게 느껴볼 수 있어서 보람찼다</a:t>
            </a:r>
            <a:r>
              <a:rPr lang="en-US" altLang="ko-KR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sz="1600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A5236-3BA0-4224-826C-4EB95C2223BE}"/>
              </a:ext>
            </a:extLst>
          </p:cNvPr>
          <p:cNvSpPr txBox="1"/>
          <p:nvPr/>
        </p:nvSpPr>
        <p:spPr>
          <a:xfrm>
            <a:off x="2114402" y="1155024"/>
            <a:ext cx="96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김준형</a:t>
            </a:r>
            <a:endParaRPr lang="ko-KR" altLang="en-US" sz="2000" spc="-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95E0CB2-80C6-4E15-B200-17590C6E4525}"/>
              </a:ext>
            </a:extLst>
          </p:cNvPr>
          <p:cNvSpPr/>
          <p:nvPr/>
        </p:nvSpPr>
        <p:spPr>
          <a:xfrm>
            <a:off x="1876276" y="3135737"/>
            <a:ext cx="4292521" cy="1450309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프로젝트를 진행하면서 효율적인 진행을 위해 소프트웨어공학이 얼마나 중요한가를 몸소 느끼게 되었다</a:t>
            </a:r>
            <a:r>
              <a:rPr lang="en-US" altLang="ko-KR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sz="1600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F0A58-68F8-40BE-B831-8A2C52A5CE64}"/>
              </a:ext>
            </a:extLst>
          </p:cNvPr>
          <p:cNvSpPr txBox="1"/>
          <p:nvPr/>
        </p:nvSpPr>
        <p:spPr>
          <a:xfrm>
            <a:off x="2096834" y="2935682"/>
            <a:ext cx="96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배경률</a:t>
            </a:r>
            <a:endParaRPr lang="ko-KR" altLang="en-US" sz="2000" spc="-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26D04C-7268-47CE-B7C0-A34348E54759}"/>
              </a:ext>
            </a:extLst>
          </p:cNvPr>
          <p:cNvSpPr/>
          <p:nvPr/>
        </p:nvSpPr>
        <p:spPr>
          <a:xfrm>
            <a:off x="1876276" y="4969897"/>
            <a:ext cx="4292521" cy="1450309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문서화를 통해 만들고자 하는 시스템에 대한 세부 구조 등의 그림을 서로 완벽하게 공유한 상태로 개발에 임할 수 있었던 경험이 신선했다</a:t>
            </a:r>
            <a:r>
              <a:rPr lang="en-US" altLang="ko-KR" sz="12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</a:t>
            </a:r>
            <a:r>
              <a:rPr lang="ko-KR" altLang="en-US" sz="12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또한</a:t>
            </a:r>
            <a:r>
              <a:rPr lang="en-US" altLang="ko-KR" sz="12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2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업무 관리자로서 일정에 대한 </a:t>
            </a:r>
            <a:r>
              <a:rPr lang="en-US" altLang="ko-KR" sz="12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underestimation</a:t>
            </a:r>
            <a:r>
              <a:rPr lang="ko-KR" altLang="en-US" sz="12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 가져올 수 있는 위험성에 대해 확실히 주지할 수 있었고</a:t>
            </a:r>
            <a:r>
              <a:rPr lang="en-US" altLang="ko-KR" sz="12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2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이를 어떻게 관리할 수 있을지는 앞으로 차차 풀어야할 이슈로 생각된다</a:t>
            </a:r>
            <a:r>
              <a:rPr lang="en-US" altLang="ko-KR" sz="12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sz="1200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3499A2-DBF0-47B7-BA64-52983BA4FBAD}"/>
              </a:ext>
            </a:extLst>
          </p:cNvPr>
          <p:cNvSpPr txBox="1"/>
          <p:nvPr/>
        </p:nvSpPr>
        <p:spPr>
          <a:xfrm>
            <a:off x="2096834" y="4769842"/>
            <a:ext cx="96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신아름</a:t>
            </a:r>
            <a:endParaRPr lang="ko-KR" altLang="en-US" sz="2000" spc="-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DAA158D-33CA-4605-814D-4B930CD54F2C}"/>
              </a:ext>
            </a:extLst>
          </p:cNvPr>
          <p:cNvSpPr/>
          <p:nvPr/>
        </p:nvSpPr>
        <p:spPr>
          <a:xfrm>
            <a:off x="6911341" y="1348681"/>
            <a:ext cx="4292521" cy="1450309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이번 학기의 팀플에서는 프로그래밍 및 알고리즘을 많이 사용했다</a:t>
            </a:r>
            <a:r>
              <a:rPr lang="en-US" altLang="ko-KR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</a:t>
            </a: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능력이 부족해서 팀원을 많이 돕지 못 해서 미안했다</a:t>
            </a:r>
            <a:r>
              <a:rPr lang="en-US" altLang="ko-KR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</a:t>
            </a:r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많은 도움을 주셔서 감사합니다 </a:t>
            </a:r>
            <a:r>
              <a:rPr lang="en-US" altLang="ko-KR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</a:t>
            </a:r>
            <a:endParaRPr lang="ko-KR" altLang="en-US" sz="1600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3C6B8D-E697-47DD-B8EA-25077F6F6603}"/>
              </a:ext>
            </a:extLst>
          </p:cNvPr>
          <p:cNvSpPr txBox="1"/>
          <p:nvPr/>
        </p:nvSpPr>
        <p:spPr>
          <a:xfrm>
            <a:off x="7149467" y="1155024"/>
            <a:ext cx="96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이금택</a:t>
            </a:r>
            <a:endParaRPr lang="ko-KR" altLang="en-US" sz="2000" spc="-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783199-498A-461F-8E76-8FEF9ACA0A89}"/>
              </a:ext>
            </a:extLst>
          </p:cNvPr>
          <p:cNvSpPr/>
          <p:nvPr/>
        </p:nvSpPr>
        <p:spPr>
          <a:xfrm>
            <a:off x="6911341" y="3135737"/>
            <a:ext cx="4292521" cy="1450309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This teamwork involves a lot of development projects and it is very difficult for me. I am very grateful for the successful completion of the project with the leadership and help of the team members.</a:t>
            </a:r>
            <a:endParaRPr lang="ko-KR" altLang="en-US" sz="1400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7EC60-20CE-4D6C-8DBD-D6CAEBD42AA1}"/>
              </a:ext>
            </a:extLst>
          </p:cNvPr>
          <p:cNvSpPr txBox="1"/>
          <p:nvPr/>
        </p:nvSpPr>
        <p:spPr>
          <a:xfrm>
            <a:off x="7131899" y="2935682"/>
            <a:ext cx="96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주유흠</a:t>
            </a:r>
            <a:endParaRPr lang="ko-KR" altLang="en-US" sz="2000" spc="-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9CB033-8E10-447F-BCD0-AE108407AF63}"/>
              </a:ext>
            </a:extLst>
          </p:cNvPr>
          <p:cNvSpPr/>
          <p:nvPr/>
        </p:nvSpPr>
        <p:spPr>
          <a:xfrm>
            <a:off x="6911341" y="4969897"/>
            <a:ext cx="4292521" cy="1450309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일정이 좀 빠듯하고 힘들었지만 배운 것은 많았다</a:t>
            </a:r>
            <a:r>
              <a:rPr lang="en-US" altLang="ko-KR" sz="1600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sz="1600" spc="-150" dirty="0">
              <a:solidFill>
                <a:schemeClr val="tx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6E3F2C-15B6-41B2-8E40-5DF30159BAE1}"/>
              </a:ext>
            </a:extLst>
          </p:cNvPr>
          <p:cNvSpPr txBox="1"/>
          <p:nvPr/>
        </p:nvSpPr>
        <p:spPr>
          <a:xfrm>
            <a:off x="7131899" y="4769842"/>
            <a:ext cx="96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천수현</a:t>
            </a:r>
            <a:endParaRPr lang="ko-KR" altLang="en-US" sz="2000" spc="-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049FDA-F28D-4C1E-A37D-629E383D0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19" y="1241211"/>
            <a:ext cx="294863" cy="2942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07E556B-76DC-49B0-A54F-A45D5246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23" y="2988593"/>
            <a:ext cx="294863" cy="29428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774A450-235C-47EB-BFEA-C3DD5016B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02" y="4856670"/>
            <a:ext cx="294863" cy="29428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76BA9D3-EC43-491C-930D-422FCACCA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46" y="1229865"/>
            <a:ext cx="294863" cy="29428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0F145CF-3607-46F4-9D0B-CC573F220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76" y="2979549"/>
            <a:ext cx="294863" cy="29428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ACEFFE9-E6C3-4EA7-BE3D-A1DF6B71A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30" y="4822753"/>
            <a:ext cx="294863" cy="2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3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0" y="0"/>
            <a:ext cx="12192000" cy="4303544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1002385"/>
            <a:ext cx="12192000" cy="1810815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497D0-BC59-44D4-B6DB-21DBA6A23ED9}"/>
              </a:ext>
            </a:extLst>
          </p:cNvPr>
          <p:cNvSpPr txBox="1"/>
          <p:nvPr/>
        </p:nvSpPr>
        <p:spPr>
          <a:xfrm>
            <a:off x="3018502" y="3068942"/>
            <a:ext cx="615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6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6600" spc="-15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49" y="959479"/>
            <a:ext cx="1895301" cy="18922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3110004" y="4111512"/>
            <a:ext cx="5971989" cy="1920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3995650" y="4046125"/>
            <a:ext cx="4200698" cy="140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4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1895302" y="0"/>
            <a:ext cx="10296698" cy="6858000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0"/>
            <a:ext cx="1895302" cy="685800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8" y="5309420"/>
            <a:ext cx="1389906" cy="13876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763F1-7C82-4568-8A80-1EC8E70FAB8E}"/>
              </a:ext>
            </a:extLst>
          </p:cNvPr>
          <p:cNvSpPr txBox="1"/>
          <p:nvPr/>
        </p:nvSpPr>
        <p:spPr>
          <a:xfrm>
            <a:off x="64756" y="110535"/>
            <a:ext cx="2168486" cy="58477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 </a:t>
            </a:r>
            <a:r>
              <a:rPr lang="ko-KR" altLang="en-US" sz="3200" spc="-15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담당 역할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1" y="721111"/>
            <a:ext cx="2480650" cy="21139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0" y="664917"/>
            <a:ext cx="2168486" cy="1324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E556F2-29F8-4FEC-8BFD-CF6857EBB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47682"/>
              </p:ext>
            </p:extLst>
          </p:nvPr>
        </p:nvGraphicFramePr>
        <p:xfrm>
          <a:off x="2979651" y="826809"/>
          <a:ext cx="8128000" cy="547489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63749">
                  <a:extLst>
                    <a:ext uri="{9D8B030D-6E8A-4147-A177-3AD203B41FA5}">
                      <a16:colId xmlns:a16="http://schemas.microsoft.com/office/drawing/2014/main" val="1320384495"/>
                    </a:ext>
                  </a:extLst>
                </a:gridCol>
                <a:gridCol w="6764251">
                  <a:extLst>
                    <a:ext uri="{9D8B030D-6E8A-4147-A177-3AD203B41FA5}">
                      <a16:colId xmlns:a16="http://schemas.microsoft.com/office/drawing/2014/main" val="2601215863"/>
                    </a:ext>
                  </a:extLst>
                </a:gridCol>
              </a:tblGrid>
              <a:tr h="46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chemeClr val="tx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chemeClr val="tx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담당 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026933"/>
                  </a:ext>
                </a:extLst>
              </a:tr>
              <a:tr h="658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김준형</a:t>
                      </a:r>
                      <a:endParaRPr lang="en-US" altLang="ko-KR" spc="-1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개발 시스템과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DB 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연결 담당</a:t>
                      </a:r>
                      <a:endParaRPr lang="en-US" altLang="ko-KR" sz="1600" spc="-15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MySQL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과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PHP 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관련 업무 전체를 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0043244"/>
                  </a:ext>
                </a:extLst>
              </a:tr>
              <a:tr h="658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배경률</a:t>
                      </a:r>
                      <a:endParaRPr lang="ko-KR" altLang="en-US" spc="-1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사진 등록 및 변경 시스템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, 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이미지 분석 시스템 담당</a:t>
                      </a:r>
                      <a:endParaRPr lang="en-US" altLang="ko-KR" sz="1600" spc="-15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이미지 분석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API 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사용 및 </a:t>
                      </a:r>
                      <a:r>
                        <a:rPr lang="ko-KR" altLang="en-US" sz="1600" spc="-150" dirty="0" err="1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별점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등록 등 사진 등록 시스템의 기능 및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UI 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담당</a:t>
                      </a:r>
                      <a:endParaRPr lang="en-US" altLang="ko-KR" sz="1600" spc="-15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앱의 메인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UI 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담당</a:t>
                      </a:r>
                      <a:endParaRPr lang="en-US" altLang="ko-KR" sz="1600" spc="-15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최종 보고서 발표 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2469404"/>
                  </a:ext>
                </a:extLst>
              </a:tr>
              <a:tr h="658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신아름</a:t>
                      </a:r>
                      <a:endParaRPr lang="ko-KR" altLang="en-US" spc="-1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팀장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: 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일정 관리 및 업무 배분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, </a:t>
                      </a:r>
                      <a:r>
                        <a:rPr lang="en-US" altLang="ko-KR" sz="1600" spc="-150" dirty="0" err="1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Github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팀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repository 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관리</a:t>
                      </a:r>
                      <a:endParaRPr lang="en-US" altLang="ko-KR" sz="1600" spc="-15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전반적인 문서 작성 및 수정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(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명세서 최종 수정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/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PPT 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작성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)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로그인 및 회원가입 시스템 담당</a:t>
                      </a:r>
                      <a:endParaRPr lang="en-US" altLang="ko-KR" sz="1600" spc="-15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시스템 통합 담당</a:t>
                      </a:r>
                      <a:endParaRPr lang="en-US" altLang="ko-KR" sz="1600" spc="-15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로고 제작 및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PPT 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1266133"/>
                  </a:ext>
                </a:extLst>
              </a:tr>
              <a:tr h="658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이금택</a:t>
                      </a:r>
                      <a:endParaRPr lang="ko-KR" altLang="en-US" spc="-1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로그인 및 회원가입 시스템 담당</a:t>
                      </a:r>
                      <a:endParaRPr lang="en-US" altLang="ko-KR" sz="1600" spc="-15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7754535"/>
                  </a:ext>
                </a:extLst>
              </a:tr>
              <a:tr h="658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주유흠</a:t>
                      </a:r>
                      <a:endParaRPr lang="ko-KR" altLang="en-US" spc="-1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로그인 및 회원가입 시스템 담당</a:t>
                      </a:r>
                      <a:endParaRPr lang="en-US" altLang="ko-KR" sz="1600" spc="-15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3396948"/>
                  </a:ext>
                </a:extLst>
              </a:tr>
              <a:tr h="658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 err="1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천수현</a:t>
                      </a:r>
                      <a:endParaRPr lang="ko-KR" altLang="en-US" spc="-15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지도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API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와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GPS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를 이용한 지도 시스템 담당 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(</a:t>
                      </a: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경로 기록 등</a:t>
                      </a:r>
                      <a:r>
                        <a:rPr lang="en-US" altLang="ko-KR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15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타임스탬프 시스템 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098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0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966159" y="0"/>
            <a:ext cx="11225841" cy="6858000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GPS</a:t>
            </a: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이용하여 경로를 기록하고</a:t>
            </a:r>
            <a:r>
              <a:rPr lang="en-US" altLang="ko-KR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현재 시간과 위치를 지도 위에 마커로 표시하고</a:t>
            </a:r>
            <a:r>
              <a:rPr lang="en-US" altLang="ko-KR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그 위에 사진을 얹는 그런 시스템을 만들게 된 이유</a:t>
            </a:r>
            <a:endParaRPr lang="en-US" altLang="ko-KR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0"/>
            <a:ext cx="966159" cy="685800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" y="5910360"/>
            <a:ext cx="816484" cy="815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A316A6-62A4-4207-AE54-4A791BBCCD85}"/>
              </a:ext>
            </a:extLst>
          </p:cNvPr>
          <p:cNvSpPr txBox="1"/>
          <p:nvPr/>
        </p:nvSpPr>
        <p:spPr>
          <a:xfrm>
            <a:off x="1719085" y="1028375"/>
            <a:ext cx="17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ko-KR" sz="1400" dirty="0">
              <a:latin typeface="타이포_백범일지 B" panose="02020503020101020101" pitchFamily="18" charset="-127"/>
              <a:ea typeface="타이포_백범일지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763F1-7C82-4568-8A80-1EC8E70FAB8E}"/>
              </a:ext>
            </a:extLst>
          </p:cNvPr>
          <p:cNvSpPr txBox="1"/>
          <p:nvPr/>
        </p:nvSpPr>
        <p:spPr>
          <a:xfrm>
            <a:off x="85827" y="132456"/>
            <a:ext cx="5591642" cy="58477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Overview of target system</a:t>
            </a:r>
            <a:endParaRPr lang="ko-KR" altLang="en-US" sz="3200" spc="-150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0" y="721111"/>
            <a:ext cx="5971989" cy="1920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-1" y="686071"/>
            <a:ext cx="4967786" cy="138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ECD73-9366-415E-A630-4E9DA8B4588D}"/>
              </a:ext>
            </a:extLst>
          </p:cNvPr>
          <p:cNvSpPr txBox="1"/>
          <p:nvPr/>
        </p:nvSpPr>
        <p:spPr>
          <a:xfrm>
            <a:off x="1719085" y="1545811"/>
            <a:ext cx="556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600" b="1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수많은 사진들의 정리를 자동화하고 싶다</a:t>
            </a:r>
            <a:r>
              <a:rPr lang="ko-KR" altLang="en-US" sz="16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목적에서 시작된 시스템 개발</a:t>
            </a:r>
            <a:endParaRPr lang="en-US" altLang="ko-KR" sz="16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9E5D50-D7B9-44B5-BB73-ADB54118C2E3}"/>
              </a:ext>
            </a:extLst>
          </p:cNvPr>
          <p:cNvSpPr/>
          <p:nvPr/>
        </p:nvSpPr>
        <p:spPr>
          <a:xfrm>
            <a:off x="3594454" y="51627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pc="-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GPS</a:t>
            </a:r>
            <a:r>
              <a:rPr lang="ko-KR" altLang="en-US" spc="-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이용하여 경로를 기록하고</a:t>
            </a:r>
            <a:r>
              <a:rPr lang="en-US" altLang="ko-KR" spc="-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</a:p>
          <a:p>
            <a:pPr algn="ctr"/>
            <a:r>
              <a:rPr lang="ko-KR" altLang="en-US" spc="-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 시간과 위치를 지도 위에 마커로 표시하고</a:t>
            </a:r>
            <a:r>
              <a:rPr lang="en-US" altLang="ko-KR" spc="-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</a:p>
          <a:p>
            <a:pPr algn="ctr"/>
            <a:r>
              <a:rPr lang="ko-KR" altLang="en-US" spc="-1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 위에 사진을 얹는 시스템을 만들게 된 이유</a:t>
            </a:r>
            <a:endParaRPr lang="en-US" altLang="ko-KR" spc="-1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F9C7C3-A0E2-4022-8B48-6858CB2F9839}"/>
              </a:ext>
            </a:extLst>
          </p:cNvPr>
          <p:cNvSpPr/>
          <p:nvPr/>
        </p:nvSpPr>
        <p:spPr>
          <a:xfrm>
            <a:off x="3531079" y="5189832"/>
            <a:ext cx="852061" cy="923330"/>
          </a:xfrm>
          <a:prstGeom prst="rightArrow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795473D-BD0D-4755-BA26-8A0988175D44}"/>
              </a:ext>
            </a:extLst>
          </p:cNvPr>
          <p:cNvSpPr/>
          <p:nvPr/>
        </p:nvSpPr>
        <p:spPr>
          <a:xfrm>
            <a:off x="1719085" y="2132121"/>
            <a:ext cx="5567788" cy="951214"/>
          </a:xfrm>
          <a:prstGeom prst="roundRect">
            <a:avLst/>
          </a:prstGeom>
          <a:noFill/>
          <a:ln w="571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사진을 가장 많이 찍는 시기는 바로 </a:t>
            </a:r>
            <a:r>
              <a:rPr lang="en-US" altLang="ko-KR" spc="-150" dirty="0">
                <a:solidFill>
                  <a:schemeClr val="tx1"/>
                </a:solidFill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en-US" spc="-150" dirty="0">
                <a:solidFill>
                  <a:schemeClr val="tx1"/>
                </a:solidFill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여행 중일 때</a:t>
            </a:r>
            <a:r>
              <a:rPr lang="en-US" altLang="ko-KR" spc="-150" dirty="0">
                <a:solidFill>
                  <a:schemeClr val="tx1"/>
                </a:solidFill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</a:t>
            </a:r>
          </a:p>
          <a:p>
            <a:pPr algn="ctr">
              <a:spcAft>
                <a:spcPts val="600"/>
              </a:spcAft>
            </a:pPr>
            <a:r>
              <a:rPr lang="ko-KR" altLang="en-US" spc="-150" dirty="0">
                <a:solidFill>
                  <a:schemeClr val="tx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여행을 다니면서 가장 많이 보게 되는 </a:t>
            </a:r>
            <a:r>
              <a:rPr lang="en-US" altLang="ko-KR" spc="-150" dirty="0">
                <a:solidFill>
                  <a:schemeClr val="tx1"/>
                </a:solidFill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en-US" spc="-150" dirty="0">
                <a:solidFill>
                  <a:schemeClr val="tx1"/>
                </a:solidFill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지도</a:t>
            </a:r>
            <a:r>
              <a:rPr lang="en-US" altLang="ko-KR" spc="-150" dirty="0">
                <a:solidFill>
                  <a:schemeClr val="tx1"/>
                </a:solidFill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9AAAA6-3C65-4BCF-A92E-79EFA0C096C2}"/>
              </a:ext>
            </a:extLst>
          </p:cNvPr>
          <p:cNvSpPr/>
          <p:nvPr/>
        </p:nvSpPr>
        <p:spPr>
          <a:xfrm>
            <a:off x="1563113" y="3331091"/>
            <a:ext cx="583761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600" i="1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‘</a:t>
            </a:r>
            <a:r>
              <a:rPr lang="ko-KR" altLang="en-US" sz="1600" i="1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지도</a:t>
            </a:r>
            <a:r>
              <a:rPr lang="en-US" altLang="ko-KR" sz="1600" i="1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’ </a:t>
            </a:r>
            <a:r>
              <a:rPr lang="ko-KR" altLang="en-US" sz="1600" i="1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위에 우리의 여행과</a:t>
            </a:r>
            <a:r>
              <a:rPr lang="en-US" altLang="ko-KR" sz="1600" i="1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  <a:r>
              <a:rPr lang="ko-KR" altLang="en-US" sz="1600" i="1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여행과 같았던 일상을 </a:t>
            </a:r>
            <a:r>
              <a:rPr lang="ko-KR" altLang="en-US" sz="1600" i="1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시각화하여</a:t>
            </a:r>
            <a:r>
              <a:rPr lang="ko-KR" altLang="en-US" sz="1600" i="1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보여줄 수 있다면 </a:t>
            </a:r>
            <a:endParaRPr lang="en-US" altLang="ko-KR" sz="1600" i="1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1600" i="1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보다 편리한 나만의 앨범을 만들 수 있지 않을까</a:t>
            </a:r>
            <a:r>
              <a:rPr lang="en-US" altLang="ko-KR" sz="1600" i="1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</a:t>
            </a:r>
          </a:p>
          <a:p>
            <a:pPr algn="ctr">
              <a:spcAft>
                <a:spcPts val="600"/>
              </a:spcAft>
            </a:pPr>
            <a:r>
              <a:rPr lang="ko-KR" altLang="en-US" sz="1600" i="1" u="sng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종이가 아닌 </a:t>
            </a:r>
            <a:r>
              <a:rPr lang="ko-KR" altLang="en-US" sz="1600" i="1" u="sng" spc="-15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디지털 지도</a:t>
            </a:r>
            <a:r>
              <a:rPr lang="ko-KR" altLang="en-US" sz="1600" i="1" u="sng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이고</a:t>
            </a:r>
            <a:r>
              <a:rPr lang="en-US" altLang="ko-KR" sz="1600" i="1" u="sng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</a:p>
          <a:p>
            <a:pPr algn="ctr">
              <a:spcAft>
                <a:spcPts val="600"/>
              </a:spcAft>
            </a:pPr>
            <a:r>
              <a:rPr lang="ko-KR" altLang="en-US" sz="1600" i="1" u="sng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웹이 아닌 </a:t>
            </a:r>
            <a:r>
              <a:rPr lang="ko-KR" altLang="en-US" sz="1600" i="1" u="sng" spc="-15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스마트폰 </a:t>
            </a:r>
            <a:r>
              <a:rPr lang="en-US" altLang="ko-KR" sz="1600" i="1" u="sng" spc="-15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GPS</a:t>
            </a:r>
            <a:r>
              <a:rPr lang="ko-KR" altLang="en-US" sz="1600" i="1" u="sng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이기에 가능한 </a:t>
            </a:r>
            <a:r>
              <a:rPr lang="ko-KR" altLang="en-US" sz="1600" i="1" u="sng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나만의 앨범</a:t>
            </a:r>
            <a:r>
              <a:rPr lang="ko-KR" altLang="en-US" sz="1600" i="1" u="sng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만들어 보자</a:t>
            </a:r>
            <a:endParaRPr lang="en-US" altLang="ko-KR" sz="1600" i="1" u="sng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2DCD5CE6-6D88-4693-9B3D-7F7D778AC2E0}"/>
              </a:ext>
            </a:extLst>
          </p:cNvPr>
          <p:cNvSpPr/>
          <p:nvPr/>
        </p:nvSpPr>
        <p:spPr>
          <a:xfrm>
            <a:off x="7774578" y="1063338"/>
            <a:ext cx="3023857" cy="1302864"/>
          </a:xfrm>
          <a:prstGeom prst="cloudCallout">
            <a:avLst>
              <a:gd name="adj1" fmla="val 25874"/>
              <a:gd name="adj2" fmla="val 86821"/>
            </a:avLst>
          </a:prstGeom>
          <a:solidFill>
            <a:srgbClr val="EBF7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spc="-150" dirty="0">
                <a:solidFill>
                  <a:schemeClr val="tx1"/>
                </a:solidFill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“</a:t>
            </a:r>
            <a:r>
              <a:rPr lang="ko-KR" altLang="ko-KR" sz="1200" i="1" spc="-150" dirty="0">
                <a:solidFill>
                  <a:schemeClr val="tx1"/>
                </a:solidFill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지도를 중심으로 사진을 정리하면서 </a:t>
            </a:r>
            <a:endParaRPr lang="en-US" altLang="ko-KR" sz="1200" i="1" spc="-150" dirty="0">
              <a:solidFill>
                <a:schemeClr val="tx1"/>
              </a:solidFill>
              <a:latin typeface="타이포_백범일지 B" panose="02020503020101020101" pitchFamily="18" charset="-127"/>
              <a:ea typeface="타이포_백범일지 B" panose="02020503020101020101" pitchFamily="18" charset="-127"/>
            </a:endParaRPr>
          </a:p>
          <a:p>
            <a:pPr algn="ctr"/>
            <a:r>
              <a:rPr lang="ko-KR" altLang="ko-KR" sz="1200" i="1" spc="-150" dirty="0">
                <a:solidFill>
                  <a:schemeClr val="tx1"/>
                </a:solidFill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나의 추억과 시간</a:t>
            </a:r>
            <a:r>
              <a:rPr lang="en-US" altLang="ko-KR" sz="1200" i="1" spc="-150" dirty="0">
                <a:solidFill>
                  <a:schemeClr val="tx1"/>
                </a:solidFill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, </a:t>
            </a:r>
            <a:r>
              <a:rPr lang="ko-KR" altLang="ko-KR" sz="1200" i="1" spc="-150" dirty="0">
                <a:solidFill>
                  <a:schemeClr val="tx1"/>
                </a:solidFill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장소 및 위치까지 </a:t>
            </a:r>
            <a:endParaRPr lang="en-US" altLang="ko-KR" sz="1200" i="1" spc="-150" dirty="0">
              <a:solidFill>
                <a:schemeClr val="tx1"/>
              </a:solidFill>
              <a:latin typeface="타이포_백범일지 B" panose="02020503020101020101" pitchFamily="18" charset="-127"/>
              <a:ea typeface="타이포_백범일지 B" panose="02020503020101020101" pitchFamily="18" charset="-127"/>
            </a:endParaRPr>
          </a:p>
          <a:p>
            <a:pPr algn="ctr"/>
            <a:r>
              <a:rPr lang="ko-KR" altLang="ko-KR" sz="1200" i="1" spc="-150" dirty="0">
                <a:solidFill>
                  <a:schemeClr val="tx1"/>
                </a:solidFill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정리해주는 앱이 필요해</a:t>
            </a:r>
            <a:r>
              <a:rPr lang="en-US" altLang="ko-KR" sz="1200" i="1" spc="-150" dirty="0">
                <a:solidFill>
                  <a:schemeClr val="tx1"/>
                </a:solidFill>
                <a:latin typeface="타이포_백범일지 B" panose="02020503020101020101" pitchFamily="18" charset="-127"/>
                <a:ea typeface="타이포_백범일지 B" panose="02020503020101020101" pitchFamily="18" charset="-127"/>
              </a:rPr>
              <a:t>”</a:t>
            </a:r>
            <a:endParaRPr lang="ko-KR" altLang="ko-KR" sz="1200" i="1" spc="-150" dirty="0">
              <a:solidFill>
                <a:schemeClr val="tx1"/>
              </a:solidFill>
              <a:latin typeface="타이포_백범일지 B" panose="02020503020101020101" pitchFamily="18" charset="-127"/>
              <a:ea typeface="타이포_백범일지 B" panose="020205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263730-D88B-4538-A1C7-42F5DA296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454" y="2921875"/>
            <a:ext cx="1717266" cy="17172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37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966159" y="0"/>
            <a:ext cx="11225841" cy="6858000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0"/>
            <a:ext cx="966159" cy="685800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" y="5910360"/>
            <a:ext cx="816484" cy="815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A316A6-62A4-4207-AE54-4A791BBCCD85}"/>
              </a:ext>
            </a:extLst>
          </p:cNvPr>
          <p:cNvSpPr txBox="1"/>
          <p:nvPr/>
        </p:nvSpPr>
        <p:spPr>
          <a:xfrm>
            <a:off x="6376960" y="1631774"/>
            <a:ext cx="502776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사용자는 </a:t>
            </a:r>
            <a:r>
              <a:rPr lang="ko-KR" altLang="en-US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로그인 시스템</a:t>
            </a: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을 통해 </a:t>
            </a:r>
            <a:r>
              <a:rPr lang="en-US" altLang="ko-KR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Front-end</a:t>
            </a:r>
            <a:r>
              <a:rPr lang="ko-KR" altLang="en-US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시스템</a:t>
            </a: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접근 가능</a:t>
            </a:r>
            <a:endParaRPr lang="en-US" altLang="ko-KR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 시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400" u="sng" spc="-150" dirty="0">
                <a:solidFill>
                  <a:srgbClr val="7030A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User DB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이용해 로그인 체크를 거침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로그인이 된 후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 전용 화면에서 </a:t>
            </a:r>
            <a:r>
              <a:rPr lang="ko-KR" altLang="en-US" sz="1400" u="sng" spc="-15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지도 </a:t>
            </a:r>
            <a:r>
              <a:rPr lang="en-US" altLang="ko-KR" sz="1400" u="sng" spc="-15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400" u="sng" spc="-15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타임스탬프 </a:t>
            </a:r>
            <a:r>
              <a:rPr lang="en-US" altLang="ko-KR" sz="1400" u="sng" spc="-15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400" u="sng" spc="-15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별점</a:t>
            </a:r>
            <a:r>
              <a:rPr lang="ko-KR" altLang="en-US" sz="1400" u="sng" spc="-15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400" u="sng" spc="-15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400" u="sng" spc="-15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해시태그</a:t>
            </a:r>
            <a:r>
              <a:rPr lang="ko-KR" altLang="en-US" sz="1400" spc="-150" dirty="0">
                <a:solidFill>
                  <a:srgbClr val="0070C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각 시스템 별로 가지고 있는 기능 이용할 수 있음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사용자가 디바이스를 통해 </a:t>
            </a:r>
            <a:r>
              <a:rPr lang="en-US" altLang="ko-KR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Front-end </a:t>
            </a: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시스템에 </a:t>
            </a:r>
            <a:r>
              <a:rPr lang="ko-KR" altLang="en-US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사진 관련 정보</a:t>
            </a: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추가 및 변경</a:t>
            </a:r>
            <a:r>
              <a:rPr lang="en-US" altLang="ko-KR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삭제 가능</a:t>
            </a:r>
            <a:endParaRPr lang="en-US" altLang="ko-KR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사진 관련 정보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이미지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위치 및 시간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400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별점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등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업로드한 사진은 구글 서버에서 </a:t>
            </a:r>
            <a:r>
              <a:rPr lang="ko-KR" altLang="en-US" sz="1400" u="sng" spc="-15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이미지 분석 시스템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을 통해 해시태그 추천 정보 추출하여 사진 관련 정보에 추가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해당 정보들은 </a:t>
            </a:r>
            <a:r>
              <a:rPr lang="ko-KR" altLang="en-US" sz="1400" u="sng" spc="-150" dirty="0">
                <a:solidFill>
                  <a:srgbClr val="7030A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사진 </a:t>
            </a:r>
            <a:r>
              <a:rPr lang="en-US" altLang="ko-KR" sz="1400" u="sng" spc="-150" dirty="0">
                <a:solidFill>
                  <a:srgbClr val="7030A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DB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기록됨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변경 및 삭제의 경우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사진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 데이터를 불러와 수정하고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다시 사진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변경된 데이터를 전송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사용자가 디바이스를 통해 </a:t>
            </a:r>
            <a:r>
              <a:rPr lang="ko-KR" altLang="en-US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경로 데이터 </a:t>
            </a:r>
            <a:r>
              <a:rPr lang="ko-KR" altLang="en-US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기록 가능</a:t>
            </a:r>
            <a:endParaRPr lang="en-US" altLang="ko-KR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이동 경로 데이터는 기록이 되는 동안 </a:t>
            </a:r>
            <a:r>
              <a:rPr lang="ko-KR" altLang="en-US" sz="1400" u="sng" spc="-150" dirty="0">
                <a:solidFill>
                  <a:srgbClr val="7030A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로컬 저장소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 보유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경로 기록이 완료되면 </a:t>
            </a:r>
            <a:r>
              <a:rPr lang="ko-KR" altLang="en-US" sz="1400" u="sng" spc="-150" dirty="0">
                <a:solidFill>
                  <a:srgbClr val="7030A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경로 </a:t>
            </a:r>
            <a:r>
              <a:rPr lang="en-US" altLang="ko-KR" sz="1400" u="sng" spc="-150" dirty="0">
                <a:solidFill>
                  <a:srgbClr val="7030A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DB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전송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763F1-7C82-4568-8A80-1EC8E70FAB8E}"/>
              </a:ext>
            </a:extLst>
          </p:cNvPr>
          <p:cNvSpPr txBox="1"/>
          <p:nvPr/>
        </p:nvSpPr>
        <p:spPr>
          <a:xfrm>
            <a:off x="85827" y="132456"/>
            <a:ext cx="5591642" cy="58477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Overall system architecture</a:t>
            </a:r>
            <a:endParaRPr lang="ko-KR" altLang="en-US" sz="3200" spc="-150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0" y="721111"/>
            <a:ext cx="5971989" cy="1920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-1" y="686071"/>
            <a:ext cx="5227094" cy="138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54F1B4F-F61D-44BD-B784-A728E9AB4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2" t="-2381" r="-2789" b="-4323"/>
          <a:stretch/>
        </p:blipFill>
        <p:spPr>
          <a:xfrm>
            <a:off x="1403288" y="1631774"/>
            <a:ext cx="4692712" cy="43858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CCEC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3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966159" y="0"/>
            <a:ext cx="11225841" cy="6858000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0"/>
            <a:ext cx="966159" cy="685800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" y="5910360"/>
            <a:ext cx="816484" cy="815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763F1-7C82-4568-8A80-1EC8E70FAB8E}"/>
              </a:ext>
            </a:extLst>
          </p:cNvPr>
          <p:cNvSpPr txBox="1"/>
          <p:nvPr/>
        </p:nvSpPr>
        <p:spPr>
          <a:xfrm>
            <a:off x="85827" y="132456"/>
            <a:ext cx="5591642" cy="58477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Main features</a:t>
            </a:r>
            <a:endParaRPr lang="ko-KR" altLang="en-US" sz="3200" spc="-150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0" y="721111"/>
            <a:ext cx="3343701" cy="21105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-1" y="686071"/>
            <a:ext cx="2961565" cy="138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8DB28-C71F-4C97-8078-8DD282D4E32D}"/>
              </a:ext>
            </a:extLst>
          </p:cNvPr>
          <p:cNvSpPr txBox="1"/>
          <p:nvPr/>
        </p:nvSpPr>
        <p:spPr>
          <a:xfrm>
            <a:off x="3572671" y="1178083"/>
            <a:ext cx="716534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지도 위 사진 자동 기록 </a:t>
            </a:r>
            <a:endParaRPr lang="en-US" altLang="ko-KR" sz="2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업로드한 사진의 위치 정보를 기준으로 지도 위에 자동으로 기록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여러 장의 사진을 동시에 업로드할 경우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위치 정보를 가진 가장 첫 번째 사진의 위치를 기준으로 함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사진 정리는 나중에</a:t>
            </a:r>
            <a:r>
              <a:rPr lang="en-US" altLang="ko-KR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 위치 기반 타임스탬프 간편 기록</a:t>
            </a:r>
            <a:endParaRPr lang="en-US" altLang="ko-KR" sz="2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GPS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기반으로 현재 나의 위치와 시간을 지도 위에 우선적으로 마커로 등록 가능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이후 이미 기록되어 있는 해당 마커의 위치와 시간에 따라 나중에 사진을 별도로 정리할 수 있음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‘Timestamp’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버튼을 통해 해당 기능 사용 가능 </a:t>
            </a:r>
            <a:endParaRPr lang="en-US" altLang="ko-KR" sz="1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GPS </a:t>
            </a:r>
            <a:r>
              <a:rPr lang="ko-KR" altLang="en-US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기반 여행 경로 기록</a:t>
            </a:r>
            <a:endParaRPr lang="en-US" altLang="ko-KR" sz="2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GPS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이용해 현재 위치를 기반으로 이동 경로 기록 가능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경로 데이터 위에 정리되는 여행기 사진 지도 제작 가능</a:t>
            </a:r>
            <a:endParaRPr lang="en-US" altLang="ko-KR" sz="1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과거 여행 기록은 별점으로 관리</a:t>
            </a:r>
            <a:endParaRPr lang="en-US" altLang="ko-KR" sz="2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사진 등록과 함께 </a:t>
            </a:r>
            <a:r>
              <a:rPr lang="ko-KR" altLang="en-US" sz="1400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별점을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기록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과거 여행 기록에 대한 자신의 평점 확인 가능</a:t>
            </a:r>
            <a:endParaRPr lang="en-US" altLang="ko-KR" sz="1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이미지 분석을 통한 해시태그 추천</a:t>
            </a:r>
            <a:endParaRPr lang="en-US" altLang="ko-KR" sz="2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업로드한 사진을 통해 이미지 분석을 진행하여 라벨을 탐지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이미지에 맞는 라벨들을 사용자에게 해시태그로 추천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추천된 해시태그 외의 사용자가 직접 입력 역시 가능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6" name="그림 5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D5FAEAD0-2994-454F-9A05-9F79228E9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41" y="2175397"/>
            <a:ext cx="827739" cy="827739"/>
          </a:xfrm>
          <a:prstGeom prst="rect">
            <a:avLst/>
          </a:prstGeom>
        </p:spPr>
      </p:pic>
      <p:pic>
        <p:nvPicPr>
          <p:cNvPr id="10" name="그림 9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876F7FB6-33C0-4BB1-A0AC-8ABCEF67E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79" y="1217082"/>
            <a:ext cx="827739" cy="827739"/>
          </a:xfrm>
          <a:prstGeom prst="rect">
            <a:avLst/>
          </a:prstGeom>
        </p:spPr>
      </p:pic>
      <p:pic>
        <p:nvPicPr>
          <p:cNvPr id="16" name="그림 15" descr="벡터그래픽이(가) 표시된 사진&#10;&#10;매우 높은 신뢰도로 생성된 설명">
            <a:extLst>
              <a:ext uri="{FF2B5EF4-FFF2-40B4-BE49-F238E27FC236}">
                <a16:creationId xmlns:a16="http://schemas.microsoft.com/office/drawing/2014/main" id="{6C98FB1B-CDBC-4C60-BDAD-7F0CF17F5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78" y="3133712"/>
            <a:ext cx="827739" cy="827739"/>
          </a:xfrm>
          <a:prstGeom prst="rect">
            <a:avLst/>
          </a:prstGeom>
        </p:spPr>
      </p:pic>
      <p:pic>
        <p:nvPicPr>
          <p:cNvPr id="18" name="그림 17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288806A3-94C7-424F-92AC-9D554760B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08" y="4246364"/>
            <a:ext cx="827739" cy="8277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EBE616-4C55-4D44-BB63-F1071149F8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77" y="5359016"/>
            <a:ext cx="827739" cy="8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966159" y="0"/>
            <a:ext cx="11225841" cy="6858000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0"/>
            <a:ext cx="966159" cy="685800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" y="5910360"/>
            <a:ext cx="816484" cy="815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763F1-7C82-4568-8A80-1EC8E70FAB8E}"/>
              </a:ext>
            </a:extLst>
          </p:cNvPr>
          <p:cNvSpPr txBox="1"/>
          <p:nvPr/>
        </p:nvSpPr>
        <p:spPr>
          <a:xfrm>
            <a:off x="85827" y="132456"/>
            <a:ext cx="5591642" cy="58477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Main features</a:t>
            </a:r>
            <a:endParaRPr lang="ko-KR" altLang="en-US" sz="3200" spc="-150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0" y="721111"/>
            <a:ext cx="3343701" cy="21105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-1" y="686071"/>
            <a:ext cx="2961565" cy="138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197D4-4855-43F2-B03B-12468E1B1C28}"/>
              </a:ext>
            </a:extLst>
          </p:cNvPr>
          <p:cNvSpPr txBox="1"/>
          <p:nvPr/>
        </p:nvSpPr>
        <p:spPr>
          <a:xfrm>
            <a:off x="1480781" y="2644170"/>
            <a:ext cx="10216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 E          M O</a:t>
            </a:r>
            <a:endParaRPr lang="ko-KR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7FF74-7715-45FE-90E0-2B66D18E56B9}"/>
              </a:ext>
            </a:extLst>
          </p:cNvPr>
          <p:cNvSpPr/>
          <p:nvPr/>
        </p:nvSpPr>
        <p:spPr>
          <a:xfrm>
            <a:off x="4916032" y="1013988"/>
            <a:ext cx="3204926" cy="5033727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5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966159" y="0"/>
            <a:ext cx="11225841" cy="6858000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0"/>
            <a:ext cx="966159" cy="685800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" y="5910360"/>
            <a:ext cx="816484" cy="815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763F1-7C82-4568-8A80-1EC8E70FAB8E}"/>
              </a:ext>
            </a:extLst>
          </p:cNvPr>
          <p:cNvSpPr txBox="1"/>
          <p:nvPr/>
        </p:nvSpPr>
        <p:spPr>
          <a:xfrm>
            <a:off x="85827" y="132456"/>
            <a:ext cx="5591642" cy="58477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System completeness</a:t>
            </a:r>
            <a:endParaRPr lang="ko-KR" altLang="en-US" sz="3200" spc="-150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0" y="721111"/>
            <a:ext cx="5971989" cy="1920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-1" y="686071"/>
            <a:ext cx="4189864" cy="138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58A6D-F2A1-428D-B57C-D51EC0225888}"/>
              </a:ext>
            </a:extLst>
          </p:cNvPr>
          <p:cNvSpPr txBox="1"/>
          <p:nvPr/>
        </p:nvSpPr>
        <p:spPr>
          <a:xfrm>
            <a:off x="1932317" y="2358598"/>
            <a:ext cx="9293524" cy="3971917"/>
          </a:xfrm>
          <a:prstGeom prst="rect">
            <a:avLst/>
          </a:prstGeom>
          <a:noFill/>
        </p:spPr>
        <p:txBody>
          <a:bodyPr wrap="square" numCol="2" spcCol="540000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로그인 및 회원가입 시스템 </a:t>
            </a:r>
            <a:r>
              <a:rPr lang="en-US" altLang="ko-KR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(80%)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로그인 및 회원가입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UI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작성 및 기능 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User DB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와의 연결 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08서울남산체 M" panose="02020603020101020101" pitchFamily="18" charset="-127"/>
              <a:buChar char="✖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자동 로그인 구현 예정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(~ 6/14)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지도 시스템 </a:t>
            </a:r>
            <a:r>
              <a:rPr lang="en-US" altLang="ko-KR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(70%)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지도 화면 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GPS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통해 현재 내 위치 기반으로 경로 기록 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08서울남산체 M" panose="02020603020101020101" pitchFamily="18" charset="-127"/>
              <a:buChar char="✖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경로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연결 진행 중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08서울남산체 M" panose="02020603020101020101" pitchFamily="18" charset="-127"/>
              <a:buChar char="✖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사진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및 경로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정보 </a:t>
            </a:r>
            <a:r>
              <a:rPr lang="ko-KR" altLang="en-US" sz="1400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로드하여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지도 위에 </a:t>
            </a:r>
            <a:r>
              <a:rPr lang="ko-KR" altLang="en-US" sz="1400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시각화하는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작업 진행 예정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타임스탬프 시스템 </a:t>
            </a:r>
            <a:r>
              <a:rPr lang="en-US" altLang="ko-KR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(100%)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타임스탬프 버튼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UI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버튼을 통해 현재 내 위치 기반으로 시간 및 위치 정보 마커 표시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사진 등록 및 변경 시스템 </a:t>
            </a:r>
            <a:r>
              <a:rPr lang="en-US" altLang="ko-KR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(100%)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사진 등록 버튼을 눌러 여러 장의 사진 업로드 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사진의 위치 정보가 없는 경우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위치 정보를 지도 위에서 직접  입력 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별점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정보 입력 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이미지 분석 시스템의 결과인 라벨을 해시태그로 입력 받기 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사진과 관련된 텍스트 정보 입력 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사진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DB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와의 연결 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이미지 분석 시스템 </a:t>
            </a:r>
            <a:r>
              <a:rPr lang="en-US" altLang="ko-KR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(100%)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Google Cloud Vision API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사용하여 이미지 라벨 탐지 구현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여러 장의 사진 분석 가능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분석 진행 상황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UI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적으로 보여주기 완료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2CE38-ABEE-4384-88B2-7669C998346E}"/>
              </a:ext>
            </a:extLst>
          </p:cNvPr>
          <p:cNvSpPr txBox="1"/>
          <p:nvPr/>
        </p:nvSpPr>
        <p:spPr>
          <a:xfrm>
            <a:off x="1846491" y="1376033"/>
            <a:ext cx="22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전체 완성도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257644-6D5D-4301-84F4-B2CEF8D69A5B}"/>
              </a:ext>
            </a:extLst>
          </p:cNvPr>
          <p:cNvSpPr/>
          <p:nvPr/>
        </p:nvSpPr>
        <p:spPr>
          <a:xfrm>
            <a:off x="1932316" y="1664815"/>
            <a:ext cx="7724805" cy="3693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7BBFD0-88CB-4289-99D2-0A5B3DD658BD}"/>
              </a:ext>
            </a:extLst>
          </p:cNvPr>
          <p:cNvSpPr/>
          <p:nvPr/>
        </p:nvSpPr>
        <p:spPr>
          <a:xfrm>
            <a:off x="1932317" y="1664815"/>
            <a:ext cx="9293524" cy="3892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FBE6C8-A8E4-4EDD-B881-55E37682811D}"/>
              </a:ext>
            </a:extLst>
          </p:cNvPr>
          <p:cNvCxnSpPr>
            <a:cxnSpLocks/>
          </p:cNvCxnSpPr>
          <p:nvPr/>
        </p:nvCxnSpPr>
        <p:spPr>
          <a:xfrm>
            <a:off x="9657124" y="1596618"/>
            <a:ext cx="0" cy="575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6D8304-017F-4EF4-9AC4-780F1B8F5E73}"/>
              </a:ext>
            </a:extLst>
          </p:cNvPr>
          <p:cNvSpPr txBox="1"/>
          <p:nvPr/>
        </p:nvSpPr>
        <p:spPr>
          <a:xfrm>
            <a:off x="8528351" y="1259710"/>
            <a:ext cx="22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85%</a:t>
            </a:r>
            <a:endParaRPr lang="ko-KR" altLang="en-US" spc="-15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07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966159" y="0"/>
            <a:ext cx="11225841" cy="6858000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0"/>
            <a:ext cx="966159" cy="685800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" y="5910360"/>
            <a:ext cx="816484" cy="815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763F1-7C82-4568-8A80-1EC8E70FAB8E}"/>
              </a:ext>
            </a:extLst>
          </p:cNvPr>
          <p:cNvSpPr txBox="1"/>
          <p:nvPr/>
        </p:nvSpPr>
        <p:spPr>
          <a:xfrm>
            <a:off x="85827" y="132456"/>
            <a:ext cx="5591642" cy="58477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Actual development schedule</a:t>
            </a:r>
            <a:endParaRPr lang="ko-KR" altLang="en-US" sz="3200" spc="-150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0" y="721111"/>
            <a:ext cx="5971989" cy="1920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-1" y="686071"/>
            <a:ext cx="5286376" cy="138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F2120-31B2-447E-A9ED-A764866486EA}"/>
              </a:ext>
            </a:extLst>
          </p:cNvPr>
          <p:cNvSpPr txBox="1"/>
          <p:nvPr/>
        </p:nvSpPr>
        <p:spPr>
          <a:xfrm>
            <a:off x="1359630" y="1172589"/>
            <a:ext cx="660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전체 개발 일정</a:t>
            </a:r>
            <a:endParaRPr lang="en-US" altLang="ko-KR" sz="16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83061A-9790-41DB-B1CD-568863DEA469}"/>
              </a:ext>
            </a:extLst>
          </p:cNvPr>
          <p:cNvSpPr txBox="1"/>
          <p:nvPr/>
        </p:nvSpPr>
        <p:spPr>
          <a:xfrm>
            <a:off x="1359630" y="3687335"/>
            <a:ext cx="660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</a:t>
            </a:r>
            <a:r>
              <a:rPr lang="ko-KR" altLang="en-US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부분 상세 진행 일정</a:t>
            </a:r>
            <a:endParaRPr lang="en-US" altLang="ko-KR" sz="16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4A5174-28BD-4CFC-8BF1-ACA03CDC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67" y="1647825"/>
            <a:ext cx="9115425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949B8D-670B-41BF-8B1F-678C238EC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312" y="4285270"/>
            <a:ext cx="7191375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07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F73017-4031-4F55-85A6-3D2917A983F3}"/>
              </a:ext>
            </a:extLst>
          </p:cNvPr>
          <p:cNvSpPr/>
          <p:nvPr/>
        </p:nvSpPr>
        <p:spPr>
          <a:xfrm>
            <a:off x="902311" y="0"/>
            <a:ext cx="11310967" cy="6858000"/>
          </a:xfrm>
          <a:prstGeom prst="rect">
            <a:avLst/>
          </a:prstGeom>
          <a:pattFill prst="shingle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440CA-3025-45D2-A8A5-274C24C0099D}"/>
              </a:ext>
            </a:extLst>
          </p:cNvPr>
          <p:cNvSpPr/>
          <p:nvPr/>
        </p:nvSpPr>
        <p:spPr>
          <a:xfrm>
            <a:off x="0" y="0"/>
            <a:ext cx="966159" cy="685800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66CC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7856-C921-43C5-9908-C83B4E48A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" y="5910360"/>
            <a:ext cx="816484" cy="815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763F1-7C82-4568-8A80-1EC8E70FAB8E}"/>
              </a:ext>
            </a:extLst>
          </p:cNvPr>
          <p:cNvSpPr txBox="1"/>
          <p:nvPr/>
        </p:nvSpPr>
        <p:spPr>
          <a:xfrm>
            <a:off x="85827" y="132456"/>
            <a:ext cx="5591642" cy="58477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Open sources SW used</a:t>
            </a:r>
            <a:endParaRPr lang="ko-KR" altLang="en-US" sz="3200" spc="-150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D9E76-5B53-4A37-A2BE-79302C747989}"/>
              </a:ext>
            </a:extLst>
          </p:cNvPr>
          <p:cNvSpPr/>
          <p:nvPr/>
        </p:nvSpPr>
        <p:spPr>
          <a:xfrm>
            <a:off x="0" y="721111"/>
            <a:ext cx="5971989" cy="1920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3A768-DAA8-4C77-BA06-BF1E857C0EF5}"/>
              </a:ext>
            </a:extLst>
          </p:cNvPr>
          <p:cNvSpPr/>
          <p:nvPr/>
        </p:nvSpPr>
        <p:spPr>
          <a:xfrm>
            <a:off x="-1" y="686071"/>
            <a:ext cx="4244455" cy="138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B80E1B-9CC3-485A-A2E1-B5B0A745980A}"/>
              </a:ext>
            </a:extLst>
          </p:cNvPr>
          <p:cNvGrpSpPr/>
          <p:nvPr/>
        </p:nvGrpSpPr>
        <p:grpSpPr>
          <a:xfrm>
            <a:off x="1313858" y="1254013"/>
            <a:ext cx="300120" cy="262089"/>
            <a:chOff x="1783074" y="1634253"/>
            <a:chExt cx="262356" cy="26208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E9148F4-0BF8-4E17-9EC2-B8C39DA9AAED}"/>
                </a:ext>
              </a:extLst>
            </p:cNvPr>
            <p:cNvSpPr/>
            <p:nvPr/>
          </p:nvSpPr>
          <p:spPr>
            <a:xfrm>
              <a:off x="1877759" y="1634253"/>
              <a:ext cx="167671" cy="2620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A8813EF-7EED-43AE-BF68-753328169F7E}"/>
                </a:ext>
              </a:extLst>
            </p:cNvPr>
            <p:cNvSpPr/>
            <p:nvPr/>
          </p:nvSpPr>
          <p:spPr>
            <a:xfrm>
              <a:off x="1783074" y="1634254"/>
              <a:ext cx="119014" cy="2620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6B6B3B1-236E-4D6B-9B76-2406153615E5}"/>
              </a:ext>
            </a:extLst>
          </p:cNvPr>
          <p:cNvGrpSpPr/>
          <p:nvPr/>
        </p:nvGrpSpPr>
        <p:grpSpPr>
          <a:xfrm>
            <a:off x="1313858" y="2422765"/>
            <a:ext cx="300120" cy="262089"/>
            <a:chOff x="1783074" y="1634253"/>
            <a:chExt cx="262356" cy="26208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2703EA-7644-4039-B0BD-AF003D79DFA1}"/>
                </a:ext>
              </a:extLst>
            </p:cNvPr>
            <p:cNvSpPr/>
            <p:nvPr/>
          </p:nvSpPr>
          <p:spPr>
            <a:xfrm>
              <a:off x="1877759" y="1634253"/>
              <a:ext cx="167671" cy="2620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98F23A-CB82-482F-9932-704B298C0539}"/>
                </a:ext>
              </a:extLst>
            </p:cNvPr>
            <p:cNvSpPr/>
            <p:nvPr/>
          </p:nvSpPr>
          <p:spPr>
            <a:xfrm>
              <a:off x="1783074" y="1634254"/>
              <a:ext cx="119014" cy="2620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AF55DF-22E8-4133-A9D6-15D62287935E}"/>
              </a:ext>
            </a:extLst>
          </p:cNvPr>
          <p:cNvGrpSpPr/>
          <p:nvPr/>
        </p:nvGrpSpPr>
        <p:grpSpPr>
          <a:xfrm>
            <a:off x="1313858" y="4739096"/>
            <a:ext cx="300120" cy="262089"/>
            <a:chOff x="1783074" y="1634253"/>
            <a:chExt cx="262356" cy="26208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851D403-19C5-4C0D-8DB7-A6E39D68F515}"/>
                </a:ext>
              </a:extLst>
            </p:cNvPr>
            <p:cNvSpPr/>
            <p:nvPr/>
          </p:nvSpPr>
          <p:spPr>
            <a:xfrm>
              <a:off x="1877759" y="1634253"/>
              <a:ext cx="167671" cy="2620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04AD61-C027-4C92-8AC5-6EF55A6909FF}"/>
                </a:ext>
              </a:extLst>
            </p:cNvPr>
            <p:cNvSpPr/>
            <p:nvPr/>
          </p:nvSpPr>
          <p:spPr>
            <a:xfrm>
              <a:off x="1783074" y="1634254"/>
              <a:ext cx="119014" cy="2620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6DA2F0A-9DB8-4CF3-A025-8FB5CAF0E0B0}"/>
              </a:ext>
            </a:extLst>
          </p:cNvPr>
          <p:cNvSpPr txBox="1"/>
          <p:nvPr/>
        </p:nvSpPr>
        <p:spPr>
          <a:xfrm>
            <a:off x="1613978" y="1169435"/>
            <a:ext cx="660173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15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Naver</a:t>
            </a:r>
            <a:r>
              <a:rPr lang="en-US" altLang="ko-KR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Map API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경로 기록 및 사진 데이터를 지도 위에 보여줄 때 사용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위치 정보 입력 시에도 사용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hlinkClick r:id="rId3"/>
              </a:rPr>
              <a:t>https://www.ncloud.com/product/applicationService/maps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spc="-15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Google Cloud Vision API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업로드한 사진 데이터를 이미지 분석을 통해 라벨을 탐지하는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API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탐지된 라벨들의 </a:t>
            </a:r>
            <a:r>
              <a:rPr lang="ko-KR" altLang="en-US" sz="1400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탐지율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(%)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통해 라벨 추천 순서를 지정 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hlinkClick r:id="rId4"/>
              </a:rPr>
              <a:t>https://cloud.google.com/vision/?hl=ko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endParaRPr lang="en-US" altLang="ko-KR" sz="20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spc="-15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AndroidTagGroup</a:t>
            </a:r>
            <a:endParaRPr lang="en-US" altLang="ko-KR" sz="2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이미지 분석을 통해 도출한 해시태그를 보여줄 때 사용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사용자가 태그 추가 가능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hlinkClick r:id="rId5"/>
              </a:rPr>
              <a:t>https://github.com/2dxgujun/AndroidTagGroup</a:t>
            </a:r>
            <a:endParaRPr lang="en-US" altLang="ko-KR" sz="1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spc="-15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TedPermission</a:t>
            </a:r>
            <a:endParaRPr lang="en-US" altLang="ko-KR" sz="2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지도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API 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사용을 위한 위치 권한을 얻을 때 띄워주는 </a:t>
            </a:r>
            <a:r>
              <a:rPr lang="ko-KR" altLang="en-US" sz="1400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팝업창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오픈 소스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hlinkClick r:id="rId6"/>
              </a:rPr>
              <a:t>https://github.com/ParkSangGwon/TedPermission</a:t>
            </a:r>
            <a:endParaRPr lang="en-US" altLang="ko-KR" sz="1400" dirty="0"/>
          </a:p>
          <a:p>
            <a:pPr marL="457200" indent="-457200">
              <a:buAutoNum type="arabicPeriod"/>
            </a:pPr>
            <a:r>
              <a:rPr lang="en-US" altLang="ko-KR" sz="2400" spc="-15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FloatingActionButton</a:t>
            </a:r>
            <a:endParaRPr lang="en-US" altLang="ko-KR" sz="2400" spc="-15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메인 지도 화면에서 사용하는 </a:t>
            </a:r>
            <a:r>
              <a:rPr lang="ko-KR" altLang="en-US" sz="1400" spc="-15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플로팅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버튼의 </a:t>
            </a:r>
            <a:r>
              <a:rPr lang="en-US" altLang="ko-KR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UI</a:t>
            </a:r>
            <a:r>
              <a:rPr lang="ko-KR" altLang="en-US" sz="1400" spc="-1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발전시킬 수 있는 오픈 소스</a:t>
            </a:r>
            <a:endParaRPr lang="en-US" altLang="ko-KR" sz="1400" spc="-1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hlinkClick r:id="rId7"/>
              </a:rPr>
              <a:t>https://github.com/Clans/FloatingActionButton</a:t>
            </a:r>
            <a:endParaRPr lang="en-US" altLang="ko-KR" sz="1400" dirty="0"/>
          </a:p>
        </p:txBody>
      </p:sp>
      <p:pic>
        <p:nvPicPr>
          <p:cNvPr id="29" name="그림 28" descr="https://lh6.googleusercontent.com/7U4X4PAQaH8T4K7uWhcYh6iccoAY2Gim9F17TXsHq8FrFFdxYNPI0VYYnj5cZ4Ec0X4L49ypa03rnlDKCvYMJBUJKpIQe0DY7TftPczteUKLDlMWR3iiNQjNP-3kQWBWaG6snh3X">
            <a:extLst>
              <a:ext uri="{FF2B5EF4-FFF2-40B4-BE49-F238E27FC236}">
                <a16:creationId xmlns:a16="http://schemas.microsoft.com/office/drawing/2014/main" id="{5944757D-2218-4980-BFB6-1E5E3F4604C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468" y="1088860"/>
            <a:ext cx="2799195" cy="160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30" name="그림 29" descr="https://lh3.googleusercontent.com/FcPRGph0Mb5hzk0UBj2zKVfdB2p7a7Mcf0nGZ_6vCmka5Oj6-vponHPDSX-CvVsTqo1nJPNGV_i7MEVL6nx9S1v-4_tlFpae5q4ADHHIg3EfbwEWr43IJhvjfLo9vbtlbdBBjwKZ">
            <a:extLst>
              <a:ext uri="{FF2B5EF4-FFF2-40B4-BE49-F238E27FC236}">
                <a16:creationId xmlns:a16="http://schemas.microsoft.com/office/drawing/2014/main" id="{EA6FF6FF-5C65-4469-9B81-B7D9E318BAF3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16" y="3429000"/>
            <a:ext cx="2348097" cy="22955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D4AFBFF4-7179-4B9E-BC7C-1F198963D020}"/>
              </a:ext>
            </a:extLst>
          </p:cNvPr>
          <p:cNvGrpSpPr/>
          <p:nvPr/>
        </p:nvGrpSpPr>
        <p:grpSpPr>
          <a:xfrm>
            <a:off x="1313858" y="3583767"/>
            <a:ext cx="300120" cy="262089"/>
            <a:chOff x="1783074" y="1634253"/>
            <a:chExt cx="262356" cy="26208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1A64D63-3464-4A93-B8FC-E376D25450BD}"/>
                </a:ext>
              </a:extLst>
            </p:cNvPr>
            <p:cNvSpPr/>
            <p:nvPr/>
          </p:nvSpPr>
          <p:spPr>
            <a:xfrm>
              <a:off x="1877759" y="1634253"/>
              <a:ext cx="167671" cy="2620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37870A4-D938-44EF-8408-2372632707E1}"/>
                </a:ext>
              </a:extLst>
            </p:cNvPr>
            <p:cNvSpPr/>
            <p:nvPr/>
          </p:nvSpPr>
          <p:spPr>
            <a:xfrm>
              <a:off x="1783074" y="1634254"/>
              <a:ext cx="119014" cy="2620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A822851-2853-4070-AF14-5F84C51730C8}"/>
              </a:ext>
            </a:extLst>
          </p:cNvPr>
          <p:cNvGrpSpPr/>
          <p:nvPr/>
        </p:nvGrpSpPr>
        <p:grpSpPr>
          <a:xfrm>
            <a:off x="1313858" y="5688565"/>
            <a:ext cx="300120" cy="262089"/>
            <a:chOff x="1783074" y="1634253"/>
            <a:chExt cx="262356" cy="262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E6EDEC-89F5-4179-9E98-D608E9C4CC5F}"/>
                </a:ext>
              </a:extLst>
            </p:cNvPr>
            <p:cNvSpPr/>
            <p:nvPr/>
          </p:nvSpPr>
          <p:spPr>
            <a:xfrm>
              <a:off x="1877759" y="1634253"/>
              <a:ext cx="167671" cy="2620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05ADFD-01A7-46B1-ADCC-05FAC5799003}"/>
                </a:ext>
              </a:extLst>
            </p:cNvPr>
            <p:cNvSpPr/>
            <p:nvPr/>
          </p:nvSpPr>
          <p:spPr>
            <a:xfrm>
              <a:off x="1783074" y="1634254"/>
              <a:ext cx="119014" cy="2620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57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1178</Words>
  <Application>Microsoft Office PowerPoint</Application>
  <PresentationFormat>와이드스크린</PresentationFormat>
  <Paragraphs>159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맑은 고딕</vt:lpstr>
      <vt:lpstr>타이포_백범일지 B</vt:lpstr>
      <vt:lpstr>배달의민족 주아</vt:lpstr>
      <vt:lpstr>08서울남산체 B</vt:lpstr>
      <vt:lpstr>배달의민족 한나는 열한살</vt:lpstr>
      <vt:lpstr>08서울남산체 M</vt:lpstr>
      <vt:lpstr>Arial</vt:lpstr>
      <vt:lpstr>Wingdings</vt:lpstr>
      <vt:lpstr>08서울남산체 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신아름2 [sinal95]</dc:creator>
  <cp:lastModifiedBy>신아름2 [sinal95]</cp:lastModifiedBy>
  <cp:revision>108</cp:revision>
  <dcterms:created xsi:type="dcterms:W3CDTF">2019-06-09T04:22:05Z</dcterms:created>
  <dcterms:modified xsi:type="dcterms:W3CDTF">2019-06-14T05:48:30Z</dcterms:modified>
</cp:coreProperties>
</file>