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B6F14-0090-4F89-9BC2-E61ACB97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05F47-FEDF-4FB7-8EBE-0557A3A7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082E5-51AF-4AF2-8CED-B70B4329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660BC-784E-4268-A50A-920B618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FE64-B20C-486C-BC5D-43037695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31F9-3EE6-4F92-8B67-664E4D6B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5D9F6-8E12-49CE-8EFB-4586C58A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1939B-1F9D-4E79-ADB9-9BBD822A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CC0B-808B-4279-8089-9C28448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4501-A733-4C6B-A959-CAD114E9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0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7D45C-37CA-494B-A372-7F8B49C90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B4AAA-642D-4643-AFD4-7FABF156C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F880C-0E9B-4343-A3C2-3B434A4E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361F3-33B1-4E81-B1DC-91254998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88B0A-4486-4CCE-9ADD-5A1A7C7F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383F-0706-43F7-8DD2-7C2580C2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56AFC-7672-4FAF-9E53-E36217D2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F8749-F53B-43F8-985B-EDDFA01F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A9D23-AD5D-433C-8007-7148E2C4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AAC1A-2E53-4DFD-891A-CCF3F8EE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A7D05-483D-48A6-B0E7-0FC462B7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FA5BA-6CF1-4691-8AC4-762A76AB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32C7-5447-4F97-8D73-B2226676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99642-B4C3-4DA1-BA85-9FA282A8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58529-ECBA-4E55-8824-977D793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0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7C5C-E976-41DB-8CF3-498230C8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0BD7A-0718-4E75-94F0-7EF293B13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13B08-6973-410A-81A7-90D79C1E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82228-DC06-425C-B626-EE59B305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AB44E-9192-406D-97FC-F93A726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DED81-61F5-4A7E-9043-F8C64A27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3D55-0CC8-433D-B1B9-112C669D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1C67F-F8BB-487F-B25A-C54BABDB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150E3-63C4-4E9A-8983-C9B85E58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73832-FC2D-4C68-BC63-3EACF2A6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EFEB47-C66A-4D56-8BCE-F98EA934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13F553-E93A-415A-8E27-FBD8728E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1B5273-C596-4962-8BD3-CE466AF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01D69-F5C4-47A4-B1C9-8AD2DD2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B9EF-EF9C-4FAF-82A7-06288041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7F991-B68E-491F-BF74-8AF2167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DA603-F177-48E9-94CB-EB75A3B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E6D94-251F-4AFB-AB23-7F974A32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DF2B4B-32A5-43F2-ABD0-FCD1D71D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D0A134-D505-4A44-93A8-B4E1AAD5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D7707-3949-461B-BE44-326BB0AB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6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14F9-E9FF-43C7-8BCC-F654A37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FD145-A584-4A26-B569-230E4CFD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32D0C-C5B5-452B-97D2-E8296344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E2619-5778-4473-B45A-8D5096F8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5D616-D153-4D8D-9647-9C45BAB1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55210-FEB0-4F54-9E09-28919BDE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667C-89AD-4521-B06F-E1CAE549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74161-7035-474F-AB9E-B2C6EF6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558A6-8988-454E-81B9-AAF62FDE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9D2C9-3D3B-44DE-B214-AD5216C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E6E19-35B2-474A-8CFA-8874C505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278AA-EACE-476E-BAE7-5688A58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F3189-6DA0-4754-894F-0C8EBBE1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CB6A1-5FCD-4118-ABAD-29A48AE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E6774-1801-4732-84FC-E4264682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9C8-EA2E-486C-B86B-5F1243A5B1A1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FE812-2E7F-4E78-8026-9E272CD22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9421B-3132-439C-8207-40B59F3C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45A4-0CAE-42A0-BB19-633AE4F2B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.etnews.com/20190703000052%20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sjsj92.tistory.com/56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7A711-619D-4758-98C8-7B496B773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차별화 아이디어 및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 err="1"/>
              <a:t>기본작동원리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0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7A711-619D-4758-98C8-7B496B77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05" y="107295"/>
            <a:ext cx="7116661" cy="832272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차별화 아이디어 </a:t>
            </a:r>
            <a:r>
              <a:rPr lang="en-US" altLang="ko-KR" sz="3200" dirty="0"/>
              <a:t>1: </a:t>
            </a:r>
            <a:r>
              <a:rPr lang="ko-KR" altLang="en-US" sz="3200" dirty="0"/>
              <a:t>중고 휴대폰</a:t>
            </a:r>
            <a:r>
              <a:rPr lang="en-US" altLang="ko-KR" sz="3200" dirty="0"/>
              <a:t>, </a:t>
            </a:r>
            <a:r>
              <a:rPr lang="ko-KR" altLang="en-US" sz="3200" dirty="0"/>
              <a:t>태블릿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2BF27-7C01-4EDF-B663-D8573215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560" y="1291905"/>
            <a:ext cx="11476139" cy="49830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dirty="0"/>
              <a:t>이유 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 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판매자가 어떤 기기를 가지고 있는지 알기 쉽다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판매자에게 능동적으로 광고를 통해 판매를 제안할 수 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ㄴ</a:t>
            </a:r>
            <a:r>
              <a:rPr lang="en-US" altLang="ko-KR" dirty="0"/>
              <a:t>. </a:t>
            </a:r>
            <a:r>
              <a:rPr lang="ko-KR" altLang="en-US" dirty="0"/>
              <a:t>정보 수집이 용이하다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</a:t>
            </a:r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외부 성능 검사 시스템을 이용해서 먼저 품질 체크를 어느정도 할 수 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옷과 같은 물품은 정량적인 데이터로 품질을 나눌 수 없다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갈 수록 휴대폰 등 전자기기를 바꾸는 기간은 늘어나고 있지만 </a:t>
            </a:r>
            <a:endParaRPr lang="en-US" altLang="ko-KR" dirty="0"/>
          </a:p>
          <a:p>
            <a:pPr algn="l"/>
            <a:r>
              <a:rPr lang="ko-KR" altLang="en-US" dirty="0"/>
              <a:t>   </a:t>
            </a:r>
            <a:r>
              <a:rPr lang="ko-KR" altLang="en-US" dirty="0" err="1"/>
              <a:t>중고폰</a:t>
            </a:r>
            <a:r>
              <a:rPr lang="ko-KR" altLang="en-US" dirty="0"/>
              <a:t> 시장은 커지고 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err="1"/>
              <a:t>ㄱ</a:t>
            </a:r>
            <a:r>
              <a:rPr lang="en-US" altLang="ko-KR" dirty="0"/>
              <a:t>.</a:t>
            </a:r>
            <a:r>
              <a:rPr lang="ko-KR" altLang="en-US" dirty="0"/>
              <a:t>연간 국내 휴대폰 판매량은 </a:t>
            </a:r>
            <a:r>
              <a:rPr lang="en-US" altLang="ko-KR" dirty="0"/>
              <a:t>1800</a:t>
            </a:r>
            <a:r>
              <a:rPr lang="ko-KR" altLang="en-US" dirty="0"/>
              <a:t>만여대로 추산된다</a:t>
            </a:r>
            <a:r>
              <a:rPr lang="en-US" altLang="ko-KR" dirty="0"/>
              <a:t>. 1800</a:t>
            </a:r>
            <a:r>
              <a:rPr lang="ko-KR" altLang="en-US" dirty="0" err="1"/>
              <a:t>만여대</a:t>
            </a:r>
            <a:r>
              <a:rPr lang="ko-KR" altLang="en-US" dirty="0"/>
              <a:t> 중 </a:t>
            </a:r>
            <a:r>
              <a:rPr lang="en-US" altLang="ko-KR" dirty="0"/>
              <a:t>60~70%</a:t>
            </a:r>
            <a:r>
              <a:rPr lang="ko-KR" altLang="en-US" dirty="0"/>
              <a:t>가</a:t>
            </a:r>
            <a:endParaRPr lang="en-US" altLang="ko-KR" dirty="0"/>
          </a:p>
          <a:p>
            <a:pPr algn="l"/>
            <a:r>
              <a:rPr lang="en-US" altLang="ko-KR" dirty="0"/>
              <a:t>	    </a:t>
            </a:r>
            <a:r>
              <a:rPr lang="ko-KR" altLang="en-US" dirty="0" err="1"/>
              <a:t>중고폰으로</a:t>
            </a:r>
            <a:r>
              <a:rPr lang="ko-KR" altLang="en-US" dirty="0"/>
              <a:t> 유통되는 것으로 추정된다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>
                <a:hlinkClick r:id="rId2"/>
              </a:rPr>
              <a:t>https://m.etnews.com/20190703000052</a:t>
            </a:r>
          </a:p>
          <a:p>
            <a:pPr algn="l"/>
            <a:r>
              <a:rPr lang="en-US" altLang="ko-KR" dirty="0">
                <a:hlinkClick r:id="rId2"/>
              </a:rPr>
              <a:t> 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기사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9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ED4F1CB9-9F9D-4E5A-B6CF-2C1D077EDF60}"/>
              </a:ext>
            </a:extLst>
          </p:cNvPr>
          <p:cNvSpPr/>
          <p:nvPr/>
        </p:nvSpPr>
        <p:spPr>
          <a:xfrm>
            <a:off x="9352325" y="1067310"/>
            <a:ext cx="1627464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D6EC24-F167-49A1-98F0-3819A890E5B9}"/>
              </a:ext>
            </a:extLst>
          </p:cNvPr>
          <p:cNvSpPr/>
          <p:nvPr/>
        </p:nvSpPr>
        <p:spPr>
          <a:xfrm>
            <a:off x="5476327" y="1067309"/>
            <a:ext cx="1627464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14E43E-764C-442A-BE8E-ABF0537F9700}"/>
              </a:ext>
            </a:extLst>
          </p:cNvPr>
          <p:cNvSpPr/>
          <p:nvPr/>
        </p:nvSpPr>
        <p:spPr>
          <a:xfrm>
            <a:off x="1065402" y="1113476"/>
            <a:ext cx="1556500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40E241-AA94-4BC2-924E-29107B4F9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355" y="-60485"/>
            <a:ext cx="4499297" cy="83227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Process modeling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186C8-DB3C-49CE-A168-2EE43B9911B2}"/>
              </a:ext>
            </a:extLst>
          </p:cNvPr>
          <p:cNvSpPr txBox="1"/>
          <p:nvPr/>
        </p:nvSpPr>
        <p:spPr>
          <a:xfrm>
            <a:off x="1269535" y="1251976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수집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21A03-2BE6-4FE5-ADEE-1E244066C9C1}"/>
              </a:ext>
            </a:extLst>
          </p:cNvPr>
          <p:cNvSpPr txBox="1"/>
          <p:nvPr/>
        </p:nvSpPr>
        <p:spPr>
          <a:xfrm>
            <a:off x="5651097" y="1113476"/>
            <a:ext cx="127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</a:t>
            </a:r>
            <a:r>
              <a:rPr lang="en-US" altLang="ko-KR" dirty="0"/>
              <a:t>, </a:t>
            </a:r>
            <a:r>
              <a:rPr lang="ko-KR" altLang="en-US" dirty="0"/>
              <a:t>구매 제안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3D506-16E9-4F10-B49A-5BDF7633D826}"/>
              </a:ext>
            </a:extLst>
          </p:cNvPr>
          <p:cNvSpPr txBox="1"/>
          <p:nvPr/>
        </p:nvSpPr>
        <p:spPr>
          <a:xfrm>
            <a:off x="9409650" y="1205810"/>
            <a:ext cx="15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검사</a:t>
            </a:r>
            <a:r>
              <a:rPr lang="en-US" altLang="ko-KR" dirty="0"/>
              <a:t> &amp; </a:t>
            </a:r>
            <a:r>
              <a:rPr lang="ko-KR" altLang="en-US" dirty="0"/>
              <a:t>거래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5FF6EA5-6558-486E-87C2-70F54CE9475B}"/>
              </a:ext>
            </a:extLst>
          </p:cNvPr>
          <p:cNvSpPr/>
          <p:nvPr/>
        </p:nvSpPr>
        <p:spPr>
          <a:xfrm>
            <a:off x="3540154" y="3365384"/>
            <a:ext cx="10402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E515BF9-0C64-4EDF-AABD-068C39662EE1}"/>
              </a:ext>
            </a:extLst>
          </p:cNvPr>
          <p:cNvSpPr/>
          <p:nvPr/>
        </p:nvSpPr>
        <p:spPr>
          <a:xfrm>
            <a:off x="7457813" y="3365384"/>
            <a:ext cx="12080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F8860-4B68-4CEA-A6AC-1B0C3D1061FB}"/>
              </a:ext>
            </a:extLst>
          </p:cNvPr>
          <p:cNvSpPr txBox="1"/>
          <p:nvPr/>
        </p:nvSpPr>
        <p:spPr>
          <a:xfrm>
            <a:off x="390816" y="1852141"/>
            <a:ext cx="3001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사용하고 있는 휴대폰 기기에 대한 정보 수집</a:t>
            </a:r>
            <a:r>
              <a:rPr lang="en-US" altLang="ko-KR" dirty="0"/>
              <a:t>(</a:t>
            </a:r>
            <a:r>
              <a:rPr lang="ko-KR" altLang="en-US" dirty="0"/>
              <a:t>사용기간</a:t>
            </a:r>
            <a:r>
              <a:rPr lang="en-US" altLang="ko-KR" dirty="0"/>
              <a:t>, </a:t>
            </a:r>
            <a:r>
              <a:rPr lang="ko-KR" altLang="en-US" dirty="0"/>
              <a:t>기종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주로 어떤 기능을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주로 사용하는지 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u="sng" dirty="0"/>
              <a:t>어떤 사용자가 어떤 기종을 선호하는지 데이터 축적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ko-KR" altLang="en-US" dirty="0"/>
              <a:t>정보수집은 어플 다운로드 시에 정보허용 요구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43B88-5221-41BE-88BD-5FEDDD4CB966}"/>
              </a:ext>
            </a:extLst>
          </p:cNvPr>
          <p:cNvSpPr txBox="1"/>
          <p:nvPr/>
        </p:nvSpPr>
        <p:spPr>
          <a:xfrm>
            <a:off x="4803255" y="1898307"/>
            <a:ext cx="31123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약정이 지난 판매자와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구매자를 집중 공략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판매 등록이나 자신이 </a:t>
            </a:r>
            <a:endParaRPr lang="en-US" altLang="ko-KR" dirty="0"/>
          </a:p>
          <a:p>
            <a:r>
              <a:rPr lang="ko-KR" altLang="en-US" dirty="0"/>
              <a:t>글을 올릴 필요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알고리즘 기반 </a:t>
            </a:r>
            <a:endParaRPr lang="en-US" altLang="ko-KR" dirty="0"/>
          </a:p>
          <a:p>
            <a:r>
              <a:rPr lang="ko-KR" altLang="en-US" dirty="0"/>
              <a:t>판매자와 구매자를 연결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아이템 기반 협업 필터링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고객들의 선호도를 바탕으로 아이템 간의 유사도 계산하고 특정 사용자가 어떤 아이템을 구매하거나 좋다고 평가하면 그와 유사한 아이템 추천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https://lsjsj92.tistory.com/568</a:t>
            </a:r>
            <a:r>
              <a:rPr lang="en-US" altLang="ko-KR" dirty="0"/>
              <a:t> : </a:t>
            </a:r>
            <a:r>
              <a:rPr lang="ko-KR" altLang="en-US" dirty="0"/>
              <a:t>파이썬 추천 시스템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A80A3-AF79-4ABE-B5ED-ED07AB418C67}"/>
              </a:ext>
            </a:extLst>
          </p:cNvPr>
          <p:cNvSpPr txBox="1"/>
          <p:nvPr/>
        </p:nvSpPr>
        <p:spPr>
          <a:xfrm>
            <a:off x="8841712" y="1898307"/>
            <a:ext cx="3112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외부 시스템을 통해 성능 검사를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검사에 대한 만족도가 구매자에게 있을 시에 거래</a:t>
            </a:r>
          </a:p>
        </p:txBody>
      </p:sp>
    </p:spTree>
    <p:extLst>
      <p:ext uri="{BB962C8B-B14F-4D97-AF65-F5344CB8AC3E}">
        <p14:creationId xmlns:p14="http://schemas.microsoft.com/office/powerpoint/2010/main" val="109978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ED4F1CB9-9F9D-4E5A-B6CF-2C1D077EDF60}"/>
              </a:ext>
            </a:extLst>
          </p:cNvPr>
          <p:cNvSpPr/>
          <p:nvPr/>
        </p:nvSpPr>
        <p:spPr>
          <a:xfrm>
            <a:off x="289948" y="5144358"/>
            <a:ext cx="1627464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D6EC24-F167-49A1-98F0-3819A890E5B9}"/>
              </a:ext>
            </a:extLst>
          </p:cNvPr>
          <p:cNvSpPr/>
          <p:nvPr/>
        </p:nvSpPr>
        <p:spPr>
          <a:xfrm>
            <a:off x="264624" y="3175083"/>
            <a:ext cx="1627464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14E43E-764C-442A-BE8E-ABF0537F9700}"/>
              </a:ext>
            </a:extLst>
          </p:cNvPr>
          <p:cNvSpPr/>
          <p:nvPr/>
        </p:nvSpPr>
        <p:spPr>
          <a:xfrm>
            <a:off x="289948" y="1251976"/>
            <a:ext cx="1556500" cy="64633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40E241-AA94-4BC2-924E-29107B4F9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355" y="-60485"/>
            <a:ext cx="4499297" cy="83227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Process modeling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186C8-DB3C-49CE-A168-2EE43B9911B2}"/>
              </a:ext>
            </a:extLst>
          </p:cNvPr>
          <p:cNvSpPr txBox="1"/>
          <p:nvPr/>
        </p:nvSpPr>
        <p:spPr>
          <a:xfrm>
            <a:off x="464191" y="1390476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수집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21A03-2BE6-4FE5-ADEE-1E244066C9C1}"/>
              </a:ext>
            </a:extLst>
          </p:cNvPr>
          <p:cNvSpPr txBox="1"/>
          <p:nvPr/>
        </p:nvSpPr>
        <p:spPr>
          <a:xfrm>
            <a:off x="439394" y="3221250"/>
            <a:ext cx="127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</a:t>
            </a:r>
            <a:r>
              <a:rPr lang="en-US" altLang="ko-KR" dirty="0"/>
              <a:t>, </a:t>
            </a:r>
            <a:r>
              <a:rPr lang="ko-KR" altLang="en-US" dirty="0"/>
              <a:t>구매 제안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3D506-16E9-4F10-B49A-5BDF7633D826}"/>
              </a:ext>
            </a:extLst>
          </p:cNvPr>
          <p:cNvSpPr txBox="1"/>
          <p:nvPr/>
        </p:nvSpPr>
        <p:spPr>
          <a:xfrm>
            <a:off x="347273" y="5282858"/>
            <a:ext cx="15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검사</a:t>
            </a:r>
            <a:r>
              <a:rPr lang="en-US" altLang="ko-KR" dirty="0"/>
              <a:t> &amp; </a:t>
            </a:r>
            <a:r>
              <a:rPr lang="ko-KR" altLang="en-US" dirty="0"/>
              <a:t>거래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E515BF9-0C64-4EDF-AABD-068C39662EE1}"/>
              </a:ext>
            </a:extLst>
          </p:cNvPr>
          <p:cNvSpPr/>
          <p:nvPr/>
        </p:nvSpPr>
        <p:spPr>
          <a:xfrm>
            <a:off x="3616526" y="1532906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8FCA746-5D97-4F2E-8D54-D77DA2535BF3}"/>
              </a:ext>
            </a:extLst>
          </p:cNvPr>
          <p:cNvSpPr/>
          <p:nvPr/>
        </p:nvSpPr>
        <p:spPr>
          <a:xfrm>
            <a:off x="2424418" y="1251976"/>
            <a:ext cx="813732" cy="7446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어플 다운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4F9288-76E7-4B66-9137-917BD1370137}"/>
              </a:ext>
            </a:extLst>
          </p:cNvPr>
          <p:cNvSpPr/>
          <p:nvPr/>
        </p:nvSpPr>
        <p:spPr>
          <a:xfrm>
            <a:off x="4690986" y="1243685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9996A02-9915-4563-9D88-8EF44359E808}"/>
              </a:ext>
            </a:extLst>
          </p:cNvPr>
          <p:cNvSpPr/>
          <p:nvPr/>
        </p:nvSpPr>
        <p:spPr>
          <a:xfrm>
            <a:off x="5855791" y="2057319"/>
            <a:ext cx="947955" cy="933274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891A1-2BC1-4428-9533-539FF00C426B}"/>
              </a:ext>
            </a:extLst>
          </p:cNvPr>
          <p:cNvSpPr txBox="1"/>
          <p:nvPr/>
        </p:nvSpPr>
        <p:spPr>
          <a:xfrm>
            <a:off x="4749709" y="1430914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정보 수집 허용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71ACE-AD83-4DDD-B14B-7422A5FF58A0}"/>
              </a:ext>
            </a:extLst>
          </p:cNvPr>
          <p:cNvSpPr txBox="1"/>
          <p:nvPr/>
        </p:nvSpPr>
        <p:spPr>
          <a:xfrm>
            <a:off x="6060286" y="2234078"/>
            <a:ext cx="8305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성향이 </a:t>
            </a:r>
            <a:endParaRPr lang="en-US" altLang="ko-KR" sz="1100" dirty="0"/>
          </a:p>
          <a:p>
            <a:r>
              <a:rPr lang="ko-KR" altLang="en-US" sz="1100" dirty="0"/>
              <a:t>비슷한 </a:t>
            </a:r>
            <a:endParaRPr lang="en-US" altLang="ko-KR" sz="1100" dirty="0"/>
          </a:p>
          <a:p>
            <a:r>
              <a:rPr lang="ko-KR" altLang="en-US" sz="1100" dirty="0"/>
              <a:t>사용자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D8EFD09-0EB5-47B7-938C-5619823C2B58}"/>
              </a:ext>
            </a:extLst>
          </p:cNvPr>
          <p:cNvSpPr/>
          <p:nvPr/>
        </p:nvSpPr>
        <p:spPr>
          <a:xfrm>
            <a:off x="5876300" y="1532905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F8D0ED-5D8D-49CD-A9C9-FC225BA0775C}"/>
              </a:ext>
            </a:extLst>
          </p:cNvPr>
          <p:cNvSpPr/>
          <p:nvPr/>
        </p:nvSpPr>
        <p:spPr>
          <a:xfrm>
            <a:off x="6979265" y="1251976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081013-81DC-42E3-991D-6C52218D0CF6}"/>
              </a:ext>
            </a:extLst>
          </p:cNvPr>
          <p:cNvSpPr txBox="1"/>
          <p:nvPr/>
        </p:nvSpPr>
        <p:spPr>
          <a:xfrm>
            <a:off x="7037988" y="1439205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기본 정보 수집</a:t>
            </a:r>
            <a:endParaRPr lang="en-US" altLang="ko-KR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A83AA5-907B-454D-ADC4-89B418D74C9B}"/>
              </a:ext>
            </a:extLst>
          </p:cNvPr>
          <p:cNvSpPr/>
          <p:nvPr/>
        </p:nvSpPr>
        <p:spPr>
          <a:xfrm>
            <a:off x="9218749" y="1191237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C6EF3-A1F9-4AA2-AF5A-FA3FDB23AD2B}"/>
              </a:ext>
            </a:extLst>
          </p:cNvPr>
          <p:cNvSpPr txBox="1"/>
          <p:nvPr/>
        </p:nvSpPr>
        <p:spPr>
          <a:xfrm>
            <a:off x="9284116" y="1389448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</a:t>
            </a:r>
            <a:endParaRPr lang="en-US" altLang="ko-KR" sz="1100" dirty="0"/>
          </a:p>
          <a:p>
            <a:pPr algn="ctr"/>
            <a:r>
              <a:rPr lang="ko-KR" altLang="en-US" sz="1100" dirty="0"/>
              <a:t>구조화</a:t>
            </a:r>
            <a:endParaRPr lang="en-US" altLang="ko-KR" sz="11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78AB18F-CF07-4707-9896-FA816AE5B21C}"/>
              </a:ext>
            </a:extLst>
          </p:cNvPr>
          <p:cNvSpPr/>
          <p:nvPr/>
        </p:nvSpPr>
        <p:spPr>
          <a:xfrm>
            <a:off x="3382373" y="5548660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E704A54-A23E-4C4F-B653-A3FB473FFFFF}"/>
              </a:ext>
            </a:extLst>
          </p:cNvPr>
          <p:cNvSpPr/>
          <p:nvPr/>
        </p:nvSpPr>
        <p:spPr>
          <a:xfrm>
            <a:off x="6096000" y="5530651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D5C2769-473A-4609-BA33-83B263D0363F}"/>
              </a:ext>
            </a:extLst>
          </p:cNvPr>
          <p:cNvSpPr/>
          <p:nvPr/>
        </p:nvSpPr>
        <p:spPr>
          <a:xfrm>
            <a:off x="8154434" y="1591716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4A4BAA4-55D1-488F-A557-7FC6E5A401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4091" y="2117794"/>
            <a:ext cx="2805280" cy="548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2">
            <a:extLst>
              <a:ext uri="{FF2B5EF4-FFF2-40B4-BE49-F238E27FC236}">
                <a16:creationId xmlns:a16="http://schemas.microsoft.com/office/drawing/2014/main" id="{1AB5A26C-AF68-4D26-B9E0-D35D11A657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7100" y="2504593"/>
            <a:ext cx="2537486" cy="888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8C0F26FD-C3B4-4738-BD75-11F0D00495D0}"/>
              </a:ext>
            </a:extLst>
          </p:cNvPr>
          <p:cNvSpPr/>
          <p:nvPr/>
        </p:nvSpPr>
        <p:spPr>
          <a:xfrm>
            <a:off x="2298963" y="3133029"/>
            <a:ext cx="813732" cy="7446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판매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 제안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7E17495-7337-4A0F-AFC7-BF72FD2F8D32}"/>
              </a:ext>
            </a:extLst>
          </p:cNvPr>
          <p:cNvSpPr/>
          <p:nvPr/>
        </p:nvSpPr>
        <p:spPr>
          <a:xfrm>
            <a:off x="3368352" y="3426021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5B97BD-830B-41F4-86FC-79B9B2105659}"/>
              </a:ext>
            </a:extLst>
          </p:cNvPr>
          <p:cNvSpPr/>
          <p:nvPr/>
        </p:nvSpPr>
        <p:spPr>
          <a:xfrm>
            <a:off x="4684393" y="3133029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59888A-9D2B-47E2-8975-71852430316F}"/>
              </a:ext>
            </a:extLst>
          </p:cNvPr>
          <p:cNvSpPr txBox="1"/>
          <p:nvPr/>
        </p:nvSpPr>
        <p:spPr>
          <a:xfrm>
            <a:off x="4749709" y="3404895"/>
            <a:ext cx="83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가격 제시</a:t>
            </a:r>
            <a:endParaRPr lang="ko-KR" altLang="en-US" sz="11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A486739-8D9A-4C58-B2E0-9E9AFBDFE85C}"/>
              </a:ext>
            </a:extLst>
          </p:cNvPr>
          <p:cNvSpPr/>
          <p:nvPr/>
        </p:nvSpPr>
        <p:spPr>
          <a:xfrm>
            <a:off x="5911217" y="3404895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D388F12A-682F-4505-ABBE-6CD7CBE9BCB0}"/>
              </a:ext>
            </a:extLst>
          </p:cNvPr>
          <p:cNvSpPr/>
          <p:nvPr/>
        </p:nvSpPr>
        <p:spPr>
          <a:xfrm>
            <a:off x="7039367" y="3005098"/>
            <a:ext cx="947955" cy="933274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1966F9-6E22-458E-B8A6-3EBE32B0F8B6}"/>
              </a:ext>
            </a:extLst>
          </p:cNvPr>
          <p:cNvSpPr txBox="1"/>
          <p:nvPr/>
        </p:nvSpPr>
        <p:spPr>
          <a:xfrm>
            <a:off x="7196926" y="3228598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</a:t>
            </a:r>
            <a:endParaRPr lang="en-US" altLang="ko-KR" sz="1100" dirty="0"/>
          </a:p>
          <a:p>
            <a:r>
              <a:rPr lang="ko-KR" altLang="en-US" sz="1100" dirty="0"/>
              <a:t>선택 </a:t>
            </a:r>
            <a:endParaRPr lang="en-US" altLang="ko-KR" sz="11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A56B00F-00F7-4C24-9FBE-234DF0671CF8}"/>
              </a:ext>
            </a:extLst>
          </p:cNvPr>
          <p:cNvCxnSpPr/>
          <p:nvPr/>
        </p:nvCxnSpPr>
        <p:spPr>
          <a:xfrm rot="16200000" flipV="1">
            <a:off x="7162465" y="2517990"/>
            <a:ext cx="800597" cy="988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CCD40299-AC8B-4996-8307-399DFFD540A8}"/>
              </a:ext>
            </a:extLst>
          </p:cNvPr>
          <p:cNvCxnSpPr>
            <a:cxnSpLocks/>
          </p:cNvCxnSpPr>
          <p:nvPr/>
        </p:nvCxnSpPr>
        <p:spPr>
          <a:xfrm flipV="1">
            <a:off x="2844641" y="1861801"/>
            <a:ext cx="4046155" cy="1259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C5437E45-DF26-4ABC-BEE7-7817521D8814}"/>
              </a:ext>
            </a:extLst>
          </p:cNvPr>
          <p:cNvSpPr/>
          <p:nvPr/>
        </p:nvSpPr>
        <p:spPr>
          <a:xfrm>
            <a:off x="8213203" y="3358284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3E13A3-74E4-4802-A40A-14FC723BED7E}"/>
              </a:ext>
            </a:extLst>
          </p:cNvPr>
          <p:cNvSpPr/>
          <p:nvPr/>
        </p:nvSpPr>
        <p:spPr>
          <a:xfrm>
            <a:off x="9284116" y="3110725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D6CECE-787B-45A9-AF53-9224450509EA}"/>
              </a:ext>
            </a:extLst>
          </p:cNvPr>
          <p:cNvSpPr txBox="1"/>
          <p:nvPr/>
        </p:nvSpPr>
        <p:spPr>
          <a:xfrm>
            <a:off x="9336194" y="3159694"/>
            <a:ext cx="830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판매 </a:t>
            </a:r>
            <a:endParaRPr lang="en-US" altLang="ko-KR" sz="1100" dirty="0"/>
          </a:p>
          <a:p>
            <a:pPr algn="ctr"/>
            <a:r>
              <a:rPr lang="en-US" altLang="ko-KR" sz="1100" dirty="0"/>
              <a:t>&amp;</a:t>
            </a:r>
          </a:p>
          <a:p>
            <a:pPr algn="ctr"/>
            <a:r>
              <a:rPr lang="ko-KR" altLang="en-US" sz="1100" dirty="0"/>
              <a:t>구매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결정</a:t>
            </a:r>
            <a:endParaRPr lang="en-US" altLang="ko-KR" sz="1100" dirty="0"/>
          </a:p>
        </p:txBody>
      </p:sp>
      <p:cxnSp>
        <p:nvCxnSpPr>
          <p:cNvPr id="70" name="직선 화살표 연결선 42">
            <a:extLst>
              <a:ext uri="{FF2B5EF4-FFF2-40B4-BE49-F238E27FC236}">
                <a16:creationId xmlns:a16="http://schemas.microsoft.com/office/drawing/2014/main" id="{5FD04699-4E93-48A8-A253-B7FF0CFE9D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8135" y="4014096"/>
            <a:ext cx="6405994" cy="1088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693122-114A-4E4B-B47E-5B95F102E648}"/>
              </a:ext>
            </a:extLst>
          </p:cNvPr>
          <p:cNvSpPr/>
          <p:nvPr/>
        </p:nvSpPr>
        <p:spPr>
          <a:xfrm>
            <a:off x="2286350" y="5306713"/>
            <a:ext cx="813732" cy="7446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검사 시작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4B23D545-71AB-469E-8441-7FDD7A320304}"/>
              </a:ext>
            </a:extLst>
          </p:cNvPr>
          <p:cNvSpPr/>
          <p:nvPr/>
        </p:nvSpPr>
        <p:spPr>
          <a:xfrm>
            <a:off x="4739038" y="5232833"/>
            <a:ext cx="947955" cy="933274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8D4A7-237F-4631-951A-17E5154105FB}"/>
              </a:ext>
            </a:extLst>
          </p:cNvPr>
          <p:cNvSpPr txBox="1"/>
          <p:nvPr/>
        </p:nvSpPr>
        <p:spPr>
          <a:xfrm>
            <a:off x="4990622" y="5456936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검사 </a:t>
            </a:r>
            <a:endParaRPr lang="en-US" altLang="ko-KR" sz="1100" dirty="0"/>
          </a:p>
          <a:p>
            <a:r>
              <a:rPr lang="ko-KR" altLang="en-US" sz="1100" dirty="0"/>
              <a:t>결과 </a:t>
            </a:r>
            <a:endParaRPr lang="en-US" altLang="ko-KR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35BAFD-03A9-4231-BDB5-08661234B1CE}"/>
              </a:ext>
            </a:extLst>
          </p:cNvPr>
          <p:cNvSpPr/>
          <p:nvPr/>
        </p:nvSpPr>
        <p:spPr>
          <a:xfrm>
            <a:off x="7138204" y="5245974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031E42-2109-4395-9177-36E0BF40C559}"/>
              </a:ext>
            </a:extLst>
          </p:cNvPr>
          <p:cNvSpPr txBox="1"/>
          <p:nvPr/>
        </p:nvSpPr>
        <p:spPr>
          <a:xfrm>
            <a:off x="7207969" y="5463498"/>
            <a:ext cx="830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성능 개선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제안 </a:t>
            </a: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BA5014D-E784-4C1D-A8FC-1A3C72CDAD99}"/>
              </a:ext>
            </a:extLst>
          </p:cNvPr>
          <p:cNvSpPr/>
          <p:nvPr/>
        </p:nvSpPr>
        <p:spPr>
          <a:xfrm>
            <a:off x="8250173" y="5541518"/>
            <a:ext cx="837101" cy="22690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A5FA17-EB83-431C-92DA-E0962D752530}"/>
              </a:ext>
            </a:extLst>
          </p:cNvPr>
          <p:cNvSpPr/>
          <p:nvPr/>
        </p:nvSpPr>
        <p:spPr>
          <a:xfrm>
            <a:off x="9295648" y="5240388"/>
            <a:ext cx="947955" cy="805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E309A7-5EAF-429B-89D4-C73146040BD7}"/>
              </a:ext>
            </a:extLst>
          </p:cNvPr>
          <p:cNvSpPr txBox="1"/>
          <p:nvPr/>
        </p:nvSpPr>
        <p:spPr>
          <a:xfrm>
            <a:off x="9365413" y="5457912"/>
            <a:ext cx="83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거래 </a:t>
            </a:r>
          </a:p>
        </p:txBody>
      </p:sp>
    </p:spTree>
    <p:extLst>
      <p:ext uri="{BB962C8B-B14F-4D97-AF65-F5344CB8AC3E}">
        <p14:creationId xmlns:p14="http://schemas.microsoft.com/office/powerpoint/2010/main" val="24848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296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차별화 아이디어 및  기본작동원리</vt:lpstr>
      <vt:lpstr>차별화 아이디어 1: 중고 휴대폰, 태블릿</vt:lpstr>
      <vt:lpstr>Process modeling</vt:lpstr>
      <vt:lpstr>Process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차별화 아이디어 및  기본작동원리</dc:title>
  <dc:creator>이진권</dc:creator>
  <cp:lastModifiedBy>이진권</cp:lastModifiedBy>
  <cp:revision>10</cp:revision>
  <dcterms:created xsi:type="dcterms:W3CDTF">2020-04-18T21:16:32Z</dcterms:created>
  <dcterms:modified xsi:type="dcterms:W3CDTF">2020-04-18T22:39:55Z</dcterms:modified>
</cp:coreProperties>
</file>