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62" r:id="rId4"/>
    <p:sldId id="283" r:id="rId5"/>
    <p:sldId id="299" r:id="rId6"/>
    <p:sldId id="260" r:id="rId7"/>
    <p:sldId id="275" r:id="rId8"/>
    <p:sldId id="294" r:id="rId9"/>
    <p:sldId id="264" r:id="rId10"/>
    <p:sldId id="295" r:id="rId11"/>
    <p:sldId id="296" r:id="rId12"/>
    <p:sldId id="297" r:id="rId13"/>
    <p:sldId id="267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B790"/>
    <a:srgbClr val="EDEDED"/>
    <a:srgbClr val="1C1C1C"/>
    <a:srgbClr val="F45F41"/>
    <a:srgbClr val="ABAFB1"/>
    <a:srgbClr val="40474D"/>
    <a:srgbClr val="E1D5B3"/>
    <a:srgbClr val="F0A345"/>
    <a:srgbClr val="3890A3"/>
    <a:srgbClr val="CFB38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C5FB5-F42A-4B3D-A93B-A0CE9D7D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283B4-75A9-4437-BF42-47C9F99C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82926-B03D-4CC6-BFFF-20BBA823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C7C36-778E-4E9C-9375-E87BD9D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A955D-FD38-4A00-A386-914AC479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6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79483-3507-400B-B4E2-BB8A21A7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4DAF0-6DD5-4F67-9C49-4DBF738E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8D79E-7785-46A9-9BD5-38D576E3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520C7-A99A-432D-B4CC-23FC1BD8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4F412-A721-4C1A-A0A0-F67500F0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2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D541E-8ECD-4338-BAE7-40D593F75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8B889A-0150-4AA5-B94B-677048407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A9C26-96ED-475A-A192-9EB02C2D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528E7-67E2-445A-9299-F3BDD71C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259EF-FC7C-49CA-A542-7E36E3B4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5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4D53-72F0-4268-8E5B-56AEF972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9125F-4B59-4EED-B94F-5730C01F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5820-4F5D-4A4A-819F-7AAA410A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381D0-6BCF-43E4-AAD8-9F6A4C42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9328E-B2A6-4460-BEFF-C835A836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1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18372-C0C3-4F09-A7BF-D04A2295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928F3-EA03-4C2E-BD87-37F9B789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A72DF-E4C9-44A1-887F-1982E3D9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D6AEB-6098-4580-8D23-C6CD8A2E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C3AF7-A746-4220-89BD-F2FF2546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6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6B96C-FC21-4B8D-B803-4B38A430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87033-DA89-428B-A7FC-A1676B6AC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45D45-D7BC-4C43-8DDF-880E6964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47DD9-F1DC-47A2-9DE6-7984D1DA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BCB46-F063-4F13-94EF-5D0B3BF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BB7D-5F08-4BEA-B9F4-2A6B0EEB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EFB6-389F-4EA2-8BD4-0626ACC5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7C981-981D-4CA5-A8A4-AC94F160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C0B28-1AC1-446D-9A41-E45A75B7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10FB1-480D-4EFE-84AE-B33DA5F17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8E107-6EFA-4C60-AC15-4D5629ABB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6A6E2D-DF48-4488-8CAD-D51DB2E6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B9F0E3-54AD-49D8-9C29-277A6D60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D27E29-74D3-4896-AF8A-A49EEE5F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8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FAD2B-8E59-463D-B5E0-3AFA3F30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3BB74C-7C56-4C8E-9F4C-AC8A772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ED5AE-5061-432A-B480-941ABB5A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7EBAEA-B3C9-4442-AD7D-E39396A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E5B16-4CD3-4D20-8131-EF19CB7D0D73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F20B5C-3EC4-4DB8-8126-46CA085E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EC36A1-2396-4217-9883-384B022F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60A83-0387-4464-BD5D-B470881D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8ECFD-E8DD-4FD0-9EC0-59F52D2CE282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6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3541-5266-4A50-B485-AA39ACC4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99EF9-FB86-4589-997D-4B1D6A08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E1CBB-B3B5-4141-9966-FF49806C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2537B-075E-4225-B2B7-0BAF3D6F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C3572-DEDA-4959-8535-80CA895C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6ED8A-4438-4054-9183-BCA840C9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61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394C7-CD36-4B77-9FF4-8AEE8013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73C147-B531-49C8-9558-19BF6B3BE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40636-CBEA-4B9A-8500-38C20BA2F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FA7B4-2E2F-484C-8CDB-013CEC6C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F7CE8-0ED3-436B-A7CB-7DAF8F43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54FBC-865B-48B8-B346-97BE815F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6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137568-2427-401D-84E9-681FCD1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4272A-13A6-44C2-9683-BE002710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22074-0230-48C4-9710-FC934115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1141-D683-44E9-A20D-3A98DDA233B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3C1F0-C69B-49A0-92A1-D98A6CD79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C55D4-694E-43E8-B880-EEDE94DD2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5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0665F5-239B-476D-B4FA-5A691B07866F}"/>
              </a:ext>
            </a:extLst>
          </p:cNvPr>
          <p:cNvSpPr/>
          <p:nvPr/>
        </p:nvSpPr>
        <p:spPr>
          <a:xfrm>
            <a:off x="2208605" y="1633856"/>
            <a:ext cx="7764065" cy="3623944"/>
          </a:xfrm>
          <a:prstGeom prst="rect">
            <a:avLst/>
          </a:prstGeom>
          <a:solidFill>
            <a:schemeClr val="bg1"/>
          </a:solidFill>
          <a:ln w="25400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EB686-CA87-4EED-A821-63176C2AFF1E}"/>
              </a:ext>
            </a:extLst>
          </p:cNvPr>
          <p:cNvSpPr txBox="1"/>
          <p:nvPr/>
        </p:nvSpPr>
        <p:spPr>
          <a:xfrm>
            <a:off x="2832898" y="2893101"/>
            <a:ext cx="47532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오늘도 거래완료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280103-9C8D-4B0E-A7FF-AD7186FA997F}"/>
              </a:ext>
            </a:extLst>
          </p:cNvPr>
          <p:cNvSpPr txBox="1"/>
          <p:nvPr/>
        </p:nvSpPr>
        <p:spPr>
          <a:xfrm>
            <a:off x="4927375" y="375487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1AFA82-B7C8-4A8A-888C-1F25F5B7C72A}"/>
              </a:ext>
            </a:extLst>
          </p:cNvPr>
          <p:cNvSpPr/>
          <p:nvPr/>
        </p:nvSpPr>
        <p:spPr>
          <a:xfrm>
            <a:off x="9886950" y="6467475"/>
            <a:ext cx="2305050" cy="39052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 descr="3+smartphone Images, Stock Photos &amp; Vectors | Shutterstock">
            <a:extLst>
              <a:ext uri="{FF2B5EF4-FFF2-40B4-BE49-F238E27FC236}">
                <a16:creationId xmlns:a16="http://schemas.microsoft.com/office/drawing/2014/main" id="{BB92E51B-A416-4E55-873A-FD641C77E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1703" y="1938023"/>
            <a:ext cx="1675386" cy="31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F18895F-7E9B-4C87-83DE-D40CA172C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60" y="2889588"/>
            <a:ext cx="979472" cy="9753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1846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57390-420B-4DBD-AA6D-276A7317DD6C}"/>
              </a:ext>
            </a:extLst>
          </p:cNvPr>
          <p:cNvSpPr txBox="1"/>
          <p:nvPr/>
        </p:nvSpPr>
        <p:spPr>
          <a:xfrm>
            <a:off x="850605" y="31713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40474D"/>
                </a:solidFill>
              </a:rPr>
              <a:t>프로젝트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A6547-4F09-4A77-A419-616663D85DC8}"/>
              </a:ext>
            </a:extLst>
          </p:cNvPr>
          <p:cNvSpPr txBox="1"/>
          <p:nvPr/>
        </p:nvSpPr>
        <p:spPr>
          <a:xfrm>
            <a:off x="850605" y="9180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74D"/>
                </a:solidFill>
              </a:rPr>
              <a:t>Part 3</a:t>
            </a:r>
            <a:endParaRPr lang="ko-KR" altLang="en-US" sz="1200" dirty="0">
              <a:solidFill>
                <a:srgbClr val="40474D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0E741-E5C4-44CF-8A83-33CC304F40F7}"/>
              </a:ext>
            </a:extLst>
          </p:cNvPr>
          <p:cNvSpPr/>
          <p:nvPr/>
        </p:nvSpPr>
        <p:spPr>
          <a:xfrm>
            <a:off x="6970197" y="140505"/>
            <a:ext cx="5090555" cy="8692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DB1FD-34A7-4574-A483-7DB0385CB283}"/>
              </a:ext>
            </a:extLst>
          </p:cNvPr>
          <p:cNvSpPr txBox="1"/>
          <p:nvPr/>
        </p:nvSpPr>
        <p:spPr>
          <a:xfrm>
            <a:off x="8610238" y="251967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rgbClr val="40474D"/>
                </a:solidFill>
                <a:latin typeface="+mj-ea"/>
                <a:ea typeface="+mj-ea"/>
              </a:rPr>
              <a:t>Data</a:t>
            </a:r>
            <a:r>
              <a:rPr lang="ko-KR" altLang="en-US" sz="3600" spc="-300" dirty="0">
                <a:solidFill>
                  <a:srgbClr val="40474D"/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90F1BD-7852-41E3-94D4-41A3356969AE}"/>
              </a:ext>
            </a:extLst>
          </p:cNvPr>
          <p:cNvSpPr/>
          <p:nvPr/>
        </p:nvSpPr>
        <p:spPr>
          <a:xfrm>
            <a:off x="10058400" y="6457950"/>
            <a:ext cx="2133600" cy="400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A2598D-6140-4218-B770-2BCC903F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24248"/>
            <a:ext cx="3105150" cy="535503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823CC5-9BF1-49AE-8D74-5D0DF695B598}"/>
              </a:ext>
            </a:extLst>
          </p:cNvPr>
          <p:cNvCxnSpPr>
            <a:cxnSpLocks/>
          </p:cNvCxnSpPr>
          <p:nvPr/>
        </p:nvCxnSpPr>
        <p:spPr>
          <a:xfrm>
            <a:off x="5419725" y="2501838"/>
            <a:ext cx="1314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251330-B249-4A8F-B8B8-E1046DC2D1D1}"/>
              </a:ext>
            </a:extLst>
          </p:cNvPr>
          <p:cNvCxnSpPr>
            <a:cxnSpLocks/>
          </p:cNvCxnSpPr>
          <p:nvPr/>
        </p:nvCxnSpPr>
        <p:spPr>
          <a:xfrm>
            <a:off x="5038725" y="3482913"/>
            <a:ext cx="1695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73E7D62-BCDA-45E7-8DD0-CB607A79F552}"/>
              </a:ext>
            </a:extLst>
          </p:cNvPr>
          <p:cNvCxnSpPr>
            <a:cxnSpLocks/>
          </p:cNvCxnSpPr>
          <p:nvPr/>
        </p:nvCxnSpPr>
        <p:spPr>
          <a:xfrm>
            <a:off x="5410200" y="4416363"/>
            <a:ext cx="1314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5FECBE-35AD-4FA4-8798-4BA3E8E46AF3}"/>
              </a:ext>
            </a:extLst>
          </p:cNvPr>
          <p:cNvCxnSpPr>
            <a:cxnSpLocks/>
          </p:cNvCxnSpPr>
          <p:nvPr/>
        </p:nvCxnSpPr>
        <p:spPr>
          <a:xfrm>
            <a:off x="5438775" y="5801954"/>
            <a:ext cx="1314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640817-270D-4CD2-B6C8-184BD5BD27EE}"/>
              </a:ext>
            </a:extLst>
          </p:cNvPr>
          <p:cNvCxnSpPr>
            <a:cxnSpLocks/>
          </p:cNvCxnSpPr>
          <p:nvPr/>
        </p:nvCxnSpPr>
        <p:spPr>
          <a:xfrm>
            <a:off x="5067300" y="6388038"/>
            <a:ext cx="1695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5269989-F7E6-4C37-9CFA-EEFE26559BBB}"/>
              </a:ext>
            </a:extLst>
          </p:cNvPr>
          <p:cNvSpPr txBox="1"/>
          <p:nvPr/>
        </p:nvSpPr>
        <p:spPr>
          <a:xfrm>
            <a:off x="6841181" y="2271005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신고 시  실제  채팅이  있었는 지 확인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3296F9-5884-420C-907D-079CB38D823C}"/>
              </a:ext>
            </a:extLst>
          </p:cNvPr>
          <p:cNvSpPr txBox="1"/>
          <p:nvPr/>
        </p:nvSpPr>
        <p:spPr>
          <a:xfrm>
            <a:off x="6970197" y="3252080"/>
            <a:ext cx="360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권한  설정을  통한  로그인 세분화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05395A-8F5B-4F45-8C19-95B063AC7416}"/>
              </a:ext>
            </a:extLst>
          </p:cNvPr>
          <p:cNvSpPr txBox="1"/>
          <p:nvPr/>
        </p:nvSpPr>
        <p:spPr>
          <a:xfrm>
            <a:off x="6970197" y="4233155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후기  작성 시  매너 온도  변경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E910E6-5C63-4F72-92C3-707D3E91686C}"/>
              </a:ext>
            </a:extLst>
          </p:cNvPr>
          <p:cNvSpPr txBox="1"/>
          <p:nvPr/>
        </p:nvSpPr>
        <p:spPr>
          <a:xfrm>
            <a:off x="6970197" y="5529949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제재 관리  여부  확인  기능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05BC3-0D4C-4C3C-AA60-AADB7D224ED1}"/>
              </a:ext>
            </a:extLst>
          </p:cNvPr>
          <p:cNvSpPr txBox="1"/>
          <p:nvPr/>
        </p:nvSpPr>
        <p:spPr>
          <a:xfrm>
            <a:off x="6970196" y="6144368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제재 관리  여부  확인  시  제재 기능 </a:t>
            </a:r>
          </a:p>
        </p:txBody>
      </p:sp>
    </p:spTree>
    <p:extLst>
      <p:ext uri="{BB962C8B-B14F-4D97-AF65-F5344CB8AC3E}">
        <p14:creationId xmlns:p14="http://schemas.microsoft.com/office/powerpoint/2010/main" val="34016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57390-420B-4DBD-AA6D-276A7317DD6C}"/>
              </a:ext>
            </a:extLst>
          </p:cNvPr>
          <p:cNvSpPr txBox="1"/>
          <p:nvPr/>
        </p:nvSpPr>
        <p:spPr>
          <a:xfrm>
            <a:off x="850605" y="31713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40474D"/>
                </a:solidFill>
              </a:rPr>
              <a:t>프로젝트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A6547-4F09-4A77-A419-616663D85DC8}"/>
              </a:ext>
            </a:extLst>
          </p:cNvPr>
          <p:cNvSpPr txBox="1"/>
          <p:nvPr/>
        </p:nvSpPr>
        <p:spPr>
          <a:xfrm>
            <a:off x="850605" y="9180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74D"/>
                </a:solidFill>
              </a:rPr>
              <a:t>Part 3</a:t>
            </a:r>
            <a:endParaRPr lang="ko-KR" altLang="en-US" sz="1200" dirty="0">
              <a:solidFill>
                <a:srgbClr val="40474D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0E741-E5C4-44CF-8A83-33CC304F40F7}"/>
              </a:ext>
            </a:extLst>
          </p:cNvPr>
          <p:cNvSpPr/>
          <p:nvPr/>
        </p:nvSpPr>
        <p:spPr>
          <a:xfrm>
            <a:off x="6970197" y="140505"/>
            <a:ext cx="5090555" cy="8692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DB1FD-34A7-4574-A483-7DB0385CB283}"/>
              </a:ext>
            </a:extLst>
          </p:cNvPr>
          <p:cNvSpPr txBox="1"/>
          <p:nvPr/>
        </p:nvSpPr>
        <p:spPr>
          <a:xfrm>
            <a:off x="8610238" y="251967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rgbClr val="40474D"/>
                </a:solidFill>
                <a:latin typeface="+mj-ea"/>
                <a:ea typeface="+mj-ea"/>
              </a:rPr>
              <a:t>Data</a:t>
            </a:r>
            <a:r>
              <a:rPr lang="ko-KR" altLang="en-US" sz="3600" spc="-300" dirty="0">
                <a:solidFill>
                  <a:srgbClr val="40474D"/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90F1BD-7852-41E3-94D4-41A3356969AE}"/>
              </a:ext>
            </a:extLst>
          </p:cNvPr>
          <p:cNvSpPr/>
          <p:nvPr/>
        </p:nvSpPr>
        <p:spPr>
          <a:xfrm>
            <a:off x="10058400" y="6457950"/>
            <a:ext cx="2133600" cy="400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021031-0A5E-4D2A-AC85-1FEA0276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89" y="1408435"/>
            <a:ext cx="3303411" cy="534803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371670-91E9-4C80-9540-3DEBD73DA84F}"/>
              </a:ext>
            </a:extLst>
          </p:cNvPr>
          <p:cNvCxnSpPr>
            <a:cxnSpLocks/>
          </p:cNvCxnSpPr>
          <p:nvPr/>
        </p:nvCxnSpPr>
        <p:spPr>
          <a:xfrm>
            <a:off x="5267325" y="3659832"/>
            <a:ext cx="1695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77A63A-0AE0-40CC-8E5F-9391C59E682D}"/>
              </a:ext>
            </a:extLst>
          </p:cNvPr>
          <p:cNvSpPr txBox="1"/>
          <p:nvPr/>
        </p:nvSpPr>
        <p:spPr>
          <a:xfrm>
            <a:off x="7198797" y="3428999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관리자  권한</a:t>
            </a:r>
            <a:r>
              <a:rPr lang="en-US" altLang="ko-KR" sz="2400" b="1" spc="-300" dirty="0">
                <a:solidFill>
                  <a:srgbClr val="40474D"/>
                </a:solidFill>
              </a:rPr>
              <a:t>:  0</a:t>
            </a:r>
            <a:endParaRPr lang="ko-KR" altLang="en-US" sz="2400" b="1" spc="-300" dirty="0">
              <a:solidFill>
                <a:srgbClr val="40474D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970790B-9595-4A9D-8798-54BACF7F18C6}"/>
              </a:ext>
            </a:extLst>
          </p:cNvPr>
          <p:cNvCxnSpPr>
            <a:cxnSpLocks/>
          </p:cNvCxnSpPr>
          <p:nvPr/>
        </p:nvCxnSpPr>
        <p:spPr>
          <a:xfrm>
            <a:off x="5267325" y="4383732"/>
            <a:ext cx="1695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6658CE-986B-44F2-88A0-8D7DB42282B3}"/>
              </a:ext>
            </a:extLst>
          </p:cNvPr>
          <p:cNvSpPr txBox="1"/>
          <p:nvPr/>
        </p:nvSpPr>
        <p:spPr>
          <a:xfrm>
            <a:off x="7198797" y="4152899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구매자  권한</a:t>
            </a:r>
            <a:r>
              <a:rPr lang="en-US" altLang="ko-KR" sz="2400" b="1" spc="-300" dirty="0">
                <a:solidFill>
                  <a:srgbClr val="40474D"/>
                </a:solidFill>
              </a:rPr>
              <a:t>:  2</a:t>
            </a:r>
            <a:endParaRPr lang="ko-KR" altLang="en-US" sz="2400" b="1" spc="-300" dirty="0">
              <a:solidFill>
                <a:srgbClr val="40474D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CFE95F-852A-48C2-9B1E-23852ABC2221}"/>
              </a:ext>
            </a:extLst>
          </p:cNvPr>
          <p:cNvCxnSpPr>
            <a:cxnSpLocks/>
          </p:cNvCxnSpPr>
          <p:nvPr/>
        </p:nvCxnSpPr>
        <p:spPr>
          <a:xfrm>
            <a:off x="5267325" y="5503218"/>
            <a:ext cx="1695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D787B1-DB28-40FC-A7FB-D5E1699999FB}"/>
              </a:ext>
            </a:extLst>
          </p:cNvPr>
          <p:cNvSpPr txBox="1"/>
          <p:nvPr/>
        </p:nvSpPr>
        <p:spPr>
          <a:xfrm>
            <a:off x="7198797" y="5272385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판매자  권한 </a:t>
            </a:r>
            <a:r>
              <a:rPr lang="en-US" altLang="ko-KR" sz="2400" b="1" spc="-300" dirty="0">
                <a:solidFill>
                  <a:srgbClr val="40474D"/>
                </a:solidFill>
              </a:rPr>
              <a:t>: 1</a:t>
            </a:r>
            <a:endParaRPr lang="ko-KR" altLang="en-US" sz="2400" b="1" spc="-300" dirty="0">
              <a:solidFill>
                <a:srgbClr val="40474D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4D44E8-C4DA-41F3-9CBA-7DACAEE313CA}"/>
              </a:ext>
            </a:extLst>
          </p:cNvPr>
          <p:cNvCxnSpPr>
            <a:cxnSpLocks/>
          </p:cNvCxnSpPr>
          <p:nvPr/>
        </p:nvCxnSpPr>
        <p:spPr>
          <a:xfrm>
            <a:off x="5267325" y="5934447"/>
            <a:ext cx="1695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D50459-A96B-4FC2-A8F8-ED441E140F28}"/>
              </a:ext>
            </a:extLst>
          </p:cNvPr>
          <p:cNvSpPr txBox="1"/>
          <p:nvPr/>
        </p:nvSpPr>
        <p:spPr>
          <a:xfrm>
            <a:off x="7198797" y="570361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제재  현황 </a:t>
            </a:r>
            <a:r>
              <a:rPr lang="en-US" altLang="ko-KR" sz="2400" b="1" spc="-300" dirty="0">
                <a:solidFill>
                  <a:srgbClr val="40474D"/>
                </a:solidFill>
              </a:rPr>
              <a:t> </a:t>
            </a:r>
            <a:r>
              <a:rPr lang="ko-KR" altLang="en-US" sz="2400" b="1" spc="-300" dirty="0">
                <a:solidFill>
                  <a:srgbClr val="40474D"/>
                </a:solidFill>
              </a:rPr>
              <a:t>디폴트 값</a:t>
            </a:r>
            <a:r>
              <a:rPr lang="en-US" altLang="ko-KR" sz="2400" b="1" spc="-300" dirty="0">
                <a:solidFill>
                  <a:srgbClr val="40474D"/>
                </a:solidFill>
              </a:rPr>
              <a:t>: 0</a:t>
            </a:r>
            <a:endParaRPr lang="ko-KR" altLang="en-US" sz="2400" b="1" spc="-300" dirty="0">
              <a:solidFill>
                <a:srgbClr val="40474D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77302F-6325-408C-90D1-99C973E9B755}"/>
              </a:ext>
            </a:extLst>
          </p:cNvPr>
          <p:cNvCxnSpPr>
            <a:cxnSpLocks/>
          </p:cNvCxnSpPr>
          <p:nvPr/>
        </p:nvCxnSpPr>
        <p:spPr>
          <a:xfrm>
            <a:off x="6267450" y="2705101"/>
            <a:ext cx="6953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42AA08-80FD-40CB-89B0-A3E4CD857965}"/>
              </a:ext>
            </a:extLst>
          </p:cNvPr>
          <p:cNvSpPr txBox="1"/>
          <p:nvPr/>
        </p:nvSpPr>
        <p:spPr>
          <a:xfrm>
            <a:off x="7198796" y="2474268"/>
            <a:ext cx="38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채팅  내역  날짜  및 시간 대   </a:t>
            </a:r>
            <a:r>
              <a:rPr lang="en-US" altLang="ko-KR" sz="2400" b="1" spc="-300" dirty="0">
                <a:solidFill>
                  <a:srgbClr val="40474D"/>
                </a:solidFill>
              </a:rPr>
              <a:t>sorting</a:t>
            </a:r>
            <a:endParaRPr lang="ko-KR" altLang="en-US" sz="2400" b="1" spc="-300" dirty="0">
              <a:solidFill>
                <a:srgbClr val="40474D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AC4D32-D529-4E49-BB2B-8B3BBE45A5D9}"/>
              </a:ext>
            </a:extLst>
          </p:cNvPr>
          <p:cNvCxnSpPr>
            <a:cxnSpLocks/>
          </p:cNvCxnSpPr>
          <p:nvPr/>
        </p:nvCxnSpPr>
        <p:spPr>
          <a:xfrm>
            <a:off x="4572000" y="2043039"/>
            <a:ext cx="23907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3E411E-F83E-4334-9B94-BC11F23A8570}"/>
              </a:ext>
            </a:extLst>
          </p:cNvPr>
          <p:cNvSpPr txBox="1"/>
          <p:nvPr/>
        </p:nvSpPr>
        <p:spPr>
          <a:xfrm>
            <a:off x="7198796" y="1812206"/>
            <a:ext cx="29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>
                <a:solidFill>
                  <a:srgbClr val="40474D"/>
                </a:solidFill>
              </a:rPr>
              <a:t>구매</a:t>
            </a:r>
            <a:r>
              <a:rPr lang="en-US" altLang="ko-KR" sz="2400" b="1" spc="-300" dirty="0">
                <a:solidFill>
                  <a:srgbClr val="40474D"/>
                </a:solidFill>
              </a:rPr>
              <a:t>/</a:t>
            </a:r>
            <a:r>
              <a:rPr lang="ko-KR" altLang="en-US" sz="2400" b="1" spc="-300" dirty="0">
                <a:solidFill>
                  <a:srgbClr val="40474D"/>
                </a:solidFill>
              </a:rPr>
              <a:t>판매 시    디폴트  값</a:t>
            </a:r>
            <a:r>
              <a:rPr lang="en-US" altLang="ko-KR" sz="2400" b="1" spc="-300" dirty="0">
                <a:solidFill>
                  <a:srgbClr val="40474D"/>
                </a:solidFill>
              </a:rPr>
              <a:t>:  0</a:t>
            </a:r>
            <a:endParaRPr lang="ko-KR" altLang="en-US" sz="2400" b="1" spc="-300" dirty="0">
              <a:solidFill>
                <a:srgbClr val="4047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3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57390-420B-4DBD-AA6D-276A7317DD6C}"/>
              </a:ext>
            </a:extLst>
          </p:cNvPr>
          <p:cNvSpPr txBox="1"/>
          <p:nvPr/>
        </p:nvSpPr>
        <p:spPr>
          <a:xfrm>
            <a:off x="850605" y="31713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40474D"/>
                </a:solidFill>
              </a:rPr>
              <a:t>프로젝트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A6547-4F09-4A77-A419-616663D85DC8}"/>
              </a:ext>
            </a:extLst>
          </p:cNvPr>
          <p:cNvSpPr txBox="1"/>
          <p:nvPr/>
        </p:nvSpPr>
        <p:spPr>
          <a:xfrm>
            <a:off x="850605" y="9180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74D"/>
                </a:solidFill>
              </a:rPr>
              <a:t>Part 3</a:t>
            </a:r>
            <a:endParaRPr lang="ko-KR" altLang="en-US" sz="1200" dirty="0">
              <a:solidFill>
                <a:srgbClr val="40474D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0E741-E5C4-44CF-8A83-33CC304F40F7}"/>
              </a:ext>
            </a:extLst>
          </p:cNvPr>
          <p:cNvSpPr/>
          <p:nvPr/>
        </p:nvSpPr>
        <p:spPr>
          <a:xfrm>
            <a:off x="6970197" y="140505"/>
            <a:ext cx="5090555" cy="8692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DB1FD-34A7-4574-A483-7DB0385CB283}"/>
              </a:ext>
            </a:extLst>
          </p:cNvPr>
          <p:cNvSpPr txBox="1"/>
          <p:nvPr/>
        </p:nvSpPr>
        <p:spPr>
          <a:xfrm>
            <a:off x="8338884" y="251967"/>
            <a:ext cx="234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rgbClr val="40474D"/>
                </a:solidFill>
                <a:latin typeface="+mj-ea"/>
                <a:ea typeface="+mj-ea"/>
              </a:rPr>
              <a:t>Activity </a:t>
            </a:r>
            <a:r>
              <a:rPr lang="ko-KR" altLang="en-US" sz="3600" spc="-300" dirty="0">
                <a:solidFill>
                  <a:srgbClr val="40474D"/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A3F87A-A872-4326-B087-CC87AFCC37E6}"/>
              </a:ext>
            </a:extLst>
          </p:cNvPr>
          <p:cNvSpPr/>
          <p:nvPr/>
        </p:nvSpPr>
        <p:spPr>
          <a:xfrm>
            <a:off x="10058400" y="6457950"/>
            <a:ext cx="2133600" cy="400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C4631F-40F0-4759-A259-4877E13EF6F8}"/>
              </a:ext>
            </a:extLst>
          </p:cNvPr>
          <p:cNvSpPr txBox="1"/>
          <p:nvPr/>
        </p:nvSpPr>
        <p:spPr>
          <a:xfrm>
            <a:off x="5026578" y="20877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552AF7-1185-4992-BFD2-36E95EC122FC}"/>
              </a:ext>
            </a:extLst>
          </p:cNvPr>
          <p:cNvSpPr/>
          <p:nvPr/>
        </p:nvSpPr>
        <p:spPr>
          <a:xfrm>
            <a:off x="1564980" y="3433392"/>
            <a:ext cx="1182295" cy="842642"/>
          </a:xfrm>
          <a:prstGeom prst="rect">
            <a:avLst/>
          </a:prstGeom>
          <a:solidFill>
            <a:schemeClr val="bg1"/>
          </a:solidFill>
          <a:ln w="5715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451F4B-5ED6-467B-B6D2-EC73E40784D0}"/>
              </a:ext>
            </a:extLst>
          </p:cNvPr>
          <p:cNvSpPr/>
          <p:nvPr/>
        </p:nvSpPr>
        <p:spPr>
          <a:xfrm>
            <a:off x="5663784" y="1851080"/>
            <a:ext cx="1182295" cy="842642"/>
          </a:xfrm>
          <a:prstGeom prst="rect">
            <a:avLst/>
          </a:prstGeom>
          <a:solidFill>
            <a:schemeClr val="bg1"/>
          </a:solidFill>
          <a:ln w="5715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신고현황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22252-69D3-4411-A252-C2B3D6984A5E}"/>
              </a:ext>
            </a:extLst>
          </p:cNvPr>
          <p:cNvSpPr/>
          <p:nvPr/>
        </p:nvSpPr>
        <p:spPr>
          <a:xfrm>
            <a:off x="7730641" y="1835824"/>
            <a:ext cx="1182295" cy="842642"/>
          </a:xfrm>
          <a:prstGeom prst="rect">
            <a:avLst/>
          </a:prstGeom>
          <a:solidFill>
            <a:schemeClr val="bg1"/>
          </a:solidFill>
          <a:ln w="5715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신고내역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23B6D-4729-437D-A97B-2D982E911D7A}"/>
              </a:ext>
            </a:extLst>
          </p:cNvPr>
          <p:cNvSpPr txBox="1"/>
          <p:nvPr/>
        </p:nvSpPr>
        <p:spPr>
          <a:xfrm>
            <a:off x="7093435" y="20724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3A8DFF-E721-4A7E-A38C-07350D8B8698}"/>
              </a:ext>
            </a:extLst>
          </p:cNvPr>
          <p:cNvSpPr txBox="1"/>
          <p:nvPr/>
        </p:nvSpPr>
        <p:spPr>
          <a:xfrm>
            <a:off x="9160292" y="20724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7D9DBD-B249-45F7-80B3-8A321BCBAD74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2747275" y="3854713"/>
            <a:ext cx="849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24A522F-2AE2-4F71-8596-3DCBA624C9D6}"/>
              </a:ext>
            </a:extLst>
          </p:cNvPr>
          <p:cNvCxnSpPr/>
          <p:nvPr/>
        </p:nvCxnSpPr>
        <p:spPr>
          <a:xfrm>
            <a:off x="3086100" y="2290084"/>
            <a:ext cx="0" cy="326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BC22561-4A92-451C-9974-13884B90C41F}"/>
              </a:ext>
            </a:extLst>
          </p:cNvPr>
          <p:cNvCxnSpPr/>
          <p:nvPr/>
        </p:nvCxnSpPr>
        <p:spPr>
          <a:xfrm flipH="1">
            <a:off x="3086100" y="2290084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C8F00C-A599-499E-9EE4-34F9E02306DC}"/>
              </a:ext>
            </a:extLst>
          </p:cNvPr>
          <p:cNvSpPr/>
          <p:nvPr/>
        </p:nvSpPr>
        <p:spPr>
          <a:xfrm>
            <a:off x="3596927" y="1866193"/>
            <a:ext cx="1182295" cy="842642"/>
          </a:xfrm>
          <a:prstGeom prst="rect">
            <a:avLst/>
          </a:prstGeom>
          <a:solidFill>
            <a:schemeClr val="bg1"/>
          </a:solidFill>
          <a:ln w="5715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관리자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95F61F7-F0AF-455D-9D29-7E708DAC93B6}"/>
              </a:ext>
            </a:extLst>
          </p:cNvPr>
          <p:cNvCxnSpPr/>
          <p:nvPr/>
        </p:nvCxnSpPr>
        <p:spPr>
          <a:xfrm flipH="1">
            <a:off x="3086100" y="5557159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331E2D9-EE31-4133-B462-5ADA63A5A292}"/>
              </a:ext>
            </a:extLst>
          </p:cNvPr>
          <p:cNvCxnSpPr>
            <a:cxnSpLocks/>
          </p:cNvCxnSpPr>
          <p:nvPr/>
        </p:nvCxnSpPr>
        <p:spPr>
          <a:xfrm flipH="1">
            <a:off x="7295732" y="3349522"/>
            <a:ext cx="2154" cy="256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239440E-D1AD-43B7-9573-14548639E20C}"/>
              </a:ext>
            </a:extLst>
          </p:cNvPr>
          <p:cNvCxnSpPr>
            <a:cxnSpLocks/>
          </p:cNvCxnSpPr>
          <p:nvPr/>
        </p:nvCxnSpPr>
        <p:spPr>
          <a:xfrm flipH="1">
            <a:off x="5176178" y="3736388"/>
            <a:ext cx="27869" cy="182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E02FB58-DD60-427B-930F-06975F550B12}"/>
              </a:ext>
            </a:extLst>
          </p:cNvPr>
          <p:cNvCxnSpPr/>
          <p:nvPr/>
        </p:nvCxnSpPr>
        <p:spPr>
          <a:xfrm>
            <a:off x="4354394" y="3736388"/>
            <a:ext cx="849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7EC9333-A5E4-4E08-AB8B-AEE9C20B4A58}"/>
              </a:ext>
            </a:extLst>
          </p:cNvPr>
          <p:cNvCxnSpPr/>
          <p:nvPr/>
        </p:nvCxnSpPr>
        <p:spPr>
          <a:xfrm>
            <a:off x="4354393" y="5557159"/>
            <a:ext cx="849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7222050-A50F-4637-A5AE-65902837B724}"/>
              </a:ext>
            </a:extLst>
          </p:cNvPr>
          <p:cNvCxnSpPr>
            <a:cxnSpLocks/>
          </p:cNvCxnSpPr>
          <p:nvPr/>
        </p:nvCxnSpPr>
        <p:spPr>
          <a:xfrm>
            <a:off x="5211418" y="4645277"/>
            <a:ext cx="2076942" cy="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79D350-4EDD-4DF1-878C-CDCD55AA3158}"/>
              </a:ext>
            </a:extLst>
          </p:cNvPr>
          <p:cNvSpPr/>
          <p:nvPr/>
        </p:nvSpPr>
        <p:spPr>
          <a:xfrm>
            <a:off x="5705249" y="4229698"/>
            <a:ext cx="1182295" cy="842642"/>
          </a:xfrm>
          <a:prstGeom prst="rect">
            <a:avLst/>
          </a:prstGeom>
          <a:solidFill>
            <a:schemeClr val="bg1"/>
          </a:solidFill>
          <a:ln w="5715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채팅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F4E3C9-E617-4781-9FEB-ED7712512BDC}"/>
              </a:ext>
            </a:extLst>
          </p:cNvPr>
          <p:cNvSpPr/>
          <p:nvPr/>
        </p:nvSpPr>
        <p:spPr>
          <a:xfrm>
            <a:off x="3596928" y="3433392"/>
            <a:ext cx="1182295" cy="842642"/>
          </a:xfrm>
          <a:prstGeom prst="rect">
            <a:avLst/>
          </a:prstGeom>
          <a:solidFill>
            <a:schemeClr val="bg1"/>
          </a:solidFill>
          <a:ln w="5715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구매자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2AB4F0D-F8CC-4EE0-8569-197826218F1C}"/>
              </a:ext>
            </a:extLst>
          </p:cNvPr>
          <p:cNvSpPr/>
          <p:nvPr/>
        </p:nvSpPr>
        <p:spPr>
          <a:xfrm>
            <a:off x="3596926" y="5095877"/>
            <a:ext cx="1182295" cy="842642"/>
          </a:xfrm>
          <a:prstGeom prst="rect">
            <a:avLst/>
          </a:prstGeom>
          <a:solidFill>
            <a:schemeClr val="bg1"/>
          </a:solidFill>
          <a:ln w="5715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판매자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B58D910-7E02-4224-9B0F-273933A4EEF4}"/>
              </a:ext>
            </a:extLst>
          </p:cNvPr>
          <p:cNvCxnSpPr/>
          <p:nvPr/>
        </p:nvCxnSpPr>
        <p:spPr>
          <a:xfrm>
            <a:off x="7305813" y="3357551"/>
            <a:ext cx="849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F182D23-A8A1-4D6C-9D13-709DECEEA261}"/>
              </a:ext>
            </a:extLst>
          </p:cNvPr>
          <p:cNvCxnSpPr/>
          <p:nvPr/>
        </p:nvCxnSpPr>
        <p:spPr>
          <a:xfrm>
            <a:off x="7259745" y="4645277"/>
            <a:ext cx="849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AC8EEE-D12B-4657-8269-F8ACF2C00CB9}"/>
              </a:ext>
            </a:extLst>
          </p:cNvPr>
          <p:cNvCxnSpPr/>
          <p:nvPr/>
        </p:nvCxnSpPr>
        <p:spPr>
          <a:xfrm>
            <a:off x="7288360" y="5919103"/>
            <a:ext cx="849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CEA8D4-E08C-4D8C-BCA9-90A676898C19}"/>
              </a:ext>
            </a:extLst>
          </p:cNvPr>
          <p:cNvSpPr/>
          <p:nvPr/>
        </p:nvSpPr>
        <p:spPr>
          <a:xfrm>
            <a:off x="7730640" y="5441643"/>
            <a:ext cx="1182295" cy="842642"/>
          </a:xfrm>
          <a:prstGeom prst="rect">
            <a:avLst/>
          </a:prstGeom>
          <a:solidFill>
            <a:schemeClr val="bg1"/>
          </a:solidFill>
          <a:ln w="5715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신고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711129-EABB-4480-95AC-5889858F151E}"/>
              </a:ext>
            </a:extLst>
          </p:cNvPr>
          <p:cNvSpPr/>
          <p:nvPr/>
        </p:nvSpPr>
        <p:spPr>
          <a:xfrm>
            <a:off x="7730640" y="4229698"/>
            <a:ext cx="1182295" cy="842642"/>
          </a:xfrm>
          <a:prstGeom prst="rect">
            <a:avLst/>
          </a:prstGeom>
          <a:solidFill>
            <a:schemeClr val="bg1"/>
          </a:solidFill>
          <a:ln w="5715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후기작성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A979EC-6B99-4EBE-BC13-6B61B5E783EE}"/>
              </a:ext>
            </a:extLst>
          </p:cNvPr>
          <p:cNvSpPr/>
          <p:nvPr/>
        </p:nvSpPr>
        <p:spPr>
          <a:xfrm>
            <a:off x="7730640" y="3080979"/>
            <a:ext cx="1182295" cy="842642"/>
          </a:xfrm>
          <a:prstGeom prst="rect">
            <a:avLst/>
          </a:prstGeom>
          <a:solidFill>
            <a:schemeClr val="bg1"/>
          </a:solidFill>
          <a:ln w="5715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구매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판매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E460A5-4947-4629-9265-AF7EB1298DD4}"/>
              </a:ext>
            </a:extLst>
          </p:cNvPr>
          <p:cNvSpPr txBox="1"/>
          <p:nvPr/>
        </p:nvSpPr>
        <p:spPr>
          <a:xfrm>
            <a:off x="9228837" y="32487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9CC92C-65AF-4630-828A-0ADEBBCF0DB4}"/>
              </a:ext>
            </a:extLst>
          </p:cNvPr>
          <p:cNvSpPr txBox="1"/>
          <p:nvPr/>
        </p:nvSpPr>
        <p:spPr>
          <a:xfrm>
            <a:off x="6062926" y="5072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3D90EF-0335-4461-B846-BBB876DAEFEF}"/>
              </a:ext>
            </a:extLst>
          </p:cNvPr>
          <p:cNvSpPr txBox="1"/>
          <p:nvPr/>
        </p:nvSpPr>
        <p:spPr>
          <a:xfrm>
            <a:off x="9228837" y="57251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1392F7-DB51-4286-96BA-E52384E7FF7B}"/>
              </a:ext>
            </a:extLst>
          </p:cNvPr>
          <p:cNvSpPr txBox="1"/>
          <p:nvPr/>
        </p:nvSpPr>
        <p:spPr>
          <a:xfrm>
            <a:off x="9618687" y="2072479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rgbClr val="40474D"/>
                </a:solidFill>
              </a:rPr>
              <a:t>해당  아이디  제재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E6AD7D-FB57-479B-82C2-5C675CEFC8BE}"/>
              </a:ext>
            </a:extLst>
          </p:cNvPr>
          <p:cNvSpPr txBox="1"/>
          <p:nvPr/>
        </p:nvSpPr>
        <p:spPr>
          <a:xfrm>
            <a:off x="9618687" y="3266545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rgbClr val="40474D"/>
                </a:solidFill>
              </a:rPr>
              <a:t>구매  </a:t>
            </a:r>
            <a:r>
              <a:rPr lang="en-US" altLang="ko-KR" sz="2000" b="1" spc="-300" dirty="0">
                <a:solidFill>
                  <a:srgbClr val="40474D"/>
                </a:solidFill>
              </a:rPr>
              <a:t>/  </a:t>
            </a:r>
            <a:r>
              <a:rPr lang="ko-KR" altLang="en-US" sz="2000" b="1" spc="-300" dirty="0">
                <a:solidFill>
                  <a:srgbClr val="40474D"/>
                </a:solidFill>
              </a:rPr>
              <a:t>판매   값  </a:t>
            </a:r>
            <a:r>
              <a:rPr lang="en-US" altLang="ko-KR" sz="2000" b="1" spc="-300" dirty="0">
                <a:solidFill>
                  <a:srgbClr val="40474D"/>
                </a:solidFill>
              </a:rPr>
              <a:t>1  </a:t>
            </a:r>
            <a:r>
              <a:rPr lang="ko-KR" altLang="en-US" sz="2000" b="1" spc="-300" dirty="0">
                <a:solidFill>
                  <a:srgbClr val="40474D"/>
                </a:solidFill>
              </a:rPr>
              <a:t>변경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028FB9-169D-4142-8355-09B8CFBC9C4B}"/>
              </a:ext>
            </a:extLst>
          </p:cNvPr>
          <p:cNvSpPr txBox="1"/>
          <p:nvPr/>
        </p:nvSpPr>
        <p:spPr>
          <a:xfrm>
            <a:off x="5538093" y="5395313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rgbClr val="40474D"/>
                </a:solidFill>
              </a:rPr>
              <a:t>채팅  로그 수집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6C6A7-5D0B-486E-B6A3-42DF6795A2DB}"/>
              </a:ext>
            </a:extLst>
          </p:cNvPr>
          <p:cNvSpPr txBox="1"/>
          <p:nvPr/>
        </p:nvSpPr>
        <p:spPr>
          <a:xfrm>
            <a:off x="9698890" y="5709759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rgbClr val="40474D"/>
                </a:solidFill>
              </a:rPr>
              <a:t>신고  접수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D18A96-DA33-4A56-AD43-D782458001B3}"/>
              </a:ext>
            </a:extLst>
          </p:cNvPr>
          <p:cNvSpPr txBox="1"/>
          <p:nvPr/>
        </p:nvSpPr>
        <p:spPr>
          <a:xfrm>
            <a:off x="9160292" y="440940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A62CBB-C387-4969-AD23-8B7034E06380}"/>
              </a:ext>
            </a:extLst>
          </p:cNvPr>
          <p:cNvSpPr txBox="1"/>
          <p:nvPr/>
        </p:nvSpPr>
        <p:spPr>
          <a:xfrm>
            <a:off x="9550142" y="442722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rgbClr val="40474D"/>
                </a:solidFill>
              </a:rPr>
              <a:t>매너 온도 변경</a:t>
            </a:r>
          </a:p>
        </p:txBody>
      </p:sp>
    </p:spTree>
    <p:extLst>
      <p:ext uri="{BB962C8B-B14F-4D97-AF65-F5344CB8AC3E}">
        <p14:creationId xmlns:p14="http://schemas.microsoft.com/office/powerpoint/2010/main" val="2175920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obile Application Development Company | Sailburg Software Solutions">
            <a:extLst>
              <a:ext uri="{FF2B5EF4-FFF2-40B4-BE49-F238E27FC236}">
                <a16:creationId xmlns:a16="http://schemas.microsoft.com/office/drawing/2014/main" id="{77E6475B-2741-4DA2-BED1-30528E2ED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62" y="1618557"/>
            <a:ext cx="5793414" cy="36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E85A761-D901-4800-976A-762DA3F1881F}"/>
              </a:ext>
            </a:extLst>
          </p:cNvPr>
          <p:cNvSpPr/>
          <p:nvPr/>
        </p:nvSpPr>
        <p:spPr>
          <a:xfrm>
            <a:off x="446568" y="2610293"/>
            <a:ext cx="5224701" cy="1637413"/>
          </a:xfrm>
          <a:prstGeom prst="rect">
            <a:avLst/>
          </a:prstGeom>
          <a:solidFill>
            <a:schemeClr val="bg1"/>
          </a:solidFill>
          <a:ln w="19050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DCDDF4-FBC2-4D99-8297-99C0C85CC3FF}"/>
              </a:ext>
            </a:extLst>
          </p:cNvPr>
          <p:cNvGrpSpPr/>
          <p:nvPr/>
        </p:nvGrpSpPr>
        <p:grpSpPr>
          <a:xfrm>
            <a:off x="786810" y="2904442"/>
            <a:ext cx="2983509" cy="1049114"/>
            <a:chOff x="786810" y="2859188"/>
            <a:chExt cx="2983509" cy="10491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B4B1F9-2311-4A20-98EB-301E11C65F49}"/>
                </a:ext>
              </a:extLst>
            </p:cNvPr>
            <p:cNvSpPr txBox="1"/>
            <p:nvPr/>
          </p:nvSpPr>
          <p:spPr>
            <a:xfrm>
              <a:off x="805661" y="2859188"/>
              <a:ext cx="175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600" dirty="0">
                  <a:solidFill>
                    <a:srgbClr val="40474D"/>
                  </a:solidFill>
                  <a:latin typeface="+mn-ea"/>
                </a:rPr>
                <a:t>Part 4, </a:t>
              </a:r>
              <a:endParaRPr lang="ko-KR" altLang="en-US" sz="2400" spc="600" dirty="0">
                <a:solidFill>
                  <a:srgbClr val="40474D"/>
                </a:solidFill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C1B889-5B18-44CE-8EA2-9186175DF173}"/>
                </a:ext>
              </a:extLst>
            </p:cNvPr>
            <p:cNvSpPr txBox="1"/>
            <p:nvPr/>
          </p:nvSpPr>
          <p:spPr>
            <a:xfrm>
              <a:off x="786810" y="3231194"/>
              <a:ext cx="29835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800" dirty="0">
                  <a:solidFill>
                    <a:srgbClr val="40474D"/>
                  </a:solidFill>
                </a:rPr>
                <a:t>프로젝트 구현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3933AC-E136-4C34-9CD3-A66FC3251A50}"/>
              </a:ext>
            </a:extLst>
          </p:cNvPr>
          <p:cNvSpPr/>
          <p:nvPr/>
        </p:nvSpPr>
        <p:spPr>
          <a:xfrm>
            <a:off x="10058400" y="6457950"/>
            <a:ext cx="2133600" cy="400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1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18358C-095D-4D46-B558-54DBF35968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A9C4962-6B6F-4CE5-968F-3AEA1828FF4F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ED6733-669E-4E97-A2AE-DAC1DCB6F5A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4047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4047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848629-159E-4494-AA6F-4763E181E708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4047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4047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721AF4-577C-45D3-9901-856663817670}"/>
              </a:ext>
            </a:extLst>
          </p:cNvPr>
          <p:cNvSpPr txBox="1"/>
          <p:nvPr/>
        </p:nvSpPr>
        <p:spPr>
          <a:xfrm>
            <a:off x="4889582" y="2964190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rgbClr val="40474D"/>
                </a:solidFill>
              </a:rPr>
              <a:t>감사합니다</a:t>
            </a:r>
            <a:r>
              <a:rPr lang="en-US" altLang="ko-KR" sz="3600" i="1" dirty="0">
                <a:solidFill>
                  <a:srgbClr val="40474D"/>
                </a:solidFill>
              </a:rPr>
              <a:t>.</a:t>
            </a:r>
            <a:endParaRPr lang="ko-KR" altLang="en-US" sz="3600" i="1" dirty="0">
              <a:solidFill>
                <a:srgbClr val="4047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51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O 21500 Project Management – Yellowshorts Consulting">
            <a:extLst>
              <a:ext uri="{FF2B5EF4-FFF2-40B4-BE49-F238E27FC236}">
                <a16:creationId xmlns:a16="http://schemas.microsoft.com/office/drawing/2014/main" id="{AD2794FE-6B48-48B6-A621-E6278ABB0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5996" y="0"/>
            <a:ext cx="60960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17E0FF-5B29-478C-94B9-61F9D88A4CDF}"/>
              </a:ext>
            </a:extLst>
          </p:cNvPr>
          <p:cNvSpPr/>
          <p:nvPr/>
        </p:nvSpPr>
        <p:spPr>
          <a:xfrm>
            <a:off x="849003" y="2194736"/>
            <a:ext cx="712800" cy="71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B61297-4B9E-4D78-8993-DD67BD3C98DF}"/>
              </a:ext>
            </a:extLst>
          </p:cNvPr>
          <p:cNvCxnSpPr/>
          <p:nvPr/>
        </p:nvCxnSpPr>
        <p:spPr>
          <a:xfrm>
            <a:off x="850605" y="1414130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39088B-0436-4AA8-AFA5-50F0D9AE803F}"/>
              </a:ext>
            </a:extLst>
          </p:cNvPr>
          <p:cNvCxnSpPr/>
          <p:nvPr/>
        </p:nvCxnSpPr>
        <p:spPr>
          <a:xfrm>
            <a:off x="850605" y="1587795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662D7B-7A67-443D-BCAB-5DC116073CA6}"/>
              </a:ext>
            </a:extLst>
          </p:cNvPr>
          <p:cNvSpPr txBox="1"/>
          <p:nvPr/>
        </p:nvSpPr>
        <p:spPr>
          <a:xfrm flipH="1">
            <a:off x="850605" y="490380"/>
            <a:ext cx="145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rgbClr val="40474D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6D038-41EF-45C5-81DC-8DFA0BC99729}"/>
              </a:ext>
            </a:extLst>
          </p:cNvPr>
          <p:cNvSpPr txBox="1"/>
          <p:nvPr/>
        </p:nvSpPr>
        <p:spPr>
          <a:xfrm>
            <a:off x="1855425" y="767379"/>
            <a:ext cx="21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74D"/>
                </a:solidFill>
                <a:latin typeface="+mn-ea"/>
              </a:rPr>
              <a:t>A table of contents</a:t>
            </a:r>
            <a:endParaRPr lang="ko-KR" altLang="en-US" dirty="0">
              <a:solidFill>
                <a:srgbClr val="40474D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D9867-0483-4D29-B307-71C21C6BFF6B}"/>
              </a:ext>
            </a:extLst>
          </p:cNvPr>
          <p:cNvSpPr txBox="1"/>
          <p:nvPr/>
        </p:nvSpPr>
        <p:spPr>
          <a:xfrm>
            <a:off x="997655" y="2258453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40474D"/>
                </a:solidFill>
              </a:rPr>
              <a:t>1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92471-0D08-4F9B-A3B9-5F8979B3F84D}"/>
              </a:ext>
            </a:extLst>
          </p:cNvPr>
          <p:cNvSpPr txBox="1"/>
          <p:nvPr/>
        </p:nvSpPr>
        <p:spPr>
          <a:xfrm>
            <a:off x="1708855" y="2329488"/>
            <a:ext cx="295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/>
              <a:t>프로젝트 소개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BD418F-1481-4B12-910F-8DED15CBAC30}"/>
              </a:ext>
            </a:extLst>
          </p:cNvPr>
          <p:cNvSpPr/>
          <p:nvPr/>
        </p:nvSpPr>
        <p:spPr>
          <a:xfrm>
            <a:off x="850605" y="3229320"/>
            <a:ext cx="711200" cy="71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16CC1-EB97-49B4-91E2-86342F9EC139}"/>
              </a:ext>
            </a:extLst>
          </p:cNvPr>
          <p:cNvSpPr txBox="1"/>
          <p:nvPr/>
        </p:nvSpPr>
        <p:spPr>
          <a:xfrm>
            <a:off x="997654" y="3283052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40474D"/>
                </a:solidFill>
              </a:rPr>
              <a:t>2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EFBB2C-292C-4845-92A1-BCFB8FCCDD6F}"/>
              </a:ext>
            </a:extLst>
          </p:cNvPr>
          <p:cNvSpPr txBox="1"/>
          <p:nvPr/>
        </p:nvSpPr>
        <p:spPr>
          <a:xfrm>
            <a:off x="1708854" y="3354087"/>
            <a:ext cx="295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/>
              <a:t>프로젝트 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69A861-69E7-4427-8C88-794E9A556F45}"/>
              </a:ext>
            </a:extLst>
          </p:cNvPr>
          <p:cNvSpPr/>
          <p:nvPr/>
        </p:nvSpPr>
        <p:spPr>
          <a:xfrm>
            <a:off x="850604" y="4253919"/>
            <a:ext cx="711200" cy="71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DF35E-D71F-4968-817C-FDA1E4DAF04A}"/>
              </a:ext>
            </a:extLst>
          </p:cNvPr>
          <p:cNvSpPr txBox="1"/>
          <p:nvPr/>
        </p:nvSpPr>
        <p:spPr>
          <a:xfrm>
            <a:off x="997653" y="4307651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40474D"/>
                </a:solidFill>
              </a:rPr>
              <a:t>3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D5A94-FA8E-40C8-AA95-76A9AD9011F0}"/>
              </a:ext>
            </a:extLst>
          </p:cNvPr>
          <p:cNvSpPr txBox="1"/>
          <p:nvPr/>
        </p:nvSpPr>
        <p:spPr>
          <a:xfrm>
            <a:off x="1708853" y="4378686"/>
            <a:ext cx="295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/>
              <a:t>프로젝트  구성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7A2F98-732F-4F25-820C-35377E33AABB}"/>
              </a:ext>
            </a:extLst>
          </p:cNvPr>
          <p:cNvSpPr/>
          <p:nvPr/>
        </p:nvSpPr>
        <p:spPr>
          <a:xfrm>
            <a:off x="850603" y="5278518"/>
            <a:ext cx="711200" cy="71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7A05C-15D1-4AD9-AA9A-DDA1303FB950}"/>
              </a:ext>
            </a:extLst>
          </p:cNvPr>
          <p:cNvSpPr txBox="1"/>
          <p:nvPr/>
        </p:nvSpPr>
        <p:spPr>
          <a:xfrm>
            <a:off x="997652" y="5332250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40474D"/>
                </a:solidFill>
              </a:rPr>
              <a:t>4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8AE8FD-0B37-420B-B9B4-84ACF0B95AE1}"/>
              </a:ext>
            </a:extLst>
          </p:cNvPr>
          <p:cNvSpPr txBox="1"/>
          <p:nvPr/>
        </p:nvSpPr>
        <p:spPr>
          <a:xfrm>
            <a:off x="1708852" y="5403285"/>
            <a:ext cx="295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/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45610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nderstanding the job of an IT Project Manager">
            <a:extLst>
              <a:ext uri="{FF2B5EF4-FFF2-40B4-BE49-F238E27FC236}">
                <a16:creationId xmlns:a16="http://schemas.microsoft.com/office/drawing/2014/main" id="{BEFB5A99-1EC7-47DE-85BF-62BF33DA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0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C5BB70D-FA0C-4EA7-9D3E-2F6B315D0F85}"/>
              </a:ext>
            </a:extLst>
          </p:cNvPr>
          <p:cNvSpPr/>
          <p:nvPr/>
        </p:nvSpPr>
        <p:spPr>
          <a:xfrm>
            <a:off x="450061" y="2593032"/>
            <a:ext cx="5221208" cy="1654674"/>
          </a:xfrm>
          <a:prstGeom prst="rect">
            <a:avLst/>
          </a:prstGeom>
          <a:solidFill>
            <a:schemeClr val="bg1"/>
          </a:solidFill>
          <a:ln w="19050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AEA3DC-ABAA-495A-BE52-C70645C78AF6}"/>
              </a:ext>
            </a:extLst>
          </p:cNvPr>
          <p:cNvGrpSpPr/>
          <p:nvPr/>
        </p:nvGrpSpPr>
        <p:grpSpPr>
          <a:xfrm>
            <a:off x="786810" y="2904442"/>
            <a:ext cx="2983509" cy="1049114"/>
            <a:chOff x="786810" y="2859188"/>
            <a:chExt cx="2983509" cy="10491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93B4E8-C752-4C15-AB3D-D489AD291BF4}"/>
                </a:ext>
              </a:extLst>
            </p:cNvPr>
            <p:cNvSpPr txBox="1"/>
            <p:nvPr/>
          </p:nvSpPr>
          <p:spPr>
            <a:xfrm>
              <a:off x="805661" y="2859188"/>
              <a:ext cx="175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600" dirty="0">
                  <a:solidFill>
                    <a:srgbClr val="40474D"/>
                  </a:solidFill>
                  <a:latin typeface="+mn-ea"/>
                </a:rPr>
                <a:t>Part 1, </a:t>
              </a:r>
              <a:endParaRPr lang="ko-KR" altLang="en-US" sz="2400" spc="600" dirty="0">
                <a:solidFill>
                  <a:srgbClr val="40474D"/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B77D22-8225-4B1B-BAD0-FCC86DC6FF59}"/>
                </a:ext>
              </a:extLst>
            </p:cNvPr>
            <p:cNvSpPr txBox="1"/>
            <p:nvPr/>
          </p:nvSpPr>
          <p:spPr>
            <a:xfrm>
              <a:off x="786810" y="3231194"/>
              <a:ext cx="29835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800" dirty="0">
                  <a:solidFill>
                    <a:srgbClr val="40474D"/>
                  </a:solidFill>
                </a:rPr>
                <a:t>프로젝트 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43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AF896F-E9C5-4EA5-B943-1F2A96EA003C}"/>
              </a:ext>
            </a:extLst>
          </p:cNvPr>
          <p:cNvSpPr/>
          <p:nvPr/>
        </p:nvSpPr>
        <p:spPr>
          <a:xfrm>
            <a:off x="1104656" y="2938756"/>
            <a:ext cx="10675088" cy="3192737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257390-420B-4DBD-AA6D-276A7317DD6C}"/>
                  </a:ext>
                </a:extLst>
              </p:cNvPr>
              <p:cNvSpPr txBox="1"/>
              <p:nvPr/>
            </p:nvSpPr>
            <p:spPr>
              <a:xfrm>
                <a:off x="850605" y="317136"/>
                <a:ext cx="55915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000" spc="-300" dirty="0">
                    <a:solidFill>
                      <a:srgbClr val="40474D"/>
                    </a:solidFill>
                  </a:rPr>
                  <a:t>당근마켓 </a:t>
                </a:r>
                <a14:m>
                  <m:oMath xmlns:m="http://schemas.openxmlformats.org/officeDocument/2006/math">
                    <m:r>
                      <a:rPr lang="ko-KR" altLang="en-US" sz="4000" i="1" spc="-300" smtClean="0">
                        <a:solidFill>
                          <a:srgbClr val="40474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4000" spc="-300" dirty="0">
                    <a:solidFill>
                      <a:srgbClr val="40474D"/>
                    </a:solidFill>
                  </a:rPr>
                  <a:t>오늘도 거래 완료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257390-420B-4DBD-AA6D-276A7317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5" y="317136"/>
                <a:ext cx="5591595" cy="707886"/>
              </a:xfrm>
              <a:prstGeom prst="rect">
                <a:avLst/>
              </a:prstGeom>
              <a:blipFill>
                <a:blip r:embed="rId2"/>
                <a:stretch>
                  <a:fillRect l="-3926" t="-14655" r="-3053" b="-37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89A6547-4F09-4A77-A419-616663D85DC8}"/>
              </a:ext>
            </a:extLst>
          </p:cNvPr>
          <p:cNvSpPr txBox="1"/>
          <p:nvPr/>
        </p:nvSpPr>
        <p:spPr>
          <a:xfrm>
            <a:off x="850605" y="9180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74D"/>
                </a:solidFill>
              </a:rPr>
              <a:t>Part 1</a:t>
            </a:r>
            <a:endParaRPr lang="ko-KR" altLang="en-US" sz="1200" dirty="0">
              <a:solidFill>
                <a:srgbClr val="40474D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A32E26-F68B-426F-8B0F-51248FC58AC6}"/>
              </a:ext>
            </a:extLst>
          </p:cNvPr>
          <p:cNvSpPr/>
          <p:nvPr/>
        </p:nvSpPr>
        <p:spPr>
          <a:xfrm>
            <a:off x="1370470" y="2609257"/>
            <a:ext cx="2717412" cy="628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2E220-7C66-49B8-A0BA-FF4412985A32}"/>
              </a:ext>
            </a:extLst>
          </p:cNvPr>
          <p:cNvSpPr txBox="1"/>
          <p:nvPr/>
        </p:nvSpPr>
        <p:spPr>
          <a:xfrm>
            <a:off x="1850508" y="3405562"/>
            <a:ext cx="9341587" cy="272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거래 후기를 필터없이 작성 가능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spc="-300" dirty="0">
                <a:solidFill>
                  <a:srgbClr val="40474D"/>
                </a:solidFill>
              </a:rPr>
              <a:t> </a:t>
            </a:r>
            <a:endParaRPr lang="en-US" altLang="ko-KR" sz="2400" spc="-300" dirty="0">
              <a:solidFill>
                <a:srgbClr val="40474D"/>
              </a:solidFill>
            </a:endParaRP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거래 사기를 당해도 중재해주지 않음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algn="ctr">
              <a:lnSpc>
                <a:spcPct val="120000"/>
              </a:lnSpc>
            </a:pPr>
            <a:endParaRPr lang="en-US" altLang="ko-KR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신뢰할 수 없는 거래 후기와 거래 피해가 발생 해도 </a:t>
            </a:r>
            <a:endParaRPr lang="en-US" altLang="ko-KR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아무런 제재 기능이 없음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85BDFC-D980-4D2E-8B43-DF57BD2D9DD2}"/>
              </a:ext>
            </a:extLst>
          </p:cNvPr>
          <p:cNvSpPr txBox="1"/>
          <p:nvPr/>
        </p:nvSpPr>
        <p:spPr>
          <a:xfrm>
            <a:off x="1370470" y="2677146"/>
            <a:ext cx="271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rgbClr val="40474D"/>
                </a:solidFill>
                <a:latin typeface="+mj-ea"/>
                <a:ea typeface="+mj-ea"/>
              </a:rPr>
              <a:t>기존 어플리케이션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92558-6311-454D-B2E9-18FB509C0C6A}"/>
              </a:ext>
            </a:extLst>
          </p:cNvPr>
          <p:cNvSpPr/>
          <p:nvPr/>
        </p:nvSpPr>
        <p:spPr>
          <a:xfrm>
            <a:off x="10058400" y="6457950"/>
            <a:ext cx="2133600" cy="400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우리동네 중고 직거래 마켓, 당근마켓 지역광고 소개 : 네이버 블로그">
            <a:extLst>
              <a:ext uri="{FF2B5EF4-FFF2-40B4-BE49-F238E27FC236}">
                <a16:creationId xmlns:a16="http://schemas.microsoft.com/office/drawing/2014/main" id="{6F0828EA-0A5C-412C-91C6-A6CD664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25" y="1468400"/>
            <a:ext cx="2800350" cy="145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5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AF896F-E9C5-4EA5-B943-1F2A96EA003C}"/>
              </a:ext>
            </a:extLst>
          </p:cNvPr>
          <p:cNvSpPr/>
          <p:nvPr/>
        </p:nvSpPr>
        <p:spPr>
          <a:xfrm>
            <a:off x="1104656" y="3159070"/>
            <a:ext cx="10675088" cy="3125216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257390-420B-4DBD-AA6D-276A7317DD6C}"/>
                  </a:ext>
                </a:extLst>
              </p:cNvPr>
              <p:cNvSpPr txBox="1"/>
              <p:nvPr/>
            </p:nvSpPr>
            <p:spPr>
              <a:xfrm>
                <a:off x="850605" y="317136"/>
                <a:ext cx="55915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000" spc="-300" dirty="0">
                    <a:solidFill>
                      <a:srgbClr val="40474D"/>
                    </a:solidFill>
                  </a:rPr>
                  <a:t>당근마켓 </a:t>
                </a:r>
                <a14:m>
                  <m:oMath xmlns:m="http://schemas.openxmlformats.org/officeDocument/2006/math">
                    <m:r>
                      <a:rPr lang="ko-KR" altLang="en-US" sz="4000" i="1" spc="-300" smtClean="0">
                        <a:solidFill>
                          <a:srgbClr val="40474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4000" spc="-300" dirty="0">
                    <a:solidFill>
                      <a:srgbClr val="40474D"/>
                    </a:solidFill>
                  </a:rPr>
                  <a:t>오늘도 거래 완료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257390-420B-4DBD-AA6D-276A7317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5" y="317136"/>
                <a:ext cx="5591595" cy="707886"/>
              </a:xfrm>
              <a:prstGeom prst="rect">
                <a:avLst/>
              </a:prstGeom>
              <a:blipFill>
                <a:blip r:embed="rId2"/>
                <a:stretch>
                  <a:fillRect l="-3926" t="-14655" r="-3053" b="-37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89A6547-4F09-4A77-A419-616663D85DC8}"/>
              </a:ext>
            </a:extLst>
          </p:cNvPr>
          <p:cNvSpPr txBox="1"/>
          <p:nvPr/>
        </p:nvSpPr>
        <p:spPr>
          <a:xfrm>
            <a:off x="850605" y="9180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74D"/>
                </a:solidFill>
              </a:rPr>
              <a:t>Part 1</a:t>
            </a:r>
            <a:endParaRPr lang="ko-KR" altLang="en-US" sz="1200" dirty="0">
              <a:solidFill>
                <a:srgbClr val="40474D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A32E26-F68B-426F-8B0F-51248FC58AC6}"/>
              </a:ext>
            </a:extLst>
          </p:cNvPr>
          <p:cNvSpPr/>
          <p:nvPr/>
        </p:nvSpPr>
        <p:spPr>
          <a:xfrm>
            <a:off x="1370470" y="2829570"/>
            <a:ext cx="2717412" cy="628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2E220-7C66-49B8-A0BA-FF4412985A32}"/>
              </a:ext>
            </a:extLst>
          </p:cNvPr>
          <p:cNvSpPr txBox="1"/>
          <p:nvPr/>
        </p:nvSpPr>
        <p:spPr>
          <a:xfrm>
            <a:off x="1850508" y="3625875"/>
            <a:ext cx="9341587" cy="272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필터링을 통한 거래후기 작성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사기 신고 및 접수한 후 실제 피해가 있었는지 확인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믿을 수 있는 후기와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사기 신고 기능을 추가하여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신뢰할 수 있는 중고거래 앱을 구축함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ko-KR" altLang="en-US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85BDFC-D980-4D2E-8B43-DF57BD2D9DD2}"/>
              </a:ext>
            </a:extLst>
          </p:cNvPr>
          <p:cNvSpPr txBox="1"/>
          <p:nvPr/>
        </p:nvSpPr>
        <p:spPr>
          <a:xfrm>
            <a:off x="1370470" y="2897459"/>
            <a:ext cx="271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rgbClr val="40474D"/>
                </a:solidFill>
                <a:latin typeface="+mj-ea"/>
                <a:ea typeface="+mj-ea"/>
              </a:rPr>
              <a:t>오늘도 거래완료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92558-6311-454D-B2E9-18FB509C0C6A}"/>
              </a:ext>
            </a:extLst>
          </p:cNvPr>
          <p:cNvSpPr/>
          <p:nvPr/>
        </p:nvSpPr>
        <p:spPr>
          <a:xfrm>
            <a:off x="10058400" y="6457950"/>
            <a:ext cx="2133600" cy="400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388E25-C5BA-474C-88C2-77AE6EC6E2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86" y="1533248"/>
            <a:ext cx="1301830" cy="12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9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vestments in Romania's software industry almost equally split ...">
            <a:extLst>
              <a:ext uri="{FF2B5EF4-FFF2-40B4-BE49-F238E27FC236}">
                <a16:creationId xmlns:a16="http://schemas.microsoft.com/office/drawing/2014/main" id="{DF401C4C-4473-4128-8D2F-A220E23E3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0E612D-3EE5-4F2B-BF88-06C800CBD04D}"/>
              </a:ext>
            </a:extLst>
          </p:cNvPr>
          <p:cNvSpPr/>
          <p:nvPr/>
        </p:nvSpPr>
        <p:spPr>
          <a:xfrm>
            <a:off x="446568" y="4205177"/>
            <a:ext cx="5224701" cy="1637413"/>
          </a:xfrm>
          <a:prstGeom prst="rect">
            <a:avLst/>
          </a:prstGeom>
          <a:solidFill>
            <a:schemeClr val="bg1"/>
          </a:solidFill>
          <a:ln w="19050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19EE-A315-4B88-AACC-20E6343130C4}"/>
              </a:ext>
            </a:extLst>
          </p:cNvPr>
          <p:cNvGrpSpPr/>
          <p:nvPr/>
        </p:nvGrpSpPr>
        <p:grpSpPr>
          <a:xfrm>
            <a:off x="786810" y="4499326"/>
            <a:ext cx="2539478" cy="1049114"/>
            <a:chOff x="786810" y="2859188"/>
            <a:chExt cx="2539478" cy="10491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41E00A-D328-4226-BD82-161BC0BAF923}"/>
                </a:ext>
              </a:extLst>
            </p:cNvPr>
            <p:cNvSpPr txBox="1"/>
            <p:nvPr/>
          </p:nvSpPr>
          <p:spPr>
            <a:xfrm>
              <a:off x="805661" y="2859188"/>
              <a:ext cx="175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600" dirty="0">
                  <a:solidFill>
                    <a:srgbClr val="40474D"/>
                  </a:solidFill>
                  <a:latin typeface="+mn-ea"/>
                </a:rPr>
                <a:t>Part 2, </a:t>
              </a:r>
              <a:endParaRPr lang="ko-KR" altLang="en-US" sz="2400" spc="600" dirty="0">
                <a:solidFill>
                  <a:srgbClr val="40474D"/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04EB6D-EC1D-4286-943F-6A55F26F4394}"/>
                </a:ext>
              </a:extLst>
            </p:cNvPr>
            <p:cNvSpPr txBox="1"/>
            <p:nvPr/>
          </p:nvSpPr>
          <p:spPr>
            <a:xfrm>
              <a:off x="786810" y="3231194"/>
              <a:ext cx="253947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800" dirty="0">
                  <a:solidFill>
                    <a:srgbClr val="40474D"/>
                  </a:solidFill>
                </a:rPr>
                <a:t>프로젝트 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23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57390-420B-4DBD-AA6D-276A7317DD6C}"/>
              </a:ext>
            </a:extLst>
          </p:cNvPr>
          <p:cNvSpPr txBox="1"/>
          <p:nvPr/>
        </p:nvSpPr>
        <p:spPr>
          <a:xfrm>
            <a:off x="850605" y="317136"/>
            <a:ext cx="242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40474D"/>
                </a:solidFill>
              </a:rPr>
              <a:t>프로젝트 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A6547-4F09-4A77-A419-616663D85DC8}"/>
              </a:ext>
            </a:extLst>
          </p:cNvPr>
          <p:cNvSpPr txBox="1"/>
          <p:nvPr/>
        </p:nvSpPr>
        <p:spPr>
          <a:xfrm>
            <a:off x="850605" y="9180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74D"/>
                </a:solidFill>
              </a:rPr>
              <a:t>Part 2</a:t>
            </a:r>
            <a:endParaRPr lang="ko-KR" altLang="en-US" sz="1200" dirty="0">
              <a:solidFill>
                <a:srgbClr val="40474D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C87C76-1BE1-4ED8-A5AC-E237CD6FC4D7}"/>
              </a:ext>
            </a:extLst>
          </p:cNvPr>
          <p:cNvSpPr txBox="1"/>
          <p:nvPr/>
        </p:nvSpPr>
        <p:spPr>
          <a:xfrm>
            <a:off x="1420764" y="3417817"/>
            <a:ext cx="5100538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Android studio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를 활용하여 앱을 구축하였다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팀원들이 상호 사용가능한 프로그램과 언어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안드로이드 휴대폰을 많이 사용함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유연성이 높은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Gradle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을 사용할 수 있음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0E741-E5C4-44CF-8A83-33CC304F40F7}"/>
              </a:ext>
            </a:extLst>
          </p:cNvPr>
          <p:cNvSpPr/>
          <p:nvPr/>
        </p:nvSpPr>
        <p:spPr>
          <a:xfrm>
            <a:off x="1005445" y="1765004"/>
            <a:ext cx="5090555" cy="869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DB1FD-34A7-4574-A483-7DB0385CB283}"/>
              </a:ext>
            </a:extLst>
          </p:cNvPr>
          <p:cNvSpPr txBox="1"/>
          <p:nvPr/>
        </p:nvSpPr>
        <p:spPr>
          <a:xfrm>
            <a:off x="1451312" y="1876466"/>
            <a:ext cx="418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rgbClr val="40474D"/>
                </a:solidFill>
                <a:latin typeface="+mj-ea"/>
                <a:ea typeface="+mj-ea"/>
              </a:rPr>
              <a:t>Android studio &amp; JAVA</a:t>
            </a:r>
            <a:endParaRPr lang="ko-KR" altLang="en-US" sz="3600" spc="-300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Android Studio 3.0에서 메소드 파라미터 힌트 기능 끄기 - just for fun">
            <a:extLst>
              <a:ext uri="{FF2B5EF4-FFF2-40B4-BE49-F238E27FC236}">
                <a16:creationId xmlns:a16="http://schemas.microsoft.com/office/drawing/2014/main" id="{A75D8866-A61C-4F60-BC6E-3A58AAC5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55" y="2964804"/>
            <a:ext cx="503684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90F1BD-7852-41E3-94D4-41A3356969AE}"/>
              </a:ext>
            </a:extLst>
          </p:cNvPr>
          <p:cNvSpPr/>
          <p:nvPr/>
        </p:nvSpPr>
        <p:spPr>
          <a:xfrm>
            <a:off x="10058400" y="6457950"/>
            <a:ext cx="2133600" cy="400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1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57390-420B-4DBD-AA6D-276A7317DD6C}"/>
              </a:ext>
            </a:extLst>
          </p:cNvPr>
          <p:cNvSpPr txBox="1"/>
          <p:nvPr/>
        </p:nvSpPr>
        <p:spPr>
          <a:xfrm>
            <a:off x="850605" y="317136"/>
            <a:ext cx="242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40474D"/>
                </a:solidFill>
              </a:rPr>
              <a:t>프로젝트 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A6547-4F09-4A77-A419-616663D85DC8}"/>
              </a:ext>
            </a:extLst>
          </p:cNvPr>
          <p:cNvSpPr txBox="1"/>
          <p:nvPr/>
        </p:nvSpPr>
        <p:spPr>
          <a:xfrm>
            <a:off x="850605" y="9180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74D"/>
                </a:solidFill>
              </a:rPr>
              <a:t>Part 2</a:t>
            </a:r>
            <a:endParaRPr lang="ko-KR" altLang="en-US" sz="1200" dirty="0">
              <a:solidFill>
                <a:srgbClr val="40474D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C87C76-1BE1-4ED8-A5AC-E237CD6FC4D7}"/>
              </a:ext>
            </a:extLst>
          </p:cNvPr>
          <p:cNvSpPr txBox="1"/>
          <p:nvPr/>
        </p:nvSpPr>
        <p:spPr>
          <a:xfrm>
            <a:off x="1420764" y="3417817"/>
            <a:ext cx="5100538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실시간으로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를 활용할 수 있는 </a:t>
            </a: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</a:rPr>
              <a:t>realtime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 firebase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사용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팀원들이 상호 실시간으로 사용 가능함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무료로 사용 가능함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프로젝트 수행하기 수월한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임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0E741-E5C4-44CF-8A83-33CC304F40F7}"/>
              </a:ext>
            </a:extLst>
          </p:cNvPr>
          <p:cNvSpPr/>
          <p:nvPr/>
        </p:nvSpPr>
        <p:spPr>
          <a:xfrm>
            <a:off x="1005445" y="1765004"/>
            <a:ext cx="5090555" cy="869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DB1FD-34A7-4574-A483-7DB0385CB283}"/>
              </a:ext>
            </a:extLst>
          </p:cNvPr>
          <p:cNvSpPr txBox="1"/>
          <p:nvPr/>
        </p:nvSpPr>
        <p:spPr>
          <a:xfrm>
            <a:off x="1845042" y="1876466"/>
            <a:ext cx="3401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rgbClr val="40474D"/>
                </a:solidFill>
                <a:latin typeface="+mj-ea"/>
                <a:ea typeface="+mj-ea"/>
              </a:rPr>
              <a:t>Realtime Firebase</a:t>
            </a:r>
            <a:endParaRPr lang="ko-KR" altLang="en-US" sz="3600" spc="-300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90F1BD-7852-41E3-94D4-41A3356969AE}"/>
              </a:ext>
            </a:extLst>
          </p:cNvPr>
          <p:cNvSpPr/>
          <p:nvPr/>
        </p:nvSpPr>
        <p:spPr>
          <a:xfrm>
            <a:off x="10058400" y="6457950"/>
            <a:ext cx="2133600" cy="400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Android] Firebase Realtime Database 사용하기 - Joungsik - Medium">
            <a:extLst>
              <a:ext uri="{FF2B5EF4-FFF2-40B4-BE49-F238E27FC236}">
                <a16:creationId xmlns:a16="http://schemas.microsoft.com/office/drawing/2014/main" id="{26EC1C66-D027-4483-B92D-ACDDE2EB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479" y="2680404"/>
            <a:ext cx="5340646" cy="242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10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A69EA9-AEA1-4824-95D2-5E386D44E0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8ED3A8-290E-45E8-952B-4ADF062C9F88}"/>
              </a:ext>
            </a:extLst>
          </p:cNvPr>
          <p:cNvSpPr/>
          <p:nvPr/>
        </p:nvSpPr>
        <p:spPr>
          <a:xfrm>
            <a:off x="446568" y="2610293"/>
            <a:ext cx="5224701" cy="1637413"/>
          </a:xfrm>
          <a:prstGeom prst="rect">
            <a:avLst/>
          </a:prstGeom>
          <a:solidFill>
            <a:schemeClr val="bg1"/>
          </a:solidFill>
          <a:ln w="19050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509A97-2D18-4FCA-9EC4-3256E2CB43FA}"/>
              </a:ext>
            </a:extLst>
          </p:cNvPr>
          <p:cNvGrpSpPr/>
          <p:nvPr/>
        </p:nvGrpSpPr>
        <p:grpSpPr>
          <a:xfrm>
            <a:off x="786810" y="2904442"/>
            <a:ext cx="2983509" cy="1049114"/>
            <a:chOff x="786810" y="2859188"/>
            <a:chExt cx="2983509" cy="10491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85F540-1B74-4DA6-8783-355EB18109D1}"/>
                </a:ext>
              </a:extLst>
            </p:cNvPr>
            <p:cNvSpPr txBox="1"/>
            <p:nvPr/>
          </p:nvSpPr>
          <p:spPr>
            <a:xfrm>
              <a:off x="805661" y="2859188"/>
              <a:ext cx="175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600" dirty="0">
                  <a:solidFill>
                    <a:srgbClr val="40474D"/>
                  </a:solidFill>
                  <a:latin typeface="+mn-ea"/>
                </a:rPr>
                <a:t>Part 3, </a:t>
              </a:r>
              <a:endParaRPr lang="ko-KR" altLang="en-US" sz="2400" spc="600" dirty="0">
                <a:solidFill>
                  <a:srgbClr val="40474D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EABBA-9F2F-4BE8-BDD4-7A55EB725FD5}"/>
                </a:ext>
              </a:extLst>
            </p:cNvPr>
            <p:cNvSpPr txBox="1"/>
            <p:nvPr/>
          </p:nvSpPr>
          <p:spPr>
            <a:xfrm>
              <a:off x="786810" y="3231194"/>
              <a:ext cx="29835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800" dirty="0">
                  <a:solidFill>
                    <a:srgbClr val="40474D"/>
                  </a:solidFill>
                </a:rPr>
                <a:t>프로젝트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9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skyblue200518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87C6DD"/>
      </a:accent1>
      <a:accent2>
        <a:srgbClr val="87CBC1"/>
      </a:accent2>
      <a:accent3>
        <a:srgbClr val="E1D5B3"/>
      </a:accent3>
      <a:accent4>
        <a:srgbClr val="C7A777"/>
      </a:accent4>
      <a:accent5>
        <a:srgbClr val="92A8B6"/>
      </a:accent5>
      <a:accent6>
        <a:srgbClr val="3890A3"/>
      </a:accent6>
      <a:hlink>
        <a:srgbClr val="40474D"/>
      </a:hlink>
      <a:folHlink>
        <a:srgbClr val="40474D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311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 Bold</vt:lpstr>
      <vt:lpstr>나눔스퀘어 ExtraBold</vt:lpstr>
      <vt:lpstr>나눔스퀘어 Light</vt:lpstr>
      <vt:lpstr>Arial</vt:lpstr>
      <vt:lpstr>Arial Nova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 </cp:lastModifiedBy>
  <cp:revision>55</cp:revision>
  <dcterms:created xsi:type="dcterms:W3CDTF">2020-05-18T00:12:13Z</dcterms:created>
  <dcterms:modified xsi:type="dcterms:W3CDTF">2020-06-14T09:43:11Z</dcterms:modified>
</cp:coreProperties>
</file>