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74" r:id="rId1"/>
    <p:sldMasterId id="2147483675" r:id="rId2"/>
  </p:sldMasterIdLst>
  <p:notesMasterIdLst>
    <p:notesMasterId r:id="rId3"/>
  </p:notesMasterIdLst>
  <p:sldIdLst>
    <p:sldId id="259" r:id="rId4"/>
    <p:sldId id="294" r:id="rId5"/>
    <p:sldId id="256" r:id="rId6"/>
    <p:sldId id="257" r:id="rId7"/>
    <p:sldId id="264" r:id="rId8"/>
    <p:sldId id="265" r:id="rId9"/>
    <p:sldId id="267" r:id="rId10"/>
    <p:sldId id="270" r:id="rId11"/>
    <p:sldId id="266" r:id="rId12"/>
    <p:sldId id="271" r:id="rId13"/>
    <p:sldId id="273" r:id="rId14"/>
    <p:sldId id="274" r:id="rId15"/>
    <p:sldId id="275" r:id="rId16"/>
    <p:sldId id="276" r:id="rId17"/>
    <p:sldId id="314" r:id="rId18"/>
    <p:sldId id="315" r:id="rId19"/>
    <p:sldId id="304" r:id="rId20"/>
    <p:sldId id="308" r:id="rId21"/>
    <p:sldId id="309" r:id="rId22"/>
    <p:sldId id="312" r:id="rId23"/>
    <p:sldId id="313" r:id="rId24"/>
    <p:sldId id="305" r:id="rId25"/>
    <p:sldId id="306" r:id="rId26"/>
    <p:sldId id="307" r:id="rId27"/>
    <p:sldId id="311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A380BE9-2133-44F0-9B31-1BE438A97A9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20"/>
    <p:restoredTop sz="75417" autoAdjust="0"/>
  </p:normalViewPr>
  <p:slideViewPr>
    <p:cSldViewPr snapToGrid="0">
      <p:cViewPr varScale="1">
        <p:scale>
          <a:sx n="100" d="100"/>
          <a:sy n="100" d="100"/>
        </p:scale>
        <p:origin x="1398" y="96"/>
      </p:cViewPr>
      <p:guideLst>
        <p:guide orient="horz" pos="213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presProps" Target="presProps.xml"  /><Relationship Id="rId3" Type="http://schemas.openxmlformats.org/officeDocument/2006/relationships/notesMaster" Target="notesMasters/notesMaster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안녕하세요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smart space, for the professor’s office hour</a:t>
            </a:r>
            <a:r>
              <a:rPr lang="ko-KR" altLang="en-US"/>
              <a:t>를 주제로</a:t>
            </a:r>
            <a:r>
              <a:rPr lang="en-US" altLang="ko-KR"/>
              <a:t>,</a:t>
            </a:r>
            <a:r>
              <a:rPr lang="ko-KR" altLang="en-US"/>
              <a:t> 메타버스 공간 </a:t>
            </a:r>
            <a:r>
              <a:rPr lang="en-US" altLang="ko-KR"/>
              <a:t>NEMO</a:t>
            </a:r>
            <a:r>
              <a:rPr lang="ko-KR" altLang="en-US"/>
              <a:t>를 만든 </a:t>
            </a:r>
            <a:r>
              <a:rPr lang="en-US" altLang="ko-KR"/>
              <a:t>14</a:t>
            </a:r>
            <a:r>
              <a:rPr lang="ko-KR" altLang="en-US"/>
              <a:t>조입니다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프로그램을 실행시키면 먼저 </a:t>
            </a:r>
            <a:r>
              <a:rPr lang="en-US" altLang="ko-KR"/>
              <a:t>Mainhall</a:t>
            </a:r>
            <a:r>
              <a:rPr lang="ko-KR" altLang="en-US"/>
              <a:t>로 진입하게 됩니다</a:t>
            </a:r>
            <a:r>
              <a:rPr lang="en-US" altLang="ko-KR"/>
              <a:t>. MainHall</a:t>
            </a:r>
            <a:r>
              <a:rPr lang="ko-KR" altLang="en-US"/>
              <a:t>은 각 교수님 방 게시판과 교수님 방으로 갈 수 있는 문으로 구성되어있습니다</a:t>
            </a:r>
            <a:r>
              <a:rPr lang="en-US" altLang="ko-KR"/>
              <a:t>. </a:t>
            </a:r>
            <a:r>
              <a:rPr lang="ko-KR" altLang="en-US"/>
              <a:t>게시판에는 교수님 성함</a:t>
            </a:r>
            <a:r>
              <a:rPr lang="en-US" altLang="ko-KR"/>
              <a:t>, </a:t>
            </a:r>
            <a:r>
              <a:rPr lang="ko-KR" altLang="en-US"/>
              <a:t>전공</a:t>
            </a:r>
            <a:r>
              <a:rPr lang="en-US" altLang="ko-KR"/>
              <a:t>, Office Hour, Office number, </a:t>
            </a:r>
            <a:r>
              <a:rPr lang="ko-KR" altLang="en-US"/>
              <a:t>몇명이 </a:t>
            </a:r>
            <a:r>
              <a:rPr lang="en-US" altLang="ko-KR"/>
              <a:t>Ticket</a:t>
            </a:r>
            <a:r>
              <a:rPr lang="ko-KR" altLang="en-US"/>
              <a:t>을 뽑았는지</a:t>
            </a:r>
            <a:r>
              <a:rPr lang="en-US" altLang="ko-KR"/>
              <a:t>, </a:t>
            </a:r>
            <a:r>
              <a:rPr lang="ko-KR" altLang="en-US"/>
              <a:t>순번은 몇번까지 진행되었는지에 대한 정보가 있습니다</a:t>
            </a:r>
            <a:r>
              <a:rPr lang="en-US" altLang="ko-KR"/>
              <a:t>. </a:t>
            </a:r>
            <a:r>
              <a:rPr lang="ko-KR" altLang="en-US"/>
              <a:t>또한 각 교수님 </a:t>
            </a:r>
            <a:r>
              <a:rPr lang="en-US" altLang="ko-KR"/>
              <a:t>Office</a:t>
            </a:r>
            <a:r>
              <a:rPr lang="ko-KR" altLang="en-US"/>
              <a:t>로 갈 수 있는 문이 있습니다</a:t>
            </a:r>
            <a:r>
              <a:rPr lang="en-US" altLang="ko-KR"/>
              <a:t>. </a:t>
            </a:r>
            <a:r>
              <a:rPr lang="ko-KR" altLang="en-US"/>
              <a:t>원래 목표는 방 문을 여러 개를 두고 각 방을 각 교수님 </a:t>
            </a:r>
            <a:r>
              <a:rPr lang="en-US" altLang="ko-KR"/>
              <a:t>Office</a:t>
            </a:r>
            <a:r>
              <a:rPr lang="ko-KR" altLang="en-US"/>
              <a:t>로 연결시키려 했지만</a:t>
            </a:r>
            <a:r>
              <a:rPr lang="en-US" altLang="ko-KR"/>
              <a:t>, </a:t>
            </a:r>
            <a:r>
              <a:rPr lang="ko-KR" altLang="en-US"/>
              <a:t>구현을 진행하면서</a:t>
            </a:r>
            <a:r>
              <a:rPr lang="en-US" altLang="ko-KR"/>
              <a:t>, </a:t>
            </a:r>
            <a:r>
              <a:rPr lang="ko-KR" altLang="en-US"/>
              <a:t>가고 싶은 </a:t>
            </a:r>
            <a:r>
              <a:rPr lang="en-US" altLang="ko-KR"/>
              <a:t>Office Number</a:t>
            </a:r>
            <a:r>
              <a:rPr lang="ko-KR" altLang="en-US"/>
              <a:t>를 문에  입력하면 해당 방으로 가는 방식으로 바꿔서 진행하였습니다</a:t>
            </a:r>
            <a:r>
              <a:rPr lang="en-US" altLang="ko-KR"/>
              <a:t>. </a:t>
            </a:r>
            <a:r>
              <a:rPr lang="ko-KR" altLang="en-US"/>
              <a:t>이 문에 대한 설명은 다음 페이지에서 더 상세하게 설명하겠습니다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213" name="Google Shape;213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Door Control</a:t>
            </a:r>
            <a:r>
              <a:rPr lang="ko-KR" altLang="en-US"/>
              <a:t>은 다음과 같습니다</a:t>
            </a:r>
            <a:r>
              <a:rPr lang="en-US" altLang="ko-KR"/>
              <a:t>. </a:t>
            </a:r>
            <a:r>
              <a:rPr lang="ko-KR" altLang="en-US"/>
              <a:t>우선 문에서는 각자 가고 싶은 </a:t>
            </a:r>
            <a:r>
              <a:rPr lang="en-US" altLang="ko-KR"/>
              <a:t>Office Number</a:t>
            </a:r>
            <a:r>
              <a:rPr lang="ko-KR" altLang="en-US"/>
              <a:t>를 입력할 수 있고</a:t>
            </a:r>
            <a:r>
              <a:rPr lang="en-US" altLang="ko-KR"/>
              <a:t>, </a:t>
            </a:r>
            <a:r>
              <a:rPr lang="ko-KR" altLang="en-US"/>
              <a:t>필요하다면 </a:t>
            </a:r>
            <a:r>
              <a:rPr lang="en-US" altLang="ko-KR"/>
              <a:t>Keypad</a:t>
            </a:r>
            <a:r>
              <a:rPr lang="ko-KR" altLang="en-US"/>
              <a:t>를 통해서 </a:t>
            </a:r>
            <a:r>
              <a:rPr lang="en-US" altLang="ko-KR"/>
              <a:t>password</a:t>
            </a:r>
            <a:r>
              <a:rPr lang="ko-KR" altLang="en-US"/>
              <a:t>를 입력할 수 있습니다</a:t>
            </a:r>
            <a:r>
              <a:rPr lang="en-US" altLang="ko-KR"/>
              <a:t>. </a:t>
            </a:r>
            <a:r>
              <a:rPr lang="ko-KR" altLang="en-US"/>
              <a:t>만약 잘못된 </a:t>
            </a:r>
            <a:r>
              <a:rPr lang="en-US" altLang="ko-KR"/>
              <a:t>password</a:t>
            </a:r>
            <a:r>
              <a:rPr lang="ko-KR" altLang="en-US"/>
              <a:t>를 입력한다면 두번쨰 화면과 같은 메시지가 뜨게 됩니다</a:t>
            </a:r>
            <a:r>
              <a:rPr lang="en-US" altLang="ko-KR"/>
              <a:t>. </a:t>
            </a:r>
            <a:r>
              <a:rPr lang="ko-KR" altLang="en-US"/>
              <a:t>문의 출입 권한은 </a:t>
            </a:r>
            <a:r>
              <a:rPr lang="en-US" altLang="ko-KR"/>
              <a:t>3</a:t>
            </a:r>
            <a:r>
              <a:rPr lang="ko-KR" altLang="en-US"/>
              <a:t>번째 화면인 </a:t>
            </a:r>
            <a:r>
              <a:rPr lang="en-US" altLang="ko-KR"/>
              <a:t>Office </a:t>
            </a:r>
            <a:r>
              <a:rPr lang="ko-KR" altLang="en-US"/>
              <a:t>내에서 정할 수 있습니다</a:t>
            </a:r>
            <a:r>
              <a:rPr lang="en-US" altLang="ko-KR"/>
              <a:t>. </a:t>
            </a:r>
            <a:r>
              <a:rPr lang="ko-KR" altLang="en-US"/>
              <a:t>그래서 정리를 하면</a:t>
            </a:r>
            <a:r>
              <a:rPr lang="en-US" altLang="ko-KR"/>
              <a:t>, </a:t>
            </a:r>
            <a:r>
              <a:rPr lang="ko-KR" altLang="en-US"/>
              <a:t>먼저 교수님은 </a:t>
            </a:r>
            <a:r>
              <a:rPr lang="en-US" altLang="ko-KR"/>
              <a:t>Password</a:t>
            </a:r>
            <a:r>
              <a:rPr lang="ko-KR" altLang="en-US"/>
              <a:t>를 통해서 본인의 </a:t>
            </a:r>
            <a:r>
              <a:rPr lang="en-US" altLang="ko-KR"/>
              <a:t>Office</a:t>
            </a:r>
            <a:r>
              <a:rPr lang="ko-KR" altLang="en-US"/>
              <a:t>에 들어갈 수 있습니다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3</a:t>
            </a:r>
            <a:r>
              <a:rPr lang="ko-KR" altLang="en-US"/>
              <a:t>번째 화면에서 </a:t>
            </a:r>
            <a:r>
              <a:rPr lang="en-US" altLang="ko-KR"/>
              <a:t>Office</a:t>
            </a:r>
            <a:r>
              <a:rPr lang="ko-KR" altLang="en-US"/>
              <a:t>의 출입을 설정할 수 있는데</a:t>
            </a:r>
            <a:r>
              <a:rPr lang="en-US" altLang="ko-KR"/>
              <a:t>, </a:t>
            </a:r>
            <a:r>
              <a:rPr lang="ko-KR" altLang="en-US"/>
              <a:t>위 화면에서는 학생들이 들어올 수 없게 설정되어 있는 모습이고</a:t>
            </a:r>
            <a:r>
              <a:rPr lang="en-US" altLang="ko-KR"/>
              <a:t>, (Enter) </a:t>
            </a:r>
            <a:r>
              <a:rPr lang="ko-KR" altLang="en-US"/>
              <a:t>위 화면에서는 학생들도 </a:t>
            </a:r>
            <a:r>
              <a:rPr lang="en-US" altLang="ko-KR"/>
              <a:t>password </a:t>
            </a:r>
            <a:r>
              <a:rPr lang="ko-KR" altLang="en-US"/>
              <a:t>없이 출입할 수 있습니다</a:t>
            </a:r>
            <a:r>
              <a:rPr lang="en-US" altLang="ko-KR"/>
              <a:t>. </a:t>
            </a:r>
            <a:r>
              <a:rPr lang="ko-KR" altLang="en-US"/>
              <a:t>여기서 한계점은 </a:t>
            </a:r>
            <a:r>
              <a:rPr lang="en-US" altLang="ko-KR"/>
              <a:t>Password</a:t>
            </a:r>
            <a:r>
              <a:rPr lang="ko-KR" altLang="en-US"/>
              <a:t>를 따로 변경할 수 있는 방법이 코드를 통해서 변경하는 방법 이외에는 없다는 것입니다</a:t>
            </a:r>
            <a:r>
              <a:rPr lang="en-US" altLang="ko-KR"/>
              <a:t>. </a:t>
            </a:r>
            <a:r>
              <a:rPr lang="ko-KR" altLang="en-US"/>
              <a:t>또한 숫자만을 이용하기때문에 보안에 취약하다는 문제가 있을 수 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213" name="Google Shape;213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Ticketing &amp; Calling</a:t>
            </a:r>
            <a:r>
              <a:rPr lang="ko-KR" altLang="en-US"/>
              <a:t>은 다음과 같습니다</a:t>
            </a:r>
            <a:r>
              <a:rPr lang="en-US" altLang="ko-KR"/>
              <a:t>. Office </a:t>
            </a:r>
            <a:r>
              <a:rPr lang="ko-KR" altLang="en-US"/>
              <a:t>내에 학생과 교수님이 있다면</a:t>
            </a:r>
            <a:r>
              <a:rPr lang="en-US" altLang="ko-KR"/>
              <a:t>, </a:t>
            </a:r>
            <a:r>
              <a:rPr lang="ko-KR" altLang="en-US"/>
              <a:t>다른 학생들은 그 </a:t>
            </a:r>
            <a:r>
              <a:rPr lang="en-US" altLang="ko-KR"/>
              <a:t>Office</a:t>
            </a:r>
            <a:r>
              <a:rPr lang="ko-KR" altLang="en-US"/>
              <a:t>에 출입할 수 없습니다</a:t>
            </a:r>
            <a:r>
              <a:rPr lang="en-US" altLang="ko-KR"/>
              <a:t>. </a:t>
            </a:r>
            <a:r>
              <a:rPr lang="ko-KR" altLang="en-US"/>
              <a:t>이 경우</a:t>
            </a:r>
            <a:r>
              <a:rPr lang="en-US" altLang="ko-KR"/>
              <a:t>,</a:t>
            </a:r>
            <a:r>
              <a:rPr lang="ko-KR" altLang="en-US"/>
              <a:t> 첫번쨰 화면과 같이 </a:t>
            </a:r>
            <a:r>
              <a:rPr lang="en-US" altLang="ko-KR"/>
              <a:t>Ticketing</a:t>
            </a:r>
            <a:r>
              <a:rPr lang="ko-KR" altLang="en-US"/>
              <a:t>을 할 수 있는 버튼이 나오게 됩니다</a:t>
            </a:r>
            <a:r>
              <a:rPr lang="en-US" altLang="ko-KR"/>
              <a:t>. </a:t>
            </a:r>
            <a:r>
              <a:rPr lang="ko-KR" altLang="en-US"/>
              <a:t>만약 오른쪽 버튼을 누르게 되면 </a:t>
            </a:r>
            <a:r>
              <a:rPr lang="en-US" altLang="ko-KR"/>
              <a:t>Ticketing</a:t>
            </a:r>
            <a:r>
              <a:rPr lang="ko-KR" altLang="en-US"/>
              <a:t>을 멈추는 것으로 파악하고</a:t>
            </a:r>
            <a:r>
              <a:rPr lang="en-US" altLang="ko-KR"/>
              <a:t>, </a:t>
            </a:r>
            <a:r>
              <a:rPr lang="ko-KR" altLang="en-US"/>
              <a:t>다시 버튼이 없어집니다</a:t>
            </a:r>
            <a:r>
              <a:rPr lang="en-US" altLang="ko-KR"/>
              <a:t>. </a:t>
            </a:r>
            <a:r>
              <a:rPr lang="ko-KR" altLang="en-US"/>
              <a:t>하지만 왼쪽 버튼을 누르게 되면</a:t>
            </a:r>
            <a:r>
              <a:rPr lang="en-US" altLang="ko-KR"/>
              <a:t>, (enter) Ticketing</a:t>
            </a:r>
            <a:r>
              <a:rPr lang="ko-KR" altLang="en-US"/>
              <a:t>이 진행되며</a:t>
            </a:r>
            <a:r>
              <a:rPr lang="en-US" altLang="ko-KR"/>
              <a:t>, </a:t>
            </a:r>
            <a:r>
              <a:rPr lang="ko-KR" altLang="en-US"/>
              <a:t>본인의 대기순서가 나오게 됩니다</a:t>
            </a:r>
            <a:r>
              <a:rPr lang="en-US" altLang="ko-KR"/>
              <a:t>. </a:t>
            </a:r>
            <a:r>
              <a:rPr lang="ko-KR" altLang="en-US"/>
              <a:t>이렇게 학생들이 대기하고 있을 때</a:t>
            </a:r>
            <a:r>
              <a:rPr lang="en-US" altLang="ko-KR"/>
              <a:t>, Office</a:t>
            </a:r>
            <a:r>
              <a:rPr lang="ko-KR" altLang="en-US"/>
              <a:t>내의 교수님이 </a:t>
            </a:r>
            <a:r>
              <a:rPr lang="en-US" altLang="ko-KR"/>
              <a:t>Calling Button </a:t>
            </a:r>
            <a:r>
              <a:rPr lang="ko-KR" altLang="en-US"/>
              <a:t>을 누르면</a:t>
            </a:r>
            <a:r>
              <a:rPr lang="en-US" altLang="ko-KR"/>
              <a:t>, 3</a:t>
            </a:r>
            <a:r>
              <a:rPr lang="ko-KR" altLang="en-US"/>
              <a:t>번째 화면과같이 공지가 나오게됩니다</a:t>
            </a:r>
            <a:r>
              <a:rPr lang="en-US" altLang="ko-KR"/>
              <a:t>. </a:t>
            </a:r>
            <a:r>
              <a:rPr lang="ko-KR" altLang="en-US"/>
              <a:t>만약 공지를 놓쳤을 경우에도</a:t>
            </a:r>
            <a:r>
              <a:rPr lang="en-US" altLang="ko-KR"/>
              <a:t>, Mainhall</a:t>
            </a:r>
            <a:r>
              <a:rPr lang="ko-KR" altLang="en-US"/>
              <a:t> </a:t>
            </a:r>
            <a:r>
              <a:rPr lang="en-US" altLang="ko-KR"/>
              <a:t>Board</a:t>
            </a:r>
            <a:r>
              <a:rPr lang="ko-KR" altLang="en-US"/>
              <a:t>를 통해서 </a:t>
            </a:r>
            <a:r>
              <a:rPr lang="en-US" altLang="ko-KR"/>
              <a:t>Call</a:t>
            </a:r>
            <a:r>
              <a:rPr lang="ko-KR" altLang="en-US"/>
              <a:t>이 몇번째까지 진행됐는지 확인할 수 있습니다</a:t>
            </a:r>
            <a:r>
              <a:rPr lang="en-US" altLang="ko-KR"/>
              <a:t>. </a:t>
            </a:r>
            <a:r>
              <a:rPr lang="ko-KR" altLang="en-US"/>
              <a:t>명세서에서는 교수님이 </a:t>
            </a:r>
            <a:r>
              <a:rPr lang="en-US" altLang="ko-KR"/>
              <a:t>calling </a:t>
            </a:r>
            <a:r>
              <a:rPr lang="ko-KR" altLang="en-US"/>
              <a:t>버튼을 누를 경우</a:t>
            </a:r>
            <a:r>
              <a:rPr lang="en-US" altLang="ko-KR"/>
              <a:t>, </a:t>
            </a:r>
            <a:r>
              <a:rPr lang="ko-KR" altLang="en-US"/>
              <a:t>학생 본인한테 개인적으로 공지가 가게 만든다고 했지만</a:t>
            </a:r>
            <a:r>
              <a:rPr lang="en-US" altLang="ko-KR"/>
              <a:t>, </a:t>
            </a:r>
            <a:r>
              <a:rPr lang="ko-KR" altLang="en-US"/>
              <a:t>학생들 개개인의 정보를 입력할 수 있는 수단이 없어서</a:t>
            </a:r>
            <a:r>
              <a:rPr lang="en-US" altLang="ko-KR"/>
              <a:t>, </a:t>
            </a:r>
            <a:r>
              <a:rPr lang="ko-KR" altLang="en-US"/>
              <a:t>전체 공지로의 방향으로 구현을 바꿨습니다</a:t>
            </a:r>
            <a:r>
              <a:rPr lang="en-US" altLang="ko-KR"/>
              <a:t>. </a:t>
            </a:r>
            <a:endParaRPr lang="en-US" altLang="ko-KR"/>
          </a:p>
        </p:txBody>
      </p:sp>
      <p:sp>
        <p:nvSpPr>
          <p:cNvPr id="213" name="Google Shape;213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마지막으로</a:t>
            </a:r>
            <a:r>
              <a:rPr lang="en-US" altLang="ko-KR"/>
              <a:t>, Smart Office, </a:t>
            </a:r>
            <a:r>
              <a:rPr lang="ko-KR" altLang="en-US"/>
              <a:t>즉</a:t>
            </a:r>
            <a:r>
              <a:rPr lang="en-US" altLang="ko-KR"/>
              <a:t>,</a:t>
            </a:r>
            <a:r>
              <a:rPr lang="ko-KR" altLang="en-US"/>
              <a:t> 미팅이 이루어지는 방과 관련된 내용입니다</a:t>
            </a:r>
            <a:r>
              <a:rPr lang="en-US" altLang="ko-KR"/>
              <a:t>. </a:t>
            </a:r>
            <a:r>
              <a:rPr lang="ko-KR" altLang="en-US"/>
              <a:t>우선 첫번째 화면에서는 교수님이 </a:t>
            </a:r>
            <a:r>
              <a:rPr lang="en-US" altLang="ko-KR"/>
              <a:t>Office </a:t>
            </a:r>
            <a:r>
              <a:rPr lang="ko-KR" altLang="en-US"/>
              <a:t>정보를 수정할 수 있는 입력란입니다</a:t>
            </a:r>
            <a:r>
              <a:rPr lang="en-US" altLang="ko-KR"/>
              <a:t>. </a:t>
            </a:r>
            <a:r>
              <a:rPr lang="ko-KR" altLang="en-US"/>
              <a:t>교수님이 </a:t>
            </a:r>
            <a:r>
              <a:rPr lang="en-US" altLang="ko-KR"/>
              <a:t>Office </a:t>
            </a:r>
            <a:r>
              <a:rPr lang="ko-KR" altLang="en-US"/>
              <a:t>정보를 바꿨을 시</a:t>
            </a:r>
            <a:r>
              <a:rPr lang="en-US" altLang="ko-KR"/>
              <a:t>, </a:t>
            </a:r>
            <a:r>
              <a:rPr lang="ko-KR" altLang="en-US"/>
              <a:t>두번쨰 화면처럼</a:t>
            </a:r>
            <a:r>
              <a:rPr lang="en-US" altLang="ko-KR"/>
              <a:t>, </a:t>
            </a:r>
            <a:r>
              <a:rPr lang="ko-KR" altLang="en-US"/>
              <a:t>게시판 내용이 바뀌는 것을 알 수 있습니다</a:t>
            </a:r>
            <a:r>
              <a:rPr lang="en-US" altLang="ko-KR"/>
              <a:t>. </a:t>
            </a:r>
            <a:r>
              <a:rPr lang="ko-KR" altLang="en-US"/>
              <a:t>그외에도 </a:t>
            </a:r>
            <a:r>
              <a:rPr lang="en-US" altLang="ko-KR"/>
              <a:t>Video Player </a:t>
            </a:r>
            <a:r>
              <a:rPr lang="ko-KR" altLang="en-US"/>
              <a:t>를 통해서 </a:t>
            </a:r>
            <a:r>
              <a:rPr lang="en-US" altLang="ko-KR"/>
              <a:t>Youtube</a:t>
            </a:r>
            <a:r>
              <a:rPr lang="ko-KR" altLang="en-US"/>
              <a:t>내 영상이나</a:t>
            </a:r>
            <a:r>
              <a:rPr lang="en-US" altLang="ko-KR"/>
              <a:t>, </a:t>
            </a:r>
            <a:r>
              <a:rPr lang="ko-KR" altLang="en-US"/>
              <a:t>외부 링크를 통한 영상을 재생할 수있습니다</a:t>
            </a:r>
            <a:r>
              <a:rPr lang="en-US" altLang="ko-KR"/>
              <a:t>. </a:t>
            </a:r>
            <a:r>
              <a:rPr lang="ko-KR" altLang="en-US"/>
              <a:t>또한 </a:t>
            </a:r>
            <a:r>
              <a:rPr lang="en-US" altLang="ko-KR"/>
              <a:t>White Board</a:t>
            </a:r>
            <a:r>
              <a:rPr lang="ko-KR" altLang="en-US"/>
              <a:t>를 통해서 소통할 수 있습니다</a:t>
            </a:r>
            <a:r>
              <a:rPr lang="en-US" altLang="ko-KR"/>
              <a:t>. </a:t>
            </a:r>
            <a:endParaRPr lang="en-US" altLang="ko-KR"/>
          </a:p>
        </p:txBody>
      </p:sp>
      <p:sp>
        <p:nvSpPr>
          <p:cNvPr id="213" name="Google Shape;213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다음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은 </a:t>
            </a:r>
            <a:r>
              <a:rPr lang="ko-KR" altLang="en-US" sz="1800" kern="100">
                <a:effectLst/>
                <a:latin typeface="DengXian"/>
                <a:ea typeface="맑은 고딕"/>
                <a:cs typeface="맑은 고딕"/>
              </a:rPr>
              <a:t>과제 계획과 진행상황입니다</a:t>
            </a:r>
            <a:r>
              <a:rPr lang="en-US" altLang="ko-KR" sz="1800" kern="100">
                <a:effectLst/>
                <a:latin typeface="DengXian"/>
                <a:ea typeface="맑은 고딕"/>
                <a:cs typeface="맑은 고딕"/>
              </a:rPr>
              <a:t>.</a:t>
            </a:r>
            <a:endParaRPr lang="en-US" altLang="ko-KR" sz="1800" kern="100">
              <a:effectLst/>
              <a:latin typeface="DengXian"/>
              <a:ea typeface="맑은 고딕"/>
              <a:cs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" name="Google Shape;86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/>
              <a:t>기존에 계획했던 내용은 다음과 같습니다</a:t>
            </a:r>
            <a:r>
              <a:rPr lang="en-US" altLang="ko-KR"/>
              <a:t>. (</a:t>
            </a:r>
            <a:r>
              <a:rPr lang="ko-KR" altLang="en-US"/>
              <a:t>한숨 쉬고</a:t>
            </a:r>
            <a:r>
              <a:rPr lang="en-US" altLang="ko-KR"/>
              <a:t>)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/>
              <a:t>다음은 실제로 진행된 프로젝트 스케줄입니다 </a:t>
            </a:r>
            <a:r>
              <a:rPr lang="en-US" altLang="ko-KR"/>
              <a:t>. Ticketing</a:t>
            </a:r>
            <a:r>
              <a:rPr lang="ko-KR" altLang="en-US"/>
              <a:t> </a:t>
            </a:r>
            <a:r>
              <a:rPr lang="en-US" altLang="ko-KR"/>
              <a:t>System</a:t>
            </a:r>
            <a:r>
              <a:rPr lang="ko-KR" altLang="en-US"/>
              <a:t>과 </a:t>
            </a:r>
            <a:r>
              <a:rPr lang="en-US" altLang="ko-KR"/>
              <a:t>Calling System </a:t>
            </a:r>
            <a:r>
              <a:rPr lang="ko-KR" altLang="en-US"/>
              <a:t>에서 시행착오가 많이 생겨서</a:t>
            </a:r>
            <a:r>
              <a:rPr lang="en-US" altLang="ko-KR"/>
              <a:t>, </a:t>
            </a:r>
            <a:r>
              <a:rPr lang="ko-KR" altLang="en-US"/>
              <a:t>생각보다 많은 시간이 소요됐습니다</a:t>
            </a:r>
            <a:r>
              <a:rPr lang="en-US" altLang="ko-KR"/>
              <a:t>. </a:t>
            </a:r>
            <a:r>
              <a:rPr lang="ko-KR" altLang="en-US"/>
              <a:t>그에 따라 나머지 기능들도 마무리 작업이 조금 지연된 모습이지만</a:t>
            </a:r>
            <a:r>
              <a:rPr lang="en-US" altLang="ko-KR"/>
              <a:t>, </a:t>
            </a:r>
            <a:r>
              <a:rPr lang="ko-KR" altLang="en-US"/>
              <a:t>결론적으로는 기한 내에 모든 기능을 구현 완료하였습니다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117" name="Google Shape;117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다음으로 테스팅 진행 과정 및 결과입니다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8F8D56DB-D808-478E-8624-F84E557D342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17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저희는 본 시스템을 테스팅할 때</a:t>
            </a:r>
            <a:r>
              <a:rPr lang="en-US" altLang="ko-KR"/>
              <a:t>,</a:t>
            </a:r>
            <a:r>
              <a:rPr lang="ko-KR" altLang="en-US"/>
              <a:t> 이전에 작성하였던 디자인 명세서의 내용을 준수하고자 하였습니다</a:t>
            </a:r>
            <a:r>
              <a:rPr lang="en-US" altLang="ko-KR"/>
              <a:t>. </a:t>
            </a:r>
            <a:r>
              <a:rPr lang="ko-KR" altLang="en-US"/>
              <a:t>왼쪽 이미지가 </a:t>
            </a:r>
            <a:r>
              <a:rPr lang="en-US" altLang="ko-KR"/>
              <a:t>SDS</a:t>
            </a:r>
            <a:r>
              <a:rPr lang="ko-KR" altLang="en-US"/>
              <a:t>에 첨부하였던 </a:t>
            </a:r>
            <a:r>
              <a:rPr lang="en-US" altLang="ko-KR"/>
              <a:t>testing plan </a:t>
            </a:r>
            <a:r>
              <a:rPr lang="ko-KR" altLang="en-US"/>
              <a:t>이미지입니다</a:t>
            </a:r>
            <a:r>
              <a:rPr lang="en-US" altLang="ko-KR"/>
              <a:t>. </a:t>
            </a:r>
            <a:r>
              <a:rPr lang="ko-KR" altLang="en-US"/>
              <a:t>이를 따라</a:t>
            </a:r>
            <a:r>
              <a:rPr lang="en-US" altLang="ko-KR"/>
              <a:t>, unit testing, integration testing, system testing, </a:t>
            </a:r>
            <a:r>
              <a:rPr lang="ko-KR" altLang="en-US"/>
              <a:t>그리고 </a:t>
            </a:r>
            <a:r>
              <a:rPr lang="en-US" altLang="ko-KR"/>
              <a:t>acceptance testing</a:t>
            </a:r>
            <a:r>
              <a:rPr lang="ko-KR" altLang="en-US"/>
              <a:t>을 진행하였습니다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</a:t>
            </a:r>
            <a:r>
              <a:rPr lang="en-US" altLang="ko-KR"/>
              <a:t>unit testing</a:t>
            </a:r>
            <a:r>
              <a:rPr lang="ko-KR" altLang="en-US"/>
              <a:t>에서는 각각의 </a:t>
            </a:r>
            <a:r>
              <a:rPr lang="en-US" altLang="ko-KR"/>
              <a:t>unit </a:t>
            </a:r>
            <a:r>
              <a:rPr lang="ko-KR" altLang="en-US"/>
              <a:t>또는 </a:t>
            </a:r>
            <a:r>
              <a:rPr lang="en-US" altLang="ko-KR"/>
              <a:t>object</a:t>
            </a:r>
            <a:r>
              <a:rPr lang="ko-KR" altLang="en-US"/>
              <a:t>가 올바르게 작동하는지를 확인하였습니다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예를 들어</a:t>
            </a:r>
            <a:r>
              <a:rPr lang="en-US" altLang="ko-KR"/>
              <a:t>, </a:t>
            </a:r>
            <a:r>
              <a:rPr lang="ko-KR" altLang="en-US"/>
              <a:t>유튜브 플레이어 </a:t>
            </a:r>
            <a:r>
              <a:rPr lang="en-US" altLang="ko-KR"/>
              <a:t>object</a:t>
            </a:r>
            <a:r>
              <a:rPr lang="ko-KR" altLang="en-US"/>
              <a:t>의 링크 입력 기능</a:t>
            </a:r>
            <a:r>
              <a:rPr lang="en-US" altLang="ko-KR"/>
              <a:t>, </a:t>
            </a:r>
            <a:r>
              <a:rPr lang="ko-KR" altLang="en-US"/>
              <a:t>영상 재생 기능</a:t>
            </a:r>
            <a:r>
              <a:rPr lang="en-US" altLang="ko-KR"/>
              <a:t>, </a:t>
            </a:r>
            <a:r>
              <a:rPr lang="ko-KR" altLang="en-US"/>
              <a:t>영상 일시정지 기능 등이 제대로 작동하는지 확인하였습니다</a:t>
            </a:r>
            <a:r>
              <a:rPr lang="en-US" altLang="ko-KR"/>
              <a:t>. </a:t>
            </a:r>
            <a:r>
              <a:rPr lang="ko-KR" altLang="en-US"/>
              <a:t>또한 만들어진 티켓팅 버튼 오브젝트에서 버튼을 누르는 </a:t>
            </a:r>
            <a:r>
              <a:rPr lang="en-US" altLang="ko-KR"/>
              <a:t>operation</a:t>
            </a:r>
            <a:r>
              <a:rPr lang="ko-KR" altLang="en-US"/>
              <a:t>이 제대로 작동하는지 등을 확인하였습니다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8F8D56DB-D808-478E-8624-F84E557D342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18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다음으로 </a:t>
            </a:r>
            <a:r>
              <a:rPr lang="en-US" altLang="ko-KR"/>
              <a:t>component testing</a:t>
            </a:r>
            <a:r>
              <a:rPr lang="ko-KR" altLang="en-US"/>
              <a:t>을 하였습니다</a:t>
            </a:r>
            <a:r>
              <a:rPr lang="en-US" altLang="ko-KR"/>
              <a:t>. </a:t>
            </a:r>
            <a:r>
              <a:rPr lang="ko-KR" altLang="en-US"/>
              <a:t>앞의 단계에서 정상적으로 작동이 됨을 확인한 </a:t>
            </a:r>
            <a:r>
              <a:rPr lang="en-US" altLang="ko-KR"/>
              <a:t>unit</a:t>
            </a:r>
            <a:r>
              <a:rPr lang="ko-KR" altLang="en-US"/>
              <a:t>들끼리 결합해가며</a:t>
            </a:r>
            <a:r>
              <a:rPr lang="en-US" altLang="ko-KR"/>
              <a:t>, </a:t>
            </a:r>
            <a:r>
              <a:rPr lang="ko-KR" altLang="en-US"/>
              <a:t>그 결합된 </a:t>
            </a:r>
            <a:r>
              <a:rPr lang="en-US" altLang="ko-KR"/>
              <a:t>component</a:t>
            </a:r>
            <a:r>
              <a:rPr lang="ko-KR" altLang="en-US"/>
              <a:t>가 올바르게 작동하는지를 확인하였습니다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이때</a:t>
            </a:r>
            <a:r>
              <a:rPr lang="en-US" altLang="ko-KR"/>
              <a:t>, component</a:t>
            </a:r>
            <a:r>
              <a:rPr lang="ko-KR" altLang="en-US"/>
              <a:t>의 인터페이스 정보를 팀원들끼리 공유하기 위해 깃헙을 적극 활용하였습니다</a:t>
            </a:r>
            <a:r>
              <a:rPr lang="en-US" altLang="ko-KR"/>
              <a:t>. </a:t>
            </a:r>
            <a:r>
              <a:rPr lang="ko-KR" altLang="en-US"/>
              <a:t>특정한 기능 개발을 완성한 팀원은 기존의 버전을 다운로드 받아 새롭게 완성된 기능을 더한 뒤에</a:t>
            </a:r>
            <a:r>
              <a:rPr lang="en-US" altLang="ko-KR"/>
              <a:t>, </a:t>
            </a:r>
            <a:r>
              <a:rPr lang="ko-KR" altLang="en-US"/>
              <a:t>이를 </a:t>
            </a:r>
            <a:r>
              <a:rPr lang="en-US" altLang="ko-KR"/>
              <a:t>unitypackage </a:t>
            </a:r>
            <a:r>
              <a:rPr lang="ko-KR" altLang="en-US"/>
              <a:t>형태로 추출하여 다시 </a:t>
            </a:r>
            <a:r>
              <a:rPr lang="en-US" altLang="ko-KR"/>
              <a:t>github</a:t>
            </a:r>
            <a:r>
              <a:rPr lang="ko-KR" altLang="en-US"/>
              <a:t>에 업로드하도록 하였습니다</a:t>
            </a:r>
            <a:r>
              <a:rPr lang="en-US" altLang="ko-KR"/>
              <a:t>. </a:t>
            </a: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추가된 기능이 어떠한 형태의 </a:t>
            </a:r>
            <a:r>
              <a:rPr lang="en-US" altLang="ko-KR"/>
              <a:t>input</a:t>
            </a:r>
            <a:r>
              <a:rPr lang="ko-KR" altLang="en-US"/>
              <a:t>을 받고</a:t>
            </a:r>
            <a:r>
              <a:rPr lang="en-US" altLang="ko-KR"/>
              <a:t>,</a:t>
            </a:r>
            <a:r>
              <a:rPr lang="ko-KR" altLang="en-US"/>
              <a:t> 대략적으로 어떤 </a:t>
            </a:r>
            <a:r>
              <a:rPr lang="en-US" altLang="ko-KR"/>
              <a:t>process</a:t>
            </a:r>
            <a:r>
              <a:rPr lang="ko-KR" altLang="en-US"/>
              <a:t>를 거쳐</a:t>
            </a:r>
            <a:r>
              <a:rPr lang="en-US" altLang="ko-KR"/>
              <a:t>,</a:t>
            </a:r>
            <a:r>
              <a:rPr lang="ko-KR" altLang="en-US"/>
              <a:t> 최종적인 </a:t>
            </a:r>
            <a:r>
              <a:rPr lang="en-US" altLang="ko-KR"/>
              <a:t>output</a:t>
            </a:r>
            <a:r>
              <a:rPr lang="ko-KR" altLang="en-US"/>
              <a:t>으로 내놓는 형식이 무엇인지 </a:t>
            </a:r>
            <a:r>
              <a:rPr lang="en-US" altLang="ko-KR"/>
              <a:t>README</a:t>
            </a:r>
            <a:r>
              <a:rPr lang="ko-KR" altLang="en-US"/>
              <a:t>에 작성하여 모두가 확인할 수 있도록 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8F8D56DB-D808-478E-8624-F84E557D342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19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본 발표 영상은 다음과 같은 순서로 진행됩니다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Overview, ~</a:t>
            </a:r>
            <a:r>
              <a:rPr lang="ko-KR" altLang="en-US"/>
              <a:t> 그리고 팀원들의 역할과 후기입니다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다음으로 </a:t>
            </a:r>
            <a:r>
              <a:rPr lang="en-US" altLang="ko-KR"/>
              <a:t>system testing</a:t>
            </a:r>
            <a:r>
              <a:rPr lang="ko-KR" altLang="en-US"/>
              <a:t>과 </a:t>
            </a:r>
            <a:r>
              <a:rPr lang="en-US" altLang="ko-KR"/>
              <a:t>acceptance testing</a:t>
            </a:r>
            <a:r>
              <a:rPr lang="ko-KR" altLang="en-US"/>
              <a:t>을 진행하였습니다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본래 </a:t>
            </a:r>
            <a:r>
              <a:rPr lang="en-US" altLang="ko-KR"/>
              <a:t>System testing</a:t>
            </a:r>
            <a:r>
              <a:rPr lang="ko-KR" altLang="en-US"/>
              <a:t>에서는 모든 구성요소를 결합하여 완성된 하나의 전체 시스템이 올바르게 작동하는지를 확인하고</a:t>
            </a:r>
            <a:r>
              <a:rPr lang="en-US" altLang="ko-KR"/>
              <a:t>, acceptance testing</a:t>
            </a:r>
            <a:r>
              <a:rPr lang="ko-KR" altLang="en-US"/>
              <a:t>에서는 다른 유저가 직접 이 시스템을 사용해보며 </a:t>
            </a:r>
            <a:r>
              <a:rPr lang="en-US" altLang="ko-KR"/>
              <a:t>deployment </a:t>
            </a:r>
            <a:r>
              <a:rPr lang="ko-KR" altLang="en-US"/>
              <a:t>여부를 결정하고자 하였습니다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이를 위해서는 저희 팀이 개발한 월드를 </a:t>
            </a:r>
            <a:r>
              <a:rPr lang="en-US" altLang="ko-KR"/>
              <a:t>VRChat </a:t>
            </a:r>
            <a:r>
              <a:rPr lang="ko-KR" altLang="en-US"/>
              <a:t>서버에 </a:t>
            </a:r>
            <a:r>
              <a:rPr lang="en-US" altLang="ko-KR"/>
              <a:t>publish</a:t>
            </a:r>
            <a:r>
              <a:rPr lang="ko-KR" altLang="en-US"/>
              <a:t>하여 다른 유저들이 접속해볼 수 있도록 하는 과정이 필요했습니다</a:t>
            </a:r>
            <a:r>
              <a:rPr lang="en-US" altLang="ko-KR"/>
              <a:t>. </a:t>
            </a:r>
            <a:r>
              <a:rPr lang="ko-KR" altLang="en-US"/>
              <a:t>그런데 이를 하려고 보니</a:t>
            </a:r>
            <a:r>
              <a:rPr lang="en-US" altLang="ko-KR"/>
              <a:t>, VRChat</a:t>
            </a:r>
            <a:r>
              <a:rPr lang="ko-KR" altLang="en-US"/>
              <a:t>에서는 모두가 월드를 업로드할 수 있는 게 아니라</a:t>
            </a:r>
            <a:r>
              <a:rPr lang="en-US" altLang="ko-KR"/>
              <a:t>, </a:t>
            </a:r>
            <a:r>
              <a:rPr lang="ko-KR" altLang="en-US"/>
              <a:t>특정한 기준을 넘긴 유저들에게만 본인이 제작한 월드를 업로드할 수 있는 </a:t>
            </a:r>
            <a:r>
              <a:rPr lang="en-US" altLang="ko-KR"/>
              <a:t>online publishing </a:t>
            </a:r>
            <a:r>
              <a:rPr lang="ko-KR" altLang="en-US"/>
              <a:t>권한이 부연된다는 사실을 알게 되었습니다</a:t>
            </a:r>
            <a:r>
              <a:rPr lang="en-US" altLang="ko-KR"/>
              <a:t>. </a:t>
            </a:r>
            <a:r>
              <a:rPr lang="ko-KR" altLang="en-US"/>
              <a:t>테스팅 진행 전까지 이 권한을 받기 위해서 팀원들이 노력하였지만</a:t>
            </a:r>
            <a:r>
              <a:rPr lang="en-US" altLang="ko-KR"/>
              <a:t>, </a:t>
            </a:r>
            <a:r>
              <a:rPr lang="ko-KR" altLang="en-US"/>
              <a:t>결국 얻어내지 못해 외부 유저가 접속해볼 수 없는 상황이 되었습니다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 문제를 해결하기 위해서 저희는 직접 </a:t>
            </a:r>
            <a:r>
              <a:rPr lang="en-US" altLang="ko-KR"/>
              <a:t>offline </a:t>
            </a:r>
            <a:r>
              <a:rPr lang="ko-KR" altLang="en-US"/>
              <a:t>빌드 및 테스트를 진행하되</a:t>
            </a:r>
            <a:r>
              <a:rPr lang="en-US" altLang="ko-KR"/>
              <a:t>, </a:t>
            </a:r>
            <a:r>
              <a:rPr lang="ko-KR" altLang="en-US"/>
              <a:t>플레이하는 클라이언트의 수를 </a:t>
            </a:r>
            <a:r>
              <a:rPr lang="en-US" altLang="ko-KR"/>
              <a:t>4</a:t>
            </a:r>
            <a:r>
              <a:rPr lang="ko-KR" altLang="en-US"/>
              <a:t>명 이상으로 늘려</a:t>
            </a:r>
            <a:r>
              <a:rPr lang="en-US" altLang="ko-KR"/>
              <a:t>, </a:t>
            </a:r>
            <a:r>
              <a:rPr lang="ko-KR" altLang="en-US"/>
              <a:t>여러 명의 유저가 한 번에 접속하는 상황 등을 최대한 비슷하게 구현하고자 노력하였습니다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8F8D56DB-D808-478E-8624-F84E557D342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20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그러한 환경을 갖춘 뒤에</a:t>
            </a:r>
            <a:r>
              <a:rPr lang="en-US" altLang="ko-KR"/>
              <a:t>, </a:t>
            </a:r>
            <a:r>
              <a:rPr lang="ko-KR" altLang="en-US"/>
              <a:t>시나리오를 기반으로 테스팅을 진행하였습니다</a:t>
            </a:r>
            <a:r>
              <a:rPr lang="en-US" altLang="ko-KR"/>
              <a:t>. </a:t>
            </a:r>
            <a:r>
              <a:rPr lang="ko-KR" altLang="en-US"/>
              <a:t>이때의 시나리오는 </a:t>
            </a:r>
            <a:r>
              <a:rPr lang="en-US" altLang="ko-KR"/>
              <a:t>SRS</a:t>
            </a:r>
            <a:r>
              <a:rPr lang="ko-KR" altLang="en-US"/>
              <a:t>에서 명시하였던 </a:t>
            </a:r>
            <a:r>
              <a:rPr lang="en-US" altLang="ko-KR"/>
              <a:t>4</a:t>
            </a:r>
            <a:r>
              <a:rPr lang="ko-KR" altLang="en-US"/>
              <a:t>가지</a:t>
            </a:r>
            <a:r>
              <a:rPr lang="en-US" altLang="ko-KR"/>
              <a:t>: Connection, Ticketing, Meeting, </a:t>
            </a:r>
            <a:r>
              <a:rPr lang="ko-KR" altLang="en-US"/>
              <a:t>그리고 </a:t>
            </a:r>
            <a:r>
              <a:rPr lang="en-US" altLang="ko-KR"/>
              <a:t>Transfer </a:t>
            </a:r>
            <a:r>
              <a:rPr lang="ko-KR" altLang="en-US"/>
              <a:t>시나리오를 기준으로 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다만</a:t>
            </a:r>
            <a:r>
              <a:rPr lang="en-US" altLang="ko-KR"/>
              <a:t>, </a:t>
            </a:r>
            <a:r>
              <a:rPr lang="ko-KR" altLang="en-US"/>
              <a:t>각 시나리오의 세부사항들 중에서 개발을 진행하며 수정된 부분들도 있어</a:t>
            </a:r>
            <a:r>
              <a:rPr lang="en-US" altLang="ko-KR"/>
              <a:t>, </a:t>
            </a:r>
            <a:r>
              <a:rPr lang="ko-KR" altLang="en-US"/>
              <a:t>그러한 수정사항들이 잘 반영되었는지도 확인하였습니다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평가 항목 또한 </a:t>
            </a:r>
            <a:r>
              <a:rPr lang="en-US" altLang="ko-KR"/>
              <a:t>SDS </a:t>
            </a:r>
            <a:r>
              <a:rPr lang="ko-KR" altLang="en-US"/>
              <a:t>에 명시하였던 기준대로 진행하였습니다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먼저 </a:t>
            </a:r>
            <a:r>
              <a:rPr lang="en-US" altLang="ko-KR"/>
              <a:t>performance </a:t>
            </a:r>
            <a:r>
              <a:rPr lang="ko-KR" altLang="en-US"/>
              <a:t>측면에서는</a:t>
            </a:r>
            <a:r>
              <a:rPr lang="en-US" altLang="ko-KR"/>
              <a:t>, </a:t>
            </a:r>
            <a:r>
              <a:rPr lang="ko-KR" altLang="en-US"/>
              <a:t>기존에 정했던 대로</a:t>
            </a:r>
            <a:r>
              <a:rPr lang="en-US" altLang="ko-KR"/>
              <a:t>, </a:t>
            </a:r>
            <a:r>
              <a:rPr lang="ko-KR" altLang="en-US"/>
              <a:t>공간 이동에 소요되는 시간이 </a:t>
            </a:r>
            <a:r>
              <a:rPr lang="en-US" altLang="ko-KR"/>
              <a:t>3</a:t>
            </a:r>
            <a:r>
              <a:rPr lang="ko-KR" altLang="en-US"/>
              <a:t>초 이내인지</a:t>
            </a:r>
            <a:r>
              <a:rPr lang="en-US" altLang="ko-KR"/>
              <a:t>, </a:t>
            </a:r>
            <a:r>
              <a:rPr lang="ko-KR" altLang="en-US"/>
              <a:t>티켓팅 관련 기능들이 </a:t>
            </a:r>
            <a:r>
              <a:rPr lang="en-US" altLang="ko-KR"/>
              <a:t>1</a:t>
            </a:r>
            <a:r>
              <a:rPr lang="ko-KR" altLang="en-US"/>
              <a:t>초 이내로 작동하는지</a:t>
            </a:r>
            <a:r>
              <a:rPr lang="en-US" altLang="ko-KR"/>
              <a:t>, </a:t>
            </a:r>
            <a:r>
              <a:rPr lang="ko-KR" altLang="en-US"/>
              <a:t>그리고 유튜브 플레이어</a:t>
            </a:r>
            <a:r>
              <a:rPr lang="en-US" altLang="ko-KR"/>
              <a:t>, </a:t>
            </a:r>
            <a:r>
              <a:rPr lang="ko-KR" altLang="en-US"/>
              <a:t>화이트보드 등 기타 구성요소 사용에 소요되는 시간이 </a:t>
            </a:r>
            <a:r>
              <a:rPr lang="en-US" altLang="ko-KR"/>
              <a:t>3</a:t>
            </a:r>
            <a:r>
              <a:rPr lang="ko-KR" altLang="en-US"/>
              <a:t>초 이내인지를 측정하였고</a:t>
            </a:r>
            <a:r>
              <a:rPr lang="en-US" altLang="ko-KR"/>
              <a:t>, </a:t>
            </a:r>
            <a:r>
              <a:rPr lang="ko-KR" altLang="en-US"/>
              <a:t>모두 기준에 충족함을 확인하였습니다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다음으로 </a:t>
            </a:r>
            <a:r>
              <a:rPr lang="en-US" altLang="ko-KR"/>
              <a:t>reliability </a:t>
            </a:r>
            <a:r>
              <a:rPr lang="ko-KR" altLang="en-US"/>
              <a:t>측면에서는</a:t>
            </a:r>
            <a:r>
              <a:rPr lang="en-US" altLang="ko-KR"/>
              <a:t>, </a:t>
            </a:r>
            <a:r>
              <a:rPr lang="ko-KR" altLang="en-US"/>
              <a:t>시스템을 사용하는 유저의 신뢰도를 떨어뜨릴 수 있는 시스템 오류가 발생하지 않는지 확인하였습니다</a:t>
            </a:r>
            <a:r>
              <a:rPr lang="en-US" altLang="ko-KR"/>
              <a:t>. </a:t>
            </a:r>
            <a:r>
              <a:rPr lang="ko-KR" altLang="en-US"/>
              <a:t>앞서 언급하였던 시나리오를 따라 직접 사용해봤을 때</a:t>
            </a:r>
            <a:r>
              <a:rPr lang="en-US" altLang="ko-KR"/>
              <a:t>, </a:t>
            </a:r>
            <a:r>
              <a:rPr lang="ko-KR" altLang="en-US"/>
              <a:t>문제가 발생하지 않아 기준을 충족했다고 평가하였습니다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마지막으로 </a:t>
            </a:r>
            <a:r>
              <a:rPr lang="en-US" altLang="ko-KR"/>
              <a:t>usability </a:t>
            </a:r>
            <a:r>
              <a:rPr lang="ko-KR" altLang="en-US"/>
              <a:t>측면에서는</a:t>
            </a:r>
            <a:r>
              <a:rPr lang="en-US" altLang="ko-KR"/>
              <a:t>, </a:t>
            </a:r>
            <a:r>
              <a:rPr lang="ko-KR" altLang="en-US"/>
              <a:t>유저가 시스템을 간단하고 쉽게 사용 및 조작할 수 있는지를 평가하였습니다</a:t>
            </a:r>
            <a:r>
              <a:rPr lang="en-US" altLang="ko-KR"/>
              <a:t>. </a:t>
            </a:r>
            <a:r>
              <a:rPr lang="ko-KR" altLang="en-US"/>
              <a:t>시스템을 개발할 때</a:t>
            </a:r>
            <a:r>
              <a:rPr lang="en-US" altLang="ko-KR"/>
              <a:t> </a:t>
            </a:r>
            <a:r>
              <a:rPr lang="ko-KR" altLang="en-US"/>
              <a:t>이 </a:t>
            </a:r>
            <a:r>
              <a:rPr lang="en-US" altLang="ko-KR"/>
              <a:t>usability</a:t>
            </a:r>
            <a:r>
              <a:rPr lang="ko-KR" altLang="en-US"/>
              <a:t>를 향상시키기 위해서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object</a:t>
            </a:r>
            <a:r>
              <a:rPr lang="ko-KR" altLang="en-US"/>
              <a:t>에 대한 설명</a:t>
            </a:r>
            <a:r>
              <a:rPr lang="en-US" altLang="ko-KR"/>
              <a:t>, input</a:t>
            </a:r>
            <a:r>
              <a:rPr lang="ko-KR" altLang="en-US"/>
              <a:t> </a:t>
            </a:r>
            <a:r>
              <a:rPr lang="en-US" altLang="ko-KR"/>
              <a:t>field</a:t>
            </a:r>
            <a:r>
              <a:rPr lang="ko-KR" altLang="en-US"/>
              <a:t>에 들어가야 하는 값 예시 등을 화면에 표시하는 등 여러 노력을 하였으나</a:t>
            </a:r>
            <a:r>
              <a:rPr lang="en-US" altLang="ko-KR"/>
              <a:t>, </a:t>
            </a:r>
            <a:r>
              <a:rPr lang="ko-KR" altLang="en-US"/>
              <a:t>실제로 이 시스템을 처음 사용해보는 유저가 어떻게 느끼는지는 앞서 언급하였던 </a:t>
            </a:r>
            <a:r>
              <a:rPr lang="en-US" altLang="ko-KR"/>
              <a:t>publishing </a:t>
            </a:r>
            <a:r>
              <a:rPr lang="ko-KR" altLang="en-US"/>
              <a:t>문제로 평가하지 못했기 때문에 세모로 남겨두었습니다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8F8D56DB-D808-478E-8624-F84E557D342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21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마지막으로 팀원 개개인이 맡았던 역할과 프로젝트를 진행하며 느낀 점을 간단하게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8F8D56DB-D808-478E-8624-F84E557D342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22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먼저 팀원 개개인이 프로젝트에 어떻게 기여했는지를 간단하게 명시하였습니다</a:t>
            </a:r>
            <a:r>
              <a:rPr lang="en-US" altLang="ko-KR"/>
              <a:t>. (</a:t>
            </a:r>
            <a:r>
              <a:rPr lang="ko-KR" altLang="en-US"/>
              <a:t>몇 초 쉬고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8F8D56DB-D808-478E-8624-F84E557D342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23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다음으로 팀원들이 이번 메타버스 프로젝트를 진행하며 느꼈던 후기를 작성하였습니다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대체적으로</a:t>
            </a:r>
            <a:r>
              <a:rPr lang="en-US" altLang="ko-KR"/>
              <a:t>, Unity, Udon </a:t>
            </a:r>
            <a:r>
              <a:rPr lang="ko-KR" altLang="en-US"/>
              <a:t>등의 툴을 처음 사용하다 보니 많은 시행착오를 겪었지만</a:t>
            </a:r>
            <a:r>
              <a:rPr lang="en-US" altLang="ko-KR"/>
              <a:t>, </a:t>
            </a:r>
            <a:r>
              <a:rPr lang="ko-KR" altLang="en-US"/>
              <a:t>최근 새롭게 떠오르고 있는 메타버스를 직접 체험해볼 수 있어 좋았다는 의견이 많았습니다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소프트웨어공학 체계에 따라 프로젝트를 진행해보며</a:t>
            </a:r>
            <a:r>
              <a:rPr lang="en-US" altLang="ko-KR"/>
              <a:t>, </a:t>
            </a:r>
            <a:r>
              <a:rPr lang="ko-KR" altLang="en-US"/>
              <a:t>실제 협업하는 과정에 대해 배울 수 있어 유익했다는 의견 또한 많았습니다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8F8D56DB-D808-478E-8624-F84E557D342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24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감사합니다</a:t>
            </a:r>
            <a:r>
              <a:rPr lang="en-US" altLang="ko-KR"/>
              <a:t>!!!!!!!!!!!!!!!!!!!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8F8D56DB-D808-478E-8624-F84E557D342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25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먼저 과제 배경과 과제 목표에 대해서 말씀드리겠습니다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87" name="Google Shape;87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몇</a:t>
            </a:r>
            <a:r>
              <a:rPr lang="ko-KR" altLang="ko-KR" sz="1800" kern="100">
                <a:effectLst/>
                <a:latin typeface="DengXian"/>
                <a:ea typeface="굴림"/>
                <a:cs typeface="Arial"/>
              </a:rPr>
              <a:t> 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년</a:t>
            </a:r>
            <a:r>
              <a:rPr lang="ko-KR" altLang="ko-KR" sz="1800" kern="100">
                <a:effectLst/>
                <a:latin typeface="DengXian"/>
                <a:ea typeface="굴림"/>
                <a:cs typeface="Arial"/>
              </a:rPr>
              <a:t> 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동안</a:t>
            </a:r>
            <a:r>
              <a:rPr lang="ko-KR" altLang="ko-KR" sz="1800" kern="100">
                <a:effectLst/>
                <a:latin typeface="DengXian"/>
                <a:ea typeface="굴림"/>
                <a:cs typeface="Arial"/>
              </a:rPr>
              <a:t> 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코로나</a:t>
            </a:r>
            <a:r>
              <a:rPr lang="en-US" altLang="ko-KR" sz="1800" kern="100">
                <a:effectLst/>
                <a:latin typeface="굴림"/>
                <a:ea typeface="DengXian"/>
                <a:cs typeface="Arial"/>
              </a:rPr>
              <a:t>19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의</a:t>
            </a:r>
            <a:r>
              <a:rPr lang="ko-KR" altLang="ko-KR" sz="1800" kern="100">
                <a:effectLst/>
                <a:latin typeface="DengXian"/>
                <a:ea typeface="굴림"/>
                <a:cs typeface="Arial"/>
              </a:rPr>
              <a:t> 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영향</a:t>
            </a:r>
            <a:r>
              <a:rPr lang="ko-KR" altLang="ko-KR" sz="1800" kern="100">
                <a:effectLst/>
                <a:latin typeface="DengXian"/>
                <a:ea typeface="굴림"/>
                <a:cs typeface="Arial"/>
              </a:rPr>
              <a:t> 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때문에</a:t>
            </a:r>
            <a:r>
              <a:rPr lang="ko-KR" altLang="ko-KR" sz="1800" kern="100">
                <a:effectLst/>
                <a:latin typeface="DengXian"/>
                <a:ea typeface="굴림"/>
                <a:cs typeface="Arial"/>
              </a:rPr>
              <a:t> 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사람들의</a:t>
            </a:r>
            <a:r>
              <a:rPr lang="ko-KR" altLang="ko-KR" sz="1800" kern="100">
                <a:effectLst/>
                <a:latin typeface="DengXian"/>
                <a:ea typeface="굴림"/>
                <a:cs typeface="Arial"/>
              </a:rPr>
              <a:t> 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생활</a:t>
            </a:r>
            <a:r>
              <a:rPr lang="ko-KR" altLang="ko-KR" sz="1800" kern="100">
                <a:effectLst/>
                <a:latin typeface="DengXian"/>
                <a:ea typeface="굴림"/>
                <a:cs typeface="Arial"/>
              </a:rPr>
              <a:t> 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방식에</a:t>
            </a:r>
            <a:r>
              <a:rPr lang="ko-KR" altLang="ko-KR" sz="1800" kern="100">
                <a:effectLst/>
                <a:latin typeface="DengXian"/>
                <a:ea typeface="굴림"/>
                <a:cs typeface="Arial"/>
              </a:rPr>
              <a:t> 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큰</a:t>
            </a:r>
            <a:r>
              <a:rPr lang="ko-KR" altLang="ko-KR" sz="1800" kern="100">
                <a:effectLst/>
                <a:latin typeface="DengXian"/>
                <a:ea typeface="굴림"/>
                <a:cs typeface="Arial"/>
              </a:rPr>
              <a:t> 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변화가</a:t>
            </a:r>
            <a:r>
              <a:rPr lang="ko-KR" altLang="ko-KR" sz="1800" kern="100">
                <a:effectLst/>
                <a:latin typeface="DengXian"/>
                <a:ea typeface="굴림"/>
                <a:cs typeface="Arial"/>
              </a:rPr>
              <a:t> 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생겼습니다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. 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오프라인 모임이나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, 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수업은 거의 없어졌고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, 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그에 따라 오프라인 수업 때는 존재하던 교수님의 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Office Hour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도 이제는 활용하기 힘든 상황입니다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.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 실시간 수업을 하지 않는 이상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, 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교수님께 직접적으로 질문을 드리거나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, 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강의 내용을 공유할 수 있는 시간이 많이 사라졌습니다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. </a:t>
            </a:r>
            <a:endParaRPr lang="en-US" altLang="ko-KR" sz="1800" kern="100">
              <a:latin typeface="DengXian"/>
              <a:ea typeface="굴림"/>
              <a:cs typeface="바탕"/>
            </a:endParaRPr>
          </a:p>
        </p:txBody>
      </p:sp>
      <p:sp>
        <p:nvSpPr>
          <p:cNvPr id="96" name="Google Shape;9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그래서</a:t>
            </a:r>
            <a:r>
              <a:rPr lang="ko-KR" altLang="ko-KR" sz="1800" kern="100">
                <a:effectLst/>
                <a:latin typeface="DengXian"/>
                <a:ea typeface="굴림"/>
                <a:cs typeface="Arial"/>
              </a:rPr>
              <a:t> 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저희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는</a:t>
            </a:r>
            <a:r>
              <a:rPr lang="ko-KR" altLang="ko-KR" sz="1800" kern="100">
                <a:effectLst/>
                <a:latin typeface="DengXian"/>
                <a:ea typeface="굴림"/>
                <a:cs typeface="Arial"/>
              </a:rPr>
              <a:t> 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이런</a:t>
            </a:r>
            <a:r>
              <a:rPr lang="ko-KR" altLang="ko-KR" sz="1800" kern="100">
                <a:effectLst/>
                <a:latin typeface="DengXian"/>
                <a:ea typeface="굴림"/>
                <a:cs typeface="Arial"/>
              </a:rPr>
              <a:t> 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문제를</a:t>
            </a:r>
            <a:r>
              <a:rPr lang="ko-KR" altLang="ko-KR" sz="1800" kern="100">
                <a:effectLst/>
                <a:latin typeface="DengXian"/>
                <a:ea typeface="굴림"/>
                <a:cs typeface="Arial"/>
              </a:rPr>
              <a:t> 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해결하기</a:t>
            </a:r>
            <a:r>
              <a:rPr lang="ko-KR" altLang="ko-KR" sz="1800" kern="100">
                <a:effectLst/>
                <a:latin typeface="DengXian"/>
                <a:ea typeface="굴림"/>
                <a:cs typeface="Arial"/>
              </a:rPr>
              <a:t> 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위해</a:t>
            </a:r>
            <a:r>
              <a:rPr lang="en-US" altLang="ko-KR" sz="1800" kern="100">
                <a:effectLst/>
                <a:latin typeface="굴림"/>
                <a:ea typeface="DengXian"/>
                <a:cs typeface="Arial"/>
              </a:rPr>
              <a:t> VR chat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기반으로</a:t>
            </a:r>
            <a:r>
              <a:rPr lang="en-US" altLang="ko-KR" sz="1800" kern="100">
                <a:effectLst/>
                <a:latin typeface="굴림"/>
                <a:ea typeface="DengXian"/>
                <a:cs typeface="Arial"/>
              </a:rPr>
              <a:t> Smart space for the professor’s office hour 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시스템을</a:t>
            </a:r>
            <a:r>
              <a:rPr lang="ko-KR" altLang="ko-KR" sz="1800" kern="100">
                <a:effectLst/>
                <a:latin typeface="DengXian"/>
                <a:ea typeface="굴림"/>
                <a:cs typeface="Arial"/>
              </a:rPr>
              <a:t> 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만들</a:t>
            </a:r>
            <a:r>
              <a:rPr lang="ko-KR" altLang="en-US" sz="1800" kern="100">
                <a:effectLst/>
                <a:latin typeface="DengXian"/>
                <a:ea typeface="굴림"/>
                <a:cs typeface="Arial"/>
              </a:rPr>
              <a:t>었습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니다</a:t>
            </a:r>
            <a:r>
              <a:rPr lang="en-US" altLang="ko-KR" sz="1800" kern="100">
                <a:effectLst/>
                <a:latin typeface="굴림"/>
                <a:ea typeface="DengXian"/>
                <a:cs typeface="Arial"/>
              </a:rPr>
              <a:t>. </a:t>
            </a:r>
            <a:r>
              <a:rPr lang="ko-KR" altLang="en-US" sz="1800" kern="100">
                <a:effectLst/>
                <a:latin typeface="굴림"/>
                <a:ea typeface="DengXian"/>
                <a:cs typeface="Arial"/>
              </a:rPr>
              <a:t>이를 통해서 교수님과 학생들 간의 소통을 늘리고</a:t>
            </a:r>
            <a:r>
              <a:rPr lang="en-US" altLang="ko-KR" sz="1800" kern="100">
                <a:effectLst/>
                <a:latin typeface="굴림"/>
                <a:ea typeface="DengXian"/>
                <a:cs typeface="Arial"/>
              </a:rPr>
              <a:t>, </a:t>
            </a:r>
            <a:r>
              <a:rPr lang="ko-KR" altLang="en-US" sz="1800" kern="100">
                <a:effectLst/>
                <a:latin typeface="굴림"/>
                <a:ea typeface="DengXian"/>
                <a:cs typeface="Arial"/>
              </a:rPr>
              <a:t>단순히 대화 뿐 아니라</a:t>
            </a:r>
            <a:r>
              <a:rPr lang="en-US" altLang="ko-KR" sz="1800" kern="100">
                <a:effectLst/>
                <a:latin typeface="굴림"/>
                <a:ea typeface="DengXian"/>
                <a:cs typeface="Arial"/>
              </a:rPr>
              <a:t>, </a:t>
            </a:r>
            <a:r>
              <a:rPr lang="ko-KR" altLang="en-US" sz="1800" kern="100">
                <a:effectLst/>
                <a:latin typeface="굴림"/>
                <a:ea typeface="DengXian"/>
                <a:cs typeface="Arial"/>
              </a:rPr>
              <a:t>메타버스 환경 내에서 가능한 여러 기능들을 제공하는 시스템을 구현하기 위해서 노력했습니다</a:t>
            </a:r>
            <a:r>
              <a:rPr lang="en-US" altLang="ko-KR" sz="1800" kern="100">
                <a:effectLst/>
                <a:latin typeface="굴림"/>
                <a:ea typeface="DengXian"/>
                <a:cs typeface="Arial"/>
              </a:rPr>
              <a:t>. </a:t>
            </a:r>
            <a:endParaRPr lang="en-US" altLang="ko-KR" sz="1800" kern="100">
              <a:effectLst/>
              <a:latin typeface="굴림"/>
              <a:ea typeface="DengXian"/>
              <a:cs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저희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 프로젝트의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 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목표는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 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크게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 세 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가지입니다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. 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첫번째는</a:t>
            </a:r>
            <a:r>
              <a:rPr lang="ko-KR" altLang="ko-KR" sz="1800" kern="100">
                <a:effectLst/>
                <a:latin typeface="DengXian"/>
                <a:ea typeface="굴림"/>
                <a:cs typeface="바탕"/>
              </a:rPr>
              <a:t> 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교수님과 학생이 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1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대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1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로 미팅을 진행할 수 있도록 하는 것입니다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. 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또한 앞에서 말했듯이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, 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단순히 대화 뿐 아니라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, 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비디오 플레이어나 화이트보드 기능을 지원하여 미팅에 도움이 되도록 하는 것입니다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. 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마지막으로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, 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여러 명의 학생들이 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office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에 한꺼번에 들어오는 것을 방지하기 위해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, 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대기 순서에 따라 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office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에 입장할 수 있도록 하는 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Ticketing / Calling System</a:t>
            </a:r>
            <a:r>
              <a:rPr lang="ko-KR" altLang="en-US" sz="1800" kern="100">
                <a:effectLst/>
                <a:latin typeface="DengXian"/>
                <a:ea typeface="굴림"/>
                <a:cs typeface="바탕"/>
              </a:rPr>
              <a:t>을 구현하고자 했습니다</a:t>
            </a:r>
            <a:r>
              <a:rPr lang="en-US" altLang="ko-KR" sz="1800" kern="100">
                <a:effectLst/>
                <a:latin typeface="DengXian"/>
                <a:ea typeface="굴림"/>
                <a:cs typeface="바탕"/>
              </a:rPr>
              <a:t>. </a:t>
            </a:r>
            <a:endParaRPr lang="en-US" altLang="ko-KR" sz="1800" kern="100">
              <a:effectLst/>
              <a:latin typeface="DengXian"/>
              <a:ea typeface="굴림"/>
              <a:cs typeface="바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3" name="Google Shape;213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다음으로 저희가 무슨 기능을 구현했고</a:t>
            </a:r>
            <a:r>
              <a:rPr lang="en-US" altLang="ko-KR"/>
              <a:t>, </a:t>
            </a:r>
            <a:r>
              <a:rPr lang="ko-KR" altLang="en-US"/>
              <a:t>그 기능을 어떻게 구현했는지에 대해서 알려드리겠습니다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87" name="Google Shape;87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저희는 이번 프로젝트에서 크게 </a:t>
            </a:r>
            <a:r>
              <a:rPr lang="en-US" altLang="ko-KR"/>
              <a:t>4</a:t>
            </a:r>
            <a:r>
              <a:rPr lang="ko-KR" altLang="en-US"/>
              <a:t>가지 기능 구현을 목표로 했습니다</a:t>
            </a:r>
            <a:r>
              <a:rPr lang="en-US" altLang="ko-KR"/>
              <a:t>. </a:t>
            </a:r>
            <a:r>
              <a:rPr lang="ko-KR" altLang="en-US"/>
              <a:t>메인 홀</a:t>
            </a:r>
            <a:r>
              <a:rPr lang="en-US" altLang="ko-KR"/>
              <a:t>,</a:t>
            </a:r>
            <a:r>
              <a:rPr lang="ko-KR" altLang="en-US"/>
              <a:t> 도어 컨트롤</a:t>
            </a:r>
            <a:r>
              <a:rPr lang="en-US" altLang="ko-KR"/>
              <a:t>,</a:t>
            </a:r>
            <a:r>
              <a:rPr lang="ko-KR" altLang="en-US"/>
              <a:t> 티켓팅 앤 콜링</a:t>
            </a:r>
            <a:r>
              <a:rPr lang="en-US" altLang="ko-KR"/>
              <a:t>,</a:t>
            </a:r>
            <a:r>
              <a:rPr lang="ko-KR" altLang="en-US"/>
              <a:t> 스마트 오피스입니다</a:t>
            </a:r>
            <a:r>
              <a:rPr lang="en-US" altLang="ko-KR"/>
              <a:t>.</a:t>
            </a:r>
            <a:r>
              <a:rPr lang="ko-KR" altLang="en-US"/>
              <a:t> 각 서비스를 세분화하면 다음과 같은 시스템이 있습니다</a:t>
            </a:r>
            <a:r>
              <a:rPr lang="en-US" altLang="ko-KR"/>
              <a:t>. 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간단히 살펴보자면</a:t>
            </a:r>
            <a:r>
              <a:rPr lang="en-US" altLang="ko-KR"/>
              <a:t>, </a:t>
            </a:r>
            <a:r>
              <a:rPr lang="ko-KR" altLang="en-US"/>
              <a:t>메인 홀 서비스에는 각 </a:t>
            </a:r>
            <a:r>
              <a:rPr lang="en-US" altLang="ko-KR"/>
              <a:t>office</a:t>
            </a:r>
            <a:r>
              <a:rPr lang="ko-KR" altLang="en-US"/>
              <a:t>의 정보를 가지고 있는 게시판 기능과 각 </a:t>
            </a:r>
            <a:r>
              <a:rPr lang="en-US" altLang="ko-KR"/>
              <a:t>office</a:t>
            </a:r>
            <a:r>
              <a:rPr lang="ko-KR" altLang="en-US"/>
              <a:t>로 갈수 있는 문 기능이 있습니다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Door Control </a:t>
            </a:r>
            <a:r>
              <a:rPr lang="ko-KR" altLang="en-US"/>
              <a:t>서비스에는 원하는 </a:t>
            </a:r>
            <a:r>
              <a:rPr lang="en-US" altLang="ko-KR"/>
              <a:t>office</a:t>
            </a:r>
            <a:r>
              <a:rPr lang="ko-KR" altLang="en-US"/>
              <a:t>에 갈수 있도록 하는 문 기능</a:t>
            </a:r>
            <a:r>
              <a:rPr lang="en-US" altLang="ko-KR"/>
              <a:t>, </a:t>
            </a:r>
            <a:r>
              <a:rPr lang="ko-KR" altLang="en-US"/>
              <a:t>교수님이 문을 통제할 수 있도록 하는 기능이 있습니다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Ticketing&amp;Calling</a:t>
            </a:r>
            <a:r>
              <a:rPr lang="ko-KR" altLang="en-US"/>
              <a:t> 서비스에는 학생들에게 대기 순서를 부여하는 </a:t>
            </a:r>
            <a:r>
              <a:rPr lang="en-US" altLang="ko-KR"/>
              <a:t>Ticketing </a:t>
            </a:r>
            <a:r>
              <a:rPr lang="ko-KR" altLang="en-US"/>
              <a:t>기능</a:t>
            </a:r>
            <a:r>
              <a:rPr lang="en-US" altLang="ko-KR"/>
              <a:t>, </a:t>
            </a:r>
            <a:r>
              <a:rPr lang="ko-KR" altLang="en-US"/>
              <a:t>교수님이 대기 학생들을 부르는 </a:t>
            </a:r>
            <a:r>
              <a:rPr lang="en-US" altLang="ko-KR"/>
              <a:t>Calling </a:t>
            </a:r>
            <a:r>
              <a:rPr lang="ko-KR" altLang="en-US"/>
              <a:t>기능</a:t>
            </a:r>
            <a:r>
              <a:rPr lang="en-US" altLang="ko-KR"/>
              <a:t>, </a:t>
            </a:r>
            <a:r>
              <a:rPr lang="ko-KR" altLang="en-US"/>
              <a:t>그리고 </a:t>
            </a:r>
            <a:r>
              <a:rPr lang="en-US" altLang="ko-KR"/>
              <a:t>Ticketing</a:t>
            </a:r>
            <a:r>
              <a:rPr lang="ko-KR" altLang="en-US"/>
              <a:t>과 </a:t>
            </a:r>
            <a:r>
              <a:rPr lang="en-US" altLang="ko-KR"/>
              <a:t>Calling</a:t>
            </a:r>
            <a:r>
              <a:rPr lang="ko-KR" altLang="en-US"/>
              <a:t>을 알려주는 </a:t>
            </a:r>
            <a:r>
              <a:rPr lang="en-US" altLang="ko-KR"/>
              <a:t>Notice </a:t>
            </a:r>
            <a:r>
              <a:rPr lang="ko-KR" altLang="en-US"/>
              <a:t>기능이 있습니다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마지막으로 방 정보를 수정하고</a:t>
            </a:r>
            <a:r>
              <a:rPr lang="en-US" altLang="ko-KR"/>
              <a:t>, Video Player, White Board</a:t>
            </a:r>
            <a:r>
              <a:rPr lang="ko-KR" altLang="en-US"/>
              <a:t>기능을 가지고 있는 </a:t>
            </a:r>
            <a:r>
              <a:rPr lang="en-US" altLang="ko-KR"/>
              <a:t>Smart Office </a:t>
            </a:r>
            <a:r>
              <a:rPr lang="ko-KR" altLang="en-US"/>
              <a:t>서비스입니다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이러한 프로젝트를 진행하기 위해서 저희는 </a:t>
            </a:r>
            <a:r>
              <a:rPr lang="en-US" altLang="ko-KR"/>
              <a:t>4</a:t>
            </a:r>
            <a:r>
              <a:rPr lang="ko-KR" altLang="en-US"/>
              <a:t>가지 </a:t>
            </a:r>
            <a:r>
              <a:rPr lang="en-US" altLang="ko-KR"/>
              <a:t>Tool</a:t>
            </a:r>
            <a:r>
              <a:rPr lang="ko-KR" altLang="en-US"/>
              <a:t>을 사용했습니다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VRchat</a:t>
            </a:r>
            <a:r>
              <a:rPr lang="ko-KR" altLang="en-US"/>
              <a:t> </a:t>
            </a:r>
            <a:r>
              <a:rPr lang="en-US" altLang="ko-KR"/>
              <a:t>world</a:t>
            </a:r>
            <a:r>
              <a:rPr lang="ko-KR" altLang="en-US"/>
              <a:t>를 구현하기 위해서 </a:t>
            </a:r>
            <a:r>
              <a:rPr lang="en-US" altLang="ko-KR"/>
              <a:t>Unity</a:t>
            </a:r>
            <a:r>
              <a:rPr lang="ko-KR" altLang="en-US"/>
              <a:t>와 </a:t>
            </a:r>
            <a:r>
              <a:rPr lang="en-US" altLang="ko-KR"/>
              <a:t>VRChat</a:t>
            </a:r>
            <a:r>
              <a:rPr lang="ko-KR" altLang="en-US"/>
              <a:t> </a:t>
            </a:r>
            <a:r>
              <a:rPr lang="en-US" altLang="ko-KR"/>
              <a:t>SDK3</a:t>
            </a:r>
            <a:r>
              <a:rPr lang="ko-KR" altLang="en-US"/>
              <a:t>를 사용하고</a:t>
            </a:r>
            <a:r>
              <a:rPr lang="en-US" altLang="ko-KR"/>
              <a:t>, world</a:t>
            </a:r>
            <a:r>
              <a:rPr lang="ko-KR" altLang="en-US"/>
              <a:t>내 각종 </a:t>
            </a:r>
            <a:r>
              <a:rPr lang="en-US" altLang="ko-KR"/>
              <a:t>object</a:t>
            </a:r>
            <a:r>
              <a:rPr lang="ko-KR" altLang="en-US"/>
              <a:t>를 연결하고 기능을 추가하기 위해서 </a:t>
            </a:r>
            <a:r>
              <a:rPr lang="en-US" altLang="ko-KR"/>
              <a:t>Udon</a:t>
            </a:r>
            <a:r>
              <a:rPr lang="ko-KR" altLang="en-US"/>
              <a:t>과 </a:t>
            </a:r>
            <a:r>
              <a:rPr lang="en-US" altLang="ko-KR"/>
              <a:t>UdonSharp</a:t>
            </a:r>
            <a:r>
              <a:rPr lang="ko-KR" altLang="en-US"/>
              <a:t> 언어를 사용했습니다</a:t>
            </a:r>
            <a:r>
              <a:rPr lang="en-US" altLang="ko-KR"/>
              <a:t>. </a:t>
            </a:r>
            <a:r>
              <a:rPr lang="ko-KR" altLang="en-US"/>
              <a:t>또한 깃허브를 사용해서 </a:t>
            </a:r>
            <a:r>
              <a:rPr lang="en-US" altLang="ko-KR"/>
              <a:t>version</a:t>
            </a:r>
            <a:r>
              <a:rPr lang="ko-KR" altLang="en-US"/>
              <a:t>을 업데이트 하는 방식으로 협업을 진행하였습니다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213" name="Google Shape;213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앞서 알려드린 기능을 누가 사용할수 있는지에 대한 </a:t>
            </a:r>
            <a:r>
              <a:rPr lang="en-US" altLang="ko-KR"/>
              <a:t>Use Case Diagram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/>
              <a:t>학생과 교수님들은 </a:t>
            </a:r>
            <a:r>
              <a:rPr lang="en-US" altLang="ko-KR"/>
              <a:t>Office</a:t>
            </a:r>
            <a:r>
              <a:rPr lang="ko-KR" altLang="en-US"/>
              <a:t>내 </a:t>
            </a:r>
            <a:r>
              <a:rPr lang="en-US" altLang="ko-KR"/>
              <a:t>WhiteBoard</a:t>
            </a:r>
            <a:r>
              <a:rPr lang="ko-KR" altLang="en-US"/>
              <a:t> 와 </a:t>
            </a:r>
            <a:r>
              <a:rPr lang="en-US" altLang="ko-KR"/>
              <a:t>YoutubePlayer</a:t>
            </a:r>
            <a:r>
              <a:rPr lang="ko-KR" altLang="en-US"/>
              <a:t>로 소통할 수 있고</a:t>
            </a:r>
            <a:r>
              <a:rPr lang="en-US" altLang="ko-KR"/>
              <a:t>, </a:t>
            </a:r>
            <a:r>
              <a:rPr lang="ko-KR" altLang="en-US"/>
              <a:t>학생들은 </a:t>
            </a:r>
            <a:r>
              <a:rPr lang="en-US" altLang="ko-KR"/>
              <a:t>MainHall</a:t>
            </a:r>
            <a:r>
              <a:rPr lang="ko-KR" altLang="en-US"/>
              <a:t> 내 게시판에서 교수님이 설정한 방정보를 확인할 수 있습니다</a:t>
            </a:r>
            <a:r>
              <a:rPr lang="en-US" altLang="ko-KR"/>
              <a:t>. </a:t>
            </a:r>
            <a:r>
              <a:rPr lang="ko-KR" altLang="en-US"/>
              <a:t>그리고 교수님은 </a:t>
            </a:r>
            <a:r>
              <a:rPr lang="en-US" altLang="ko-KR"/>
              <a:t>office</a:t>
            </a:r>
            <a:r>
              <a:rPr lang="ko-KR" altLang="en-US"/>
              <a:t>에 대한 권한이 있습니다</a:t>
            </a:r>
            <a:r>
              <a:rPr lang="en-US" altLang="ko-KR"/>
              <a:t>. </a:t>
            </a:r>
            <a:r>
              <a:rPr lang="ko-KR" altLang="en-US"/>
              <a:t>학생들의 </a:t>
            </a:r>
            <a:r>
              <a:rPr lang="en-US" altLang="ko-KR"/>
              <a:t>office </a:t>
            </a:r>
            <a:r>
              <a:rPr lang="ko-KR" altLang="en-US"/>
              <a:t>출입 가능 여부를 설정할 수 있는 권한이 있고</a:t>
            </a:r>
            <a:r>
              <a:rPr lang="en-US" altLang="ko-KR"/>
              <a:t>, Password</a:t>
            </a:r>
            <a:r>
              <a:rPr lang="ko-KR" altLang="en-US"/>
              <a:t> 입력을 통해서 </a:t>
            </a:r>
            <a:r>
              <a:rPr lang="en-US" altLang="ko-KR"/>
              <a:t>Office</a:t>
            </a:r>
            <a:r>
              <a:rPr lang="ko-KR" altLang="en-US"/>
              <a:t>가 잠겨있어도 들어갈 수 있습니다</a:t>
            </a:r>
            <a:r>
              <a:rPr lang="en-US" altLang="ko-KR"/>
              <a:t>. </a:t>
            </a:r>
            <a:r>
              <a:rPr lang="ko-KR" altLang="en-US"/>
              <a:t>또한 </a:t>
            </a:r>
            <a:r>
              <a:rPr lang="en-US" altLang="ko-KR"/>
              <a:t>Calling</a:t>
            </a:r>
            <a:r>
              <a:rPr lang="ko-KR" altLang="en-US"/>
              <a:t>을 통해서 대기하고 있는 학생들을 호출할 수 있습니다</a:t>
            </a:r>
            <a:r>
              <a:rPr lang="en-US" altLang="ko-KR"/>
              <a:t>. </a:t>
            </a:r>
            <a:r>
              <a:rPr lang="ko-KR" altLang="en-US"/>
              <a:t>학생들은 </a:t>
            </a:r>
            <a:r>
              <a:rPr lang="en-US" altLang="ko-KR"/>
              <a:t>Office</a:t>
            </a:r>
            <a:r>
              <a:rPr lang="ko-KR" altLang="en-US"/>
              <a:t>가 열려있으면 들어갈 수 있고</a:t>
            </a:r>
            <a:r>
              <a:rPr lang="en-US" altLang="ko-KR"/>
              <a:t>, </a:t>
            </a:r>
            <a:r>
              <a:rPr lang="ko-KR" altLang="en-US"/>
              <a:t>만약 </a:t>
            </a:r>
            <a:r>
              <a:rPr lang="en-US" altLang="ko-KR"/>
              <a:t>office</a:t>
            </a:r>
            <a:r>
              <a:rPr lang="ko-KR" altLang="en-US"/>
              <a:t>가 잠겨있다면</a:t>
            </a:r>
            <a:r>
              <a:rPr lang="en-US" altLang="ko-KR"/>
              <a:t>, Ticketing</a:t>
            </a:r>
            <a:r>
              <a:rPr lang="ko-KR" altLang="en-US"/>
              <a:t>을 통해서 대기순서를 받을 수 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213" name="Google Shape;213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848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46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4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81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51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65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57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11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61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51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3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F8E8E"/>
              </a:buClr>
              <a:buSzPts val="2400"/>
              <a:buNone/>
              <a:defRPr sz="2400">
                <a:solidFill>
                  <a:srgbClr val="8F8E8E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2000"/>
              <a:buNone/>
              <a:defRPr sz="2000">
                <a:solidFill>
                  <a:srgbClr val="8F8E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800"/>
              <a:buNone/>
              <a:defRPr sz="1800">
                <a:solidFill>
                  <a:srgbClr val="8F8E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9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1.png"  /><Relationship Id="rId8" Type="http://schemas.openxmlformats.org/officeDocument/2006/relationships/image" Target="../media/image11.png"  /><Relationship Id="rId9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10" Type="http://schemas.openxmlformats.org/officeDocument/2006/relationships/image" Target="../media/image11.png"  /><Relationship Id="rId11" Type="http://schemas.openxmlformats.org/officeDocument/2006/relationships/image" Target="../media/image11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1.png"  /><Relationship Id="rId6" Type="http://schemas.openxmlformats.org/officeDocument/2006/relationships/image" Target="../media/image10.png" 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Relationship Id="rId9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10" Type="http://schemas.openxmlformats.org/officeDocument/2006/relationships/image" Target="../media/image25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5.png"  /><Relationship Id="rId9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9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13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1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jpeg"  /><Relationship Id="rId4" Type="http://schemas.openxmlformats.org/officeDocument/2006/relationships/image" Target="../media/image6.png"  /><Relationship Id="rId5" Type="http://schemas.openxmlformats.org/officeDocument/2006/relationships/image" Target="../media/image7.jpeg"  /><Relationship Id="rId6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4007178" y="1382592"/>
            <a:ext cx="4054641" cy="3916591"/>
          </a:xfrm>
          <a:prstGeom prst="ellipse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29226" y="4876429"/>
            <a:ext cx="2605627" cy="220060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ffffff">
                    <a:lumMod val="5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              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ffffff">
                    <a:lumMod val="5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Team 14</a:t>
            </a:r>
            <a:endParaRPr kumimoji="0" lang="en-US" altLang="ko-KR" sz="1700" b="0" i="0" u="none" strike="noStrike" kern="1200" cap="none" spc="0" normalizeH="0" baseline="0">
              <a:solidFill>
                <a:srgbClr val="ffffff">
                  <a:lumMod val="50000"/>
                  <a:alpha val="7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rgbClr val="ffffff">
                  <a:lumMod val="50000"/>
                  <a:alpha val="7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ffffff">
                    <a:lumMod val="5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2017310022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ffffff">
                    <a:lumMod val="5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나경호</a:t>
            </a:r>
            <a:endParaRPr kumimoji="0" lang="ko-KR" altLang="en-US" sz="1500" b="0" i="0" u="none" strike="noStrike" kern="1200" cap="none" spc="0" normalizeH="0" baseline="0">
              <a:solidFill>
                <a:srgbClr val="ffffff">
                  <a:lumMod val="50000"/>
                  <a:alpha val="7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ffffff">
                    <a:lumMod val="5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2017314698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ffffff">
                    <a:lumMod val="5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김동락</a:t>
            </a:r>
            <a:endParaRPr kumimoji="0" lang="ko-KR" altLang="en-US" sz="1500" b="0" i="0" u="none" strike="noStrike" kern="1200" cap="none" spc="0" normalizeH="0" baseline="0">
              <a:solidFill>
                <a:srgbClr val="ffffff">
                  <a:lumMod val="50000"/>
                  <a:alpha val="7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ffffff">
                    <a:lumMod val="5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2017314648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ffffff">
                    <a:lumMod val="5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박세환</a:t>
            </a:r>
            <a:endParaRPr kumimoji="0" lang="ko-KR" altLang="en-US" sz="1500" b="0" i="0" u="none" strike="noStrike" kern="1200" cap="none" spc="0" normalizeH="0" baseline="0">
              <a:solidFill>
                <a:srgbClr val="ffffff">
                  <a:lumMod val="50000"/>
                  <a:alpha val="7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ffffff">
                    <a:lumMod val="5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2016315178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ffffff">
                    <a:lumMod val="5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이기요</a:t>
            </a:r>
            <a:endParaRPr kumimoji="0" lang="ko-KR" altLang="en-US" sz="1500" b="0" i="0" u="none" strike="noStrike" kern="1200" cap="none" spc="0" normalizeH="0" baseline="0">
              <a:solidFill>
                <a:srgbClr val="ffffff">
                  <a:lumMod val="50000"/>
                  <a:alpha val="7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ffffff">
                    <a:lumMod val="5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2017314519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ffffff">
                    <a:lumMod val="5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이은지</a:t>
            </a:r>
            <a:endParaRPr kumimoji="0" lang="ko-KR" altLang="en-US" sz="1500" b="0" i="0" u="none" strike="noStrike" kern="1200" cap="none" spc="0" normalizeH="0" baseline="0">
              <a:solidFill>
                <a:srgbClr val="ffffff">
                  <a:lumMod val="50000"/>
                  <a:alpha val="7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ffffff">
                    <a:lumMod val="5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2016312961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ffffff">
                    <a:lumMod val="5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조민재</a:t>
            </a:r>
            <a:endParaRPr kumimoji="0" lang="ko-KR" altLang="en-US" sz="1500" b="0" i="0" u="none" strike="noStrike" kern="1200" cap="none" spc="0" normalizeH="0" baseline="0">
              <a:solidFill>
                <a:srgbClr val="ffffff">
                  <a:lumMod val="50000"/>
                  <a:alpha val="7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ffffff">
                  <a:lumMod val="50000"/>
                  <a:alpha val="7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1726" y="2114707"/>
            <a:ext cx="2800767" cy="1200329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7200" b="1" i="0" u="none" strike="noStrike" kern="1200" cap="none" spc="-300" normalizeH="0" baseline="0">
                <a:solidFill>
                  <a:srgbClr val="1097d0">
                    <a:lumMod val="40000"/>
                    <a:lumOff val="6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NEMO</a:t>
            </a:r>
            <a:endParaRPr kumimoji="0" lang="ko-KR" altLang="en-US" sz="7200" b="1" i="0" u="none" strike="noStrike" kern="1200" cap="none" spc="-300" normalizeH="0" baseline="0">
              <a:solidFill>
                <a:srgbClr val="1097d0">
                  <a:lumMod val="40000"/>
                  <a:lumOff val="60000"/>
                  <a:alpha val="7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4314" y="2165726"/>
            <a:ext cx="2800767" cy="1200329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7200" b="1" i="0" u="none" strike="noStrike" kern="1200" cap="none" spc="-300" normalizeH="0" baseline="0">
                <a:solidFill>
                  <a:srgbClr val="1097d0">
                    <a:lumMod val="75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NEMO</a:t>
            </a:r>
            <a:endParaRPr kumimoji="0" lang="ko-KR" altLang="en-US" sz="7200" b="1" i="0" u="none" strike="noStrike" kern="1200" cap="none" spc="-300" normalizeH="0" baseline="0">
              <a:solidFill>
                <a:srgbClr val="1097d0">
                  <a:lumMod val="75000"/>
                  <a:alpha val="7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9772" y="3185557"/>
            <a:ext cx="3366627" cy="553998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000" b="1" i="0" u="none" strike="noStrike" kern="1200" cap="none" spc="-300" normalizeH="0" baseline="0">
                <a:solidFill>
                  <a:srgbClr val="1097d0"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NE</a:t>
            </a:r>
            <a:r>
              <a:rPr kumimoji="0" lang="en-US" altLang="ko-KR" sz="3000" b="1" i="0" u="none" strike="noStrike" kern="1200" cap="none" spc="-300" normalizeH="0" baseline="0">
                <a:solidFill>
                  <a:srgbClr val="1097d0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o </a:t>
            </a:r>
            <a:r>
              <a:rPr kumimoji="0" lang="en-US" altLang="ko-KR" sz="3000" b="1" i="0" u="none" strike="noStrike" kern="1200" cap="none" spc="-300" normalizeH="0" baseline="0">
                <a:solidFill>
                  <a:srgbClr val="1097d0"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M</a:t>
            </a:r>
            <a:r>
              <a:rPr kumimoji="0" lang="en-US" altLang="ko-KR" sz="3000" b="1" i="0" u="none" strike="noStrike" kern="1200" cap="none" spc="-300" normalizeH="0" baseline="0">
                <a:solidFill>
                  <a:srgbClr val="1097d0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etaverse </a:t>
            </a:r>
            <a:r>
              <a:rPr kumimoji="0" lang="en-US" altLang="ko-KR" sz="3000" b="1" i="0" u="none" strike="noStrike" kern="1200" cap="none" spc="-300" normalizeH="0" baseline="0">
                <a:solidFill>
                  <a:srgbClr val="1097d0"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O</a:t>
            </a:r>
            <a:r>
              <a:rPr kumimoji="0" lang="en-US" altLang="ko-KR" sz="3000" b="1" i="0" u="none" strike="noStrike" kern="1200" cap="none" spc="-300" normalizeH="0" baseline="0">
                <a:solidFill>
                  <a:srgbClr val="1097d0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ffice</a:t>
            </a:r>
            <a:endParaRPr kumimoji="0" lang="ko-KR" altLang="en-US" sz="3000" b="1" i="0" u="none" strike="noStrike" kern="1200" cap="none" spc="-300" normalizeH="0" baseline="0">
              <a:solidFill>
                <a:srgbClr val="1097d0">
                  <a:lumMod val="60000"/>
                  <a:lumOff val="40000"/>
                  <a:alpha val="7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Google Shape;207;p9"/>
          <p:cNvSpPr txBox="1"/>
          <p:nvPr/>
        </p:nvSpPr>
        <p:spPr>
          <a:xfrm>
            <a:off x="3496712" y="5727201"/>
            <a:ext cx="5198573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1" i="1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- Smart space for the professor’s office hour -</a:t>
            </a:r>
            <a:endParaRPr kumimoji="0" sz="1800" b="1" i="1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그래픽 11" descr="이사회실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75878" y="3691616"/>
            <a:ext cx="1440243" cy="1440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23602" y="1735344"/>
            <a:ext cx="4196750" cy="2534289"/>
          </a:xfrm>
          <a:prstGeom prst="rect">
            <a:avLst/>
          </a:prstGeom>
        </p:spPr>
      </p:pic>
      <p:pic>
        <p:nvPicPr>
          <p:cNvPr id="10" name="그래픽 9" descr="텔레비전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88880" y="781352"/>
            <a:ext cx="4666195" cy="50754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01638" y="1824616"/>
            <a:ext cx="3934417" cy="2445017"/>
          </a:xfrm>
          <a:prstGeom prst="rect">
            <a:avLst/>
          </a:prstGeom>
        </p:spPr>
      </p:pic>
      <p:cxnSp>
        <p:nvCxnSpPr>
          <p:cNvPr id="216" name="Google Shape;216;p10"/>
          <p:cNvCxnSpPr/>
          <p:nvPr/>
        </p:nvCxnSpPr>
        <p:spPr>
          <a:xfrm>
            <a:off x="1188881" y="273124"/>
            <a:ext cx="10666421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17" name="Google Shape;217;p10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b="1">
                <a:solidFill>
                  <a:schemeClr val="lt1"/>
                </a:solidFill>
              </a:rPr>
              <a:t>2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10"/>
          <p:cNvGrpSpPr/>
          <p:nvPr/>
        </p:nvGrpSpPr>
        <p:grpSpPr>
          <a:xfrm rot="0">
            <a:off x="1188880" y="362689"/>
            <a:ext cx="4265435" cy="649519"/>
            <a:chOff x="1188881" y="362689"/>
            <a:chExt cx="2036135" cy="649519"/>
          </a:xfrm>
        </p:grpSpPr>
        <p:sp>
          <p:nvSpPr>
            <p:cNvPr id="220" name="Google Shape;220;p10"/>
            <p:cNvSpPr txBox="1"/>
            <p:nvPr/>
          </p:nvSpPr>
          <p:spPr>
            <a:xfrm>
              <a:off x="1188881" y="362689"/>
              <a:ext cx="13235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zh-C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002 Method </a:t>
              </a:r>
              <a:endParaRPr lang="en-US" altLang="zh-C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 txBox="1"/>
            <p:nvPr/>
          </p:nvSpPr>
          <p:spPr>
            <a:xfrm>
              <a:off x="1188881" y="581361"/>
              <a:ext cx="2036135" cy="4308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Prototype - Mainhall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131;p4"/>
          <p:cNvSpPr txBox="1"/>
          <p:nvPr/>
        </p:nvSpPr>
        <p:spPr>
          <a:xfrm>
            <a:off x="2366470" y="5718467"/>
            <a:ext cx="4412198" cy="33851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Mainhall Bulletin Board</a:t>
            </a:r>
            <a:endParaRPr lang="en-US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1;p4"/>
          <p:cNvSpPr txBox="1"/>
          <p:nvPr/>
        </p:nvSpPr>
        <p:spPr>
          <a:xfrm>
            <a:off x="8360020" y="5685480"/>
            <a:ext cx="2414027" cy="3426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</a:rPr>
              <a:t>Door to professor room</a:t>
            </a:r>
            <a:endParaRPr lang="en-US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그래픽 10" descr="텔레비전 단색으로 채워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35667" y="781352"/>
            <a:ext cx="4666195" cy="5075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74631" y="1962842"/>
            <a:ext cx="3054343" cy="188726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12553" y="1956583"/>
            <a:ext cx="3116421" cy="18872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3026" y="1956583"/>
            <a:ext cx="3153338" cy="18935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06808" y="1956583"/>
            <a:ext cx="3197149" cy="1893522"/>
          </a:xfrm>
          <a:prstGeom prst="rect">
            <a:avLst/>
          </a:prstGeom>
        </p:spPr>
      </p:pic>
      <p:pic>
        <p:nvPicPr>
          <p:cNvPr id="5" name="그래픽 4" descr="텔레비전 단색으로 채워진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119901" y="1140513"/>
            <a:ext cx="3772815" cy="3930224"/>
          </a:xfrm>
          <a:prstGeom prst="rect">
            <a:avLst/>
          </a:prstGeom>
        </p:spPr>
      </p:pic>
      <p:cxnSp>
        <p:nvCxnSpPr>
          <p:cNvPr id="216" name="Google Shape;216;p10"/>
          <p:cNvCxnSpPr/>
          <p:nvPr/>
        </p:nvCxnSpPr>
        <p:spPr>
          <a:xfrm>
            <a:off x="1188881" y="273124"/>
            <a:ext cx="10666421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17" name="Google Shape;217;p10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b="1">
                <a:solidFill>
                  <a:schemeClr val="lt1"/>
                </a:solidFill>
              </a:rPr>
              <a:t>2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10"/>
          <p:cNvGrpSpPr/>
          <p:nvPr/>
        </p:nvGrpSpPr>
        <p:grpSpPr>
          <a:xfrm rot="0">
            <a:off x="1188880" y="362689"/>
            <a:ext cx="4265435" cy="649519"/>
            <a:chOff x="1188881" y="362689"/>
            <a:chExt cx="2036135" cy="649519"/>
          </a:xfrm>
        </p:grpSpPr>
        <p:sp>
          <p:nvSpPr>
            <p:cNvPr id="220" name="Google Shape;220;p10"/>
            <p:cNvSpPr txBox="1"/>
            <p:nvPr/>
          </p:nvSpPr>
          <p:spPr>
            <a:xfrm>
              <a:off x="1188881" y="362689"/>
              <a:ext cx="13235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zh-C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002 Method </a:t>
              </a:r>
              <a:endParaRPr lang="en-US" altLang="zh-C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 txBox="1"/>
            <p:nvPr/>
          </p:nvSpPr>
          <p:spPr>
            <a:xfrm>
              <a:off x="1188881" y="581361"/>
              <a:ext cx="2036135" cy="4308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Prototype – Door Control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131;p4"/>
          <p:cNvSpPr txBox="1"/>
          <p:nvPr/>
        </p:nvSpPr>
        <p:spPr>
          <a:xfrm>
            <a:off x="1188880" y="5199042"/>
            <a:ext cx="252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 door number </a:t>
            </a:r>
            <a:endParaRPr lang="en-US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password keypad</a:t>
            </a:r>
            <a:endParaRPr lang="en-US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1;p4"/>
          <p:cNvSpPr txBox="1"/>
          <p:nvPr/>
        </p:nvSpPr>
        <p:spPr>
          <a:xfrm>
            <a:off x="5216904" y="5511805"/>
            <a:ext cx="1758192" cy="3384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</a:rPr>
              <a:t>W</a:t>
            </a: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rong password</a:t>
            </a:r>
            <a:endParaRPr lang="en-US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1;p4"/>
          <p:cNvSpPr txBox="1"/>
          <p:nvPr/>
        </p:nvSpPr>
        <p:spPr>
          <a:xfrm>
            <a:off x="9376611" y="5548246"/>
            <a:ext cx="1758192" cy="3384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</a:rPr>
              <a:t>Door Control</a:t>
            </a:r>
            <a:endParaRPr lang="en-US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그래픽 14" descr="텔레비전 단색으로 채워진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48141" y="1140513"/>
            <a:ext cx="3613297" cy="3930224"/>
          </a:xfrm>
          <a:prstGeom prst="rect">
            <a:avLst/>
          </a:prstGeom>
        </p:spPr>
      </p:pic>
      <p:pic>
        <p:nvPicPr>
          <p:cNvPr id="16" name="그래픽 15" descr="텔레비전 단색으로 채워진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296253" y="1140513"/>
            <a:ext cx="3559049" cy="3930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8371" y="2531499"/>
            <a:ext cx="2509735" cy="1544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8371" y="2498153"/>
            <a:ext cx="2509736" cy="1610725"/>
          </a:xfrm>
          <a:prstGeom prst="rect">
            <a:avLst/>
          </a:prstGeom>
        </p:spPr>
      </p:pic>
      <p:pic>
        <p:nvPicPr>
          <p:cNvPr id="15" name="그래픽 14" descr="텔레비전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6536" y="1910946"/>
            <a:ext cx="2897095" cy="31512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512968" y="2517488"/>
            <a:ext cx="2562495" cy="15998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409539" y="2453431"/>
            <a:ext cx="2590082" cy="16638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384186" y="2545840"/>
            <a:ext cx="2508909" cy="1620031"/>
          </a:xfrm>
          <a:prstGeom prst="rect">
            <a:avLst/>
          </a:prstGeom>
        </p:spPr>
      </p:pic>
      <p:pic>
        <p:nvPicPr>
          <p:cNvPr id="16" name="그래픽 15" descr="텔레비전 단색으로 채워진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175728" y="1910946"/>
            <a:ext cx="2897095" cy="3151203"/>
          </a:xfrm>
          <a:prstGeom prst="rect">
            <a:avLst/>
          </a:prstGeom>
        </p:spPr>
      </p:pic>
      <p:cxnSp>
        <p:nvCxnSpPr>
          <p:cNvPr id="216" name="Google Shape;216;p10"/>
          <p:cNvCxnSpPr/>
          <p:nvPr/>
        </p:nvCxnSpPr>
        <p:spPr>
          <a:xfrm>
            <a:off x="1188881" y="273124"/>
            <a:ext cx="10666421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17" name="Google Shape;217;p10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b="1">
                <a:solidFill>
                  <a:schemeClr val="lt1"/>
                </a:solidFill>
              </a:rPr>
              <a:t>2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10"/>
          <p:cNvGrpSpPr/>
          <p:nvPr/>
        </p:nvGrpSpPr>
        <p:grpSpPr>
          <a:xfrm rot="0">
            <a:off x="1188880" y="362689"/>
            <a:ext cx="4265435" cy="649519"/>
            <a:chOff x="1188881" y="362689"/>
            <a:chExt cx="2036135" cy="649519"/>
          </a:xfrm>
        </p:grpSpPr>
        <p:sp>
          <p:nvSpPr>
            <p:cNvPr id="220" name="Google Shape;220;p10"/>
            <p:cNvSpPr txBox="1"/>
            <p:nvPr/>
          </p:nvSpPr>
          <p:spPr>
            <a:xfrm>
              <a:off x="1188881" y="362689"/>
              <a:ext cx="13235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zh-C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002 Method </a:t>
              </a:r>
              <a:endParaRPr lang="en-US" altLang="zh-C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 txBox="1"/>
            <p:nvPr/>
          </p:nvSpPr>
          <p:spPr>
            <a:xfrm>
              <a:off x="1188881" y="581361"/>
              <a:ext cx="2036135" cy="4308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Prototype – Ticketing &amp; Calling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131;p4"/>
          <p:cNvSpPr txBox="1"/>
          <p:nvPr/>
        </p:nvSpPr>
        <p:spPr>
          <a:xfrm>
            <a:off x="749440" y="5067241"/>
            <a:ext cx="2038929" cy="33851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Ticketing for waiting</a:t>
            </a:r>
            <a:endParaRPr lang="en-US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1;p4"/>
          <p:cNvSpPr txBox="1"/>
          <p:nvPr/>
        </p:nvSpPr>
        <p:spPr>
          <a:xfrm>
            <a:off x="3384186" y="5062149"/>
            <a:ext cx="2687844" cy="33851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Calling for waiting students</a:t>
            </a:r>
            <a:endParaRPr lang="en-US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1;p4"/>
          <p:cNvSpPr txBox="1"/>
          <p:nvPr/>
        </p:nvSpPr>
        <p:spPr>
          <a:xfrm>
            <a:off x="6566291" y="5067241"/>
            <a:ext cx="2234351" cy="33851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Calling Announcement</a:t>
            </a:r>
            <a:endParaRPr lang="en-US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31;p4"/>
          <p:cNvSpPr txBox="1"/>
          <p:nvPr/>
        </p:nvSpPr>
        <p:spPr>
          <a:xfrm>
            <a:off x="9925404" y="5062149"/>
            <a:ext cx="2234351" cy="33851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Mainhall board</a:t>
            </a:r>
            <a:endParaRPr lang="en-US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그래픽 17" descr="텔레비전 단색으로 채워진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294905" y="1910946"/>
            <a:ext cx="2897095" cy="3151203"/>
          </a:xfrm>
          <a:prstGeom prst="rect">
            <a:avLst/>
          </a:prstGeom>
        </p:spPr>
      </p:pic>
      <p:pic>
        <p:nvPicPr>
          <p:cNvPr id="17" name="그래픽 16" descr="텔레비전 단색으로 채워진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234920" y="1910946"/>
            <a:ext cx="2897095" cy="31512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18039" y="2786259"/>
            <a:ext cx="2475631" cy="16035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2091" y="2786259"/>
            <a:ext cx="2477860" cy="15724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31290" y="2761905"/>
            <a:ext cx="2470848" cy="1553311"/>
          </a:xfrm>
          <a:prstGeom prst="rect">
            <a:avLst/>
          </a:prstGeom>
        </p:spPr>
      </p:pic>
      <p:cxnSp>
        <p:nvCxnSpPr>
          <p:cNvPr id="216" name="Google Shape;216;p10"/>
          <p:cNvCxnSpPr/>
          <p:nvPr/>
        </p:nvCxnSpPr>
        <p:spPr>
          <a:xfrm>
            <a:off x="1188881" y="273124"/>
            <a:ext cx="10666421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17" name="Google Shape;217;p10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b="1">
                <a:solidFill>
                  <a:schemeClr val="lt1"/>
                </a:solidFill>
              </a:rPr>
              <a:t>2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10"/>
          <p:cNvGrpSpPr/>
          <p:nvPr/>
        </p:nvGrpSpPr>
        <p:grpSpPr>
          <a:xfrm rot="0">
            <a:off x="1188880" y="362689"/>
            <a:ext cx="4265435" cy="635511"/>
            <a:chOff x="1188881" y="362689"/>
            <a:chExt cx="2036135" cy="635511"/>
          </a:xfrm>
        </p:grpSpPr>
        <p:sp>
          <p:nvSpPr>
            <p:cNvPr id="220" name="Google Shape;220;p10"/>
            <p:cNvSpPr txBox="1"/>
            <p:nvPr/>
          </p:nvSpPr>
          <p:spPr>
            <a:xfrm>
              <a:off x="1188881" y="362689"/>
              <a:ext cx="13235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zh-C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002 Method </a:t>
              </a:r>
              <a:endParaRPr lang="en-US" altLang="zh-C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 txBox="1"/>
            <p:nvPr/>
          </p:nvSpPr>
          <p:spPr>
            <a:xfrm>
              <a:off x="1188881" y="581361"/>
              <a:ext cx="2036135" cy="4168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Prototype – </a:t>
              </a:r>
              <a:r>
                <a:rPr lang="en-US" altLang="ko-KR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Smart Office</a:t>
              </a:r>
              <a:endParaRPr lang="en-US" altLang="ko-K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131;p4"/>
          <p:cNvSpPr txBox="1"/>
          <p:nvPr/>
        </p:nvSpPr>
        <p:spPr>
          <a:xfrm>
            <a:off x="557605" y="5291211"/>
            <a:ext cx="2772558" cy="33851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Room Information Setting</a:t>
            </a:r>
            <a:endParaRPr lang="en-US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1;p4"/>
          <p:cNvSpPr txBox="1"/>
          <p:nvPr/>
        </p:nvSpPr>
        <p:spPr>
          <a:xfrm>
            <a:off x="10094820" y="5291651"/>
            <a:ext cx="1422862" cy="33851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White Board</a:t>
            </a:r>
            <a:endParaRPr lang="en-US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1;p4"/>
          <p:cNvSpPr txBox="1"/>
          <p:nvPr/>
        </p:nvSpPr>
        <p:spPr>
          <a:xfrm>
            <a:off x="7297840" y="5291211"/>
            <a:ext cx="1717833" cy="33851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Video Player</a:t>
            </a:r>
            <a:endParaRPr lang="en-US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31;p4"/>
          <p:cNvSpPr txBox="1"/>
          <p:nvPr/>
        </p:nvSpPr>
        <p:spPr>
          <a:xfrm>
            <a:off x="4008186" y="5291211"/>
            <a:ext cx="1523915" cy="33851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Mainhall board</a:t>
            </a:r>
            <a:endParaRPr lang="en-US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91628" y="2775343"/>
            <a:ext cx="2545934" cy="1705150"/>
          </a:xfrm>
          <a:prstGeom prst="rect">
            <a:avLst/>
          </a:prstGeom>
        </p:spPr>
      </p:pic>
      <p:pic>
        <p:nvPicPr>
          <p:cNvPr id="14" name="그래픽 13" descr="텔레비전 단색으로 채워진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6110" y="2140449"/>
            <a:ext cx="2897095" cy="3151203"/>
          </a:xfrm>
          <a:prstGeom prst="rect">
            <a:avLst/>
          </a:prstGeom>
        </p:spPr>
      </p:pic>
      <p:pic>
        <p:nvPicPr>
          <p:cNvPr id="15" name="그래픽 14" descr="텔레비전 단색으로 채워진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321597" y="2140448"/>
            <a:ext cx="2897095" cy="3151203"/>
          </a:xfrm>
          <a:prstGeom prst="rect">
            <a:avLst/>
          </a:prstGeom>
        </p:spPr>
      </p:pic>
      <p:pic>
        <p:nvPicPr>
          <p:cNvPr id="16" name="그래픽 15" descr="텔레비전 단색으로 채워진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307084" y="2140448"/>
            <a:ext cx="2897095" cy="3151203"/>
          </a:xfrm>
          <a:prstGeom prst="rect">
            <a:avLst/>
          </a:prstGeom>
        </p:spPr>
      </p:pic>
      <p:pic>
        <p:nvPicPr>
          <p:cNvPr id="17" name="그래픽 16" descr="텔레비전 단색으로 채워진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292571" y="2140448"/>
            <a:ext cx="2897095" cy="31512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489352" y="2285885"/>
            <a:ext cx="1890261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7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003</a:t>
            </a:r>
            <a:endParaRPr sz="72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33434" y="3549402"/>
            <a:ext cx="2456698" cy="10771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 strategy</a:t>
            </a:r>
            <a:endParaRPr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489352" y="3392488"/>
            <a:ext cx="697470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8" name="Google Shape;92;p1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3;p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3"/>
          <p:cNvCxnSpPr/>
          <p:nvPr/>
        </p:nvCxnSpPr>
        <p:spPr>
          <a:xfrm>
            <a:off x="1188881" y="273124"/>
            <a:ext cx="10666421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120" name="Google Shape;120;p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3"/>
          <p:cNvGrpSpPr/>
          <p:nvPr/>
        </p:nvGrpSpPr>
        <p:grpSpPr>
          <a:xfrm rot="0">
            <a:off x="1188881" y="351819"/>
            <a:ext cx="5651534" cy="660389"/>
            <a:chOff x="1188881" y="351819"/>
            <a:chExt cx="1411412" cy="660389"/>
          </a:xfrm>
        </p:grpSpPr>
        <p:sp>
          <p:nvSpPr>
            <p:cNvPr id="123" name="Google Shape;123;p3"/>
            <p:cNvSpPr txBox="1"/>
            <p:nvPr/>
          </p:nvSpPr>
          <p:spPr>
            <a:xfrm>
              <a:off x="1188881" y="351819"/>
              <a:ext cx="14114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003 Planning strategy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1188881" y="581361"/>
              <a:ext cx="1225502" cy="4308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Planning strategy- </a:t>
              </a:r>
              <a:r>
                <a:rPr lang="en-US" altLang="zh-CN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Planned Schedule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0" name="表格 11"/>
          <p:cNvGraphicFramePr>
            <a:graphicFrameLocks noGrp="1"/>
          </p:cNvGraphicFramePr>
          <p:nvPr/>
        </p:nvGraphicFramePr>
        <p:xfrm>
          <a:off x="265814" y="1056370"/>
          <a:ext cx="11589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9488"/>
              </a:tblGrid>
              <a:tr h="370840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/>
                        <a:t>                                                                                              Schedule for team 14</a:t>
                      </a: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2"/>
          <p:cNvGraphicFramePr>
            <a:graphicFrameLocks noGrp="1"/>
          </p:cNvGraphicFramePr>
          <p:nvPr/>
        </p:nvGraphicFramePr>
        <p:xfrm>
          <a:off x="265814" y="1430156"/>
          <a:ext cx="1158948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343"/>
                <a:gridCol w="2482716"/>
                <a:gridCol w="600363"/>
                <a:gridCol w="572655"/>
                <a:gridCol w="600364"/>
                <a:gridCol w="563418"/>
                <a:gridCol w="609600"/>
                <a:gridCol w="572654"/>
                <a:gridCol w="609600"/>
                <a:gridCol w="618837"/>
                <a:gridCol w="628072"/>
                <a:gridCol w="618837"/>
                <a:gridCol w="628072"/>
                <a:gridCol w="591128"/>
                <a:gridCol w="581891"/>
                <a:gridCol w="586938"/>
              </a:tblGrid>
              <a:tr h="370840">
                <a:tc>
                  <a:txBody>
                    <a:bodyPr/>
                    <a:p>
                      <a:pPr lvl="0">
                        <a:defRPr/>
                      </a:pPr>
                      <a:endParaRPr lang="en-US" altLang="zh-CN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   #</a:t>
                      </a:r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en-US" altLang="zh-CN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              Contents</a:t>
                      </a:r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week2</a:t>
                      </a: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week3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week4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week5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week6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week7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week8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week9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week10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week11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week12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week13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week14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week15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3"/>
          <p:cNvGraphicFramePr>
            <a:graphicFrameLocks noGrp="1"/>
          </p:cNvGraphicFramePr>
          <p:nvPr/>
        </p:nvGraphicFramePr>
        <p:xfrm>
          <a:off x="259789" y="2080260"/>
          <a:ext cx="720000" cy="4724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595343">
                <a:tc>
                  <a:txBody>
                    <a:bodyPr/>
                    <a:p>
                      <a:pPr lvl="0">
                        <a:defRPr/>
                      </a:pPr>
                      <a:endParaRPr lang="en-US" altLang="zh-CN"/>
                    </a:p>
                    <a:p>
                      <a:pPr lvl="0">
                        <a:defRPr/>
                      </a:pPr>
                      <a:r>
                        <a:rPr lang="en-US" altLang="zh-CN"/>
                        <a:t> 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21779">
                <a:tc>
                  <a:txBody>
                    <a:bodyPr/>
                    <a:p>
                      <a:pPr lvl="0">
                        <a:defRPr/>
                      </a:pPr>
                      <a:endParaRPr lang="en-US" altLang="zh-CN"/>
                    </a:p>
                    <a:p>
                      <a:pPr lvl="0">
                        <a:defRPr/>
                      </a:pPr>
                      <a:r>
                        <a:rPr lang="en-US" altLang="zh-CN"/>
                        <a:t> 2</a:t>
                      </a: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885968">
                <a:tc>
                  <a:txBody>
                    <a:bodyPr/>
                    <a:p>
                      <a:pPr lvl="0">
                        <a:defRPr/>
                      </a:pPr>
                      <a:endParaRPr lang="en-US" altLang="zh-CN"/>
                    </a:p>
                    <a:p>
                      <a:pPr lvl="0">
                        <a:defRPr/>
                      </a:pPr>
                      <a:endParaRPr lang="en-US" altLang="zh-CN"/>
                    </a:p>
                    <a:p>
                      <a:pPr lvl="0">
                        <a:defRPr/>
                      </a:pPr>
                      <a:endParaRPr lang="en-US" altLang="zh-CN"/>
                    </a:p>
                    <a:p>
                      <a:pPr lvl="0">
                        <a:defRPr/>
                      </a:pPr>
                      <a:endParaRPr lang="en-US" altLang="zh-CN"/>
                    </a:p>
                    <a:p>
                      <a:pPr lvl="0">
                        <a:defRPr/>
                      </a:pPr>
                      <a:endParaRPr lang="en-US" altLang="zh-CN"/>
                    </a:p>
                    <a:p>
                      <a:pPr lvl="0">
                        <a:defRPr/>
                      </a:pPr>
                      <a:endParaRPr lang="en-US" altLang="zh-CN"/>
                    </a:p>
                    <a:p>
                      <a:pPr lvl="0">
                        <a:defRPr/>
                      </a:pPr>
                      <a:r>
                        <a:rPr lang="en-US" altLang="zh-CN"/>
                        <a:t> 3</a:t>
                      </a: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21211">
                <a:tc>
                  <a:txBody>
                    <a:bodyPr/>
                    <a:p>
                      <a:pPr lvl="0">
                        <a:defRPr/>
                      </a:pPr>
                      <a:endParaRPr lang="en-US" altLang="zh-CN"/>
                    </a:p>
                    <a:p>
                      <a:pPr lvl="0">
                        <a:defRPr/>
                      </a:pPr>
                      <a:r>
                        <a:rPr lang="en-US" altLang="zh-CN"/>
                        <a:t> 4</a:t>
                      </a: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5"/>
          <p:cNvGraphicFramePr>
            <a:graphicFrameLocks noGrp="1"/>
          </p:cNvGraphicFramePr>
          <p:nvPr/>
        </p:nvGraphicFramePr>
        <p:xfrm>
          <a:off x="985813" y="2080260"/>
          <a:ext cx="10869489" cy="473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060"/>
                <a:gridCol w="8382429"/>
              </a:tblGrid>
              <a:tr h="588262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Requiremnt Specification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28860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b="0"/>
                        <a:t>Design Specification</a:t>
                      </a:r>
                      <a:endParaRPr lang="en-US" altLang="zh-CN" b="0"/>
                    </a:p>
                    <a:p>
                      <a:pPr lvl="0">
                        <a:defRPr/>
                      </a:pPr>
                      <a:endParaRPr lang="zh-CN" altLang="en-US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91093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b="0"/>
                        <a:t>Waiting square</a:t>
                      </a:r>
                      <a:endParaRPr lang="zh-CN" altLang="en-US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91093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sz="1200" b="0"/>
                        <a:t>Office locking &amp; Office password</a:t>
                      </a:r>
                      <a:endParaRPr lang="en-US" altLang="zh-CN" sz="1200" b="0"/>
                    </a:p>
                    <a:p>
                      <a:pPr lvl="0">
                        <a:defRPr/>
                      </a:pPr>
                      <a:endParaRPr lang="zh-CN" altLang="en-US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91093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b="0"/>
                        <a:t>Calling system</a:t>
                      </a:r>
                      <a:endParaRPr lang="en-US" altLang="zh-CN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91093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b="0"/>
                        <a:t>Ticketing system</a:t>
                      </a:r>
                      <a:endParaRPr lang="en-US" altLang="zh-CN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91093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b="0"/>
                        <a:t>Production office</a:t>
                      </a:r>
                      <a:endParaRPr lang="en-US" altLang="zh-CN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39303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b="0"/>
                        <a:t>Code Review</a:t>
                      </a:r>
                      <a:endParaRPr lang="en-US" altLang="zh-CN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24286"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400" b="0">
                          <a:solidFill>
                            <a:srgbClr val="333534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Testing</a:t>
                      </a:r>
                      <a:endParaRPr lang="en-US" altLang="zh-CN" sz="1400" b="0">
                        <a:solidFill>
                          <a:srgbClr val="333534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lvl="0">
                        <a:defRPr/>
                      </a:pPr>
                      <a:endParaRPr lang="zh-CN" altLang="en-US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8211323" y="4377441"/>
            <a:ext cx="1883827" cy="2597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15"/>
          <p:cNvSpPr/>
          <p:nvPr/>
        </p:nvSpPr>
        <p:spPr>
          <a:xfrm>
            <a:off x="5255491" y="2225964"/>
            <a:ext cx="1727200" cy="2597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矩形 19"/>
          <p:cNvSpPr/>
          <p:nvPr/>
        </p:nvSpPr>
        <p:spPr>
          <a:xfrm>
            <a:off x="6982691" y="2838797"/>
            <a:ext cx="1856509" cy="2597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 w="9525">
                <a:solidFill>
                  <a:schemeClr val="bg1"/>
                </a:solidFill>
              </a:ln>
            </a:endParaRPr>
          </a:p>
        </p:txBody>
      </p:sp>
      <p:pic>
        <p:nvPicPr>
          <p:cNvPr id="30" name="图片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94255" y="3379424"/>
            <a:ext cx="1800895" cy="282796"/>
          </a:xfrm>
          <a:prstGeom prst="rect">
            <a:avLst/>
          </a:prstGeom>
        </p:spPr>
      </p:pic>
      <p:sp>
        <p:nvSpPr>
          <p:cNvPr id="31" name="矩形 21"/>
          <p:cNvSpPr/>
          <p:nvPr/>
        </p:nvSpPr>
        <p:spPr>
          <a:xfrm>
            <a:off x="8839200" y="3896656"/>
            <a:ext cx="1255950" cy="2597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24"/>
          <p:cNvSpPr/>
          <p:nvPr/>
        </p:nvSpPr>
        <p:spPr>
          <a:xfrm>
            <a:off x="8294255" y="4870214"/>
            <a:ext cx="2410690" cy="2597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矩形 25"/>
          <p:cNvSpPr/>
          <p:nvPr/>
        </p:nvSpPr>
        <p:spPr>
          <a:xfrm>
            <a:off x="8839200" y="5388538"/>
            <a:ext cx="1865745" cy="25779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矩形 26"/>
          <p:cNvSpPr/>
          <p:nvPr/>
        </p:nvSpPr>
        <p:spPr>
          <a:xfrm>
            <a:off x="10095150" y="5854290"/>
            <a:ext cx="1681214" cy="24171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矩形 27"/>
          <p:cNvSpPr/>
          <p:nvPr/>
        </p:nvSpPr>
        <p:spPr>
          <a:xfrm>
            <a:off x="10704945" y="6467149"/>
            <a:ext cx="1080655" cy="24171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3"/>
          <p:cNvCxnSpPr/>
          <p:nvPr/>
        </p:nvCxnSpPr>
        <p:spPr>
          <a:xfrm>
            <a:off x="1188881" y="273124"/>
            <a:ext cx="10666421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120" name="Google Shape;120;p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3"/>
          <p:cNvGrpSpPr/>
          <p:nvPr/>
        </p:nvGrpSpPr>
        <p:grpSpPr>
          <a:xfrm rot="0">
            <a:off x="1188881" y="351819"/>
            <a:ext cx="5651534" cy="660429"/>
            <a:chOff x="1188881" y="351819"/>
            <a:chExt cx="1411412" cy="660429"/>
          </a:xfrm>
        </p:grpSpPr>
        <p:sp>
          <p:nvSpPr>
            <p:cNvPr id="123" name="Google Shape;123;p3"/>
            <p:cNvSpPr txBox="1"/>
            <p:nvPr/>
          </p:nvSpPr>
          <p:spPr>
            <a:xfrm>
              <a:off x="1188881" y="351819"/>
              <a:ext cx="14114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003 Planning strategy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1188881" y="581361"/>
              <a:ext cx="12255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zh-CN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Planning strategy- Actual Schedule</a:t>
              </a:r>
              <a:endParaRPr lang="en-US" altLang="zh-C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0" name="表格 11"/>
          <p:cNvGraphicFramePr>
            <a:graphicFrameLocks noGrp="1"/>
          </p:cNvGraphicFramePr>
          <p:nvPr/>
        </p:nvGraphicFramePr>
        <p:xfrm>
          <a:off x="265814" y="1056370"/>
          <a:ext cx="11589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9488"/>
              </a:tblGrid>
              <a:tr h="370840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/>
                        <a:t>                                                                                              Schedule for team 14</a:t>
                      </a: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2"/>
          <p:cNvGraphicFramePr>
            <a:graphicFrameLocks noGrp="1"/>
          </p:cNvGraphicFramePr>
          <p:nvPr/>
        </p:nvGraphicFramePr>
        <p:xfrm>
          <a:off x="265814" y="1430156"/>
          <a:ext cx="1158948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343"/>
                <a:gridCol w="2482716"/>
                <a:gridCol w="600363"/>
                <a:gridCol w="572655"/>
                <a:gridCol w="600364"/>
                <a:gridCol w="563418"/>
                <a:gridCol w="609600"/>
                <a:gridCol w="572654"/>
                <a:gridCol w="609600"/>
                <a:gridCol w="618837"/>
                <a:gridCol w="628072"/>
                <a:gridCol w="618837"/>
                <a:gridCol w="628072"/>
                <a:gridCol w="591128"/>
                <a:gridCol w="581891"/>
                <a:gridCol w="586938"/>
              </a:tblGrid>
              <a:tr h="370840">
                <a:tc>
                  <a:txBody>
                    <a:bodyPr/>
                    <a:p>
                      <a:pPr lvl="0">
                        <a:defRPr/>
                      </a:pPr>
                      <a:endParaRPr lang="en-US" altLang="zh-CN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   #</a:t>
                      </a:r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en-US" altLang="zh-CN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              Contents</a:t>
                      </a:r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week2</a:t>
                      </a: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week3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week4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week5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week6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week7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week8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week9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week10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week11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week12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week13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week14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200">
                          <a:solidFill>
                            <a:sysClr val="windowText" lastClr="000000"/>
                          </a:solidFill>
                        </a:rPr>
                        <a:t>week15</a:t>
                      </a:r>
                      <a:endParaRPr lang="en-US" altLang="zh-CN" sz="120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3"/>
          <p:cNvGraphicFramePr>
            <a:graphicFrameLocks noGrp="1"/>
          </p:cNvGraphicFramePr>
          <p:nvPr/>
        </p:nvGraphicFramePr>
        <p:xfrm>
          <a:off x="266741" y="2034077"/>
          <a:ext cx="720000" cy="4758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595343">
                <a:tc>
                  <a:txBody>
                    <a:bodyPr/>
                    <a:p>
                      <a:pPr lvl="0">
                        <a:defRPr/>
                      </a:pPr>
                      <a:endParaRPr lang="en-US" altLang="zh-CN"/>
                    </a:p>
                    <a:p>
                      <a:pPr lvl="0">
                        <a:defRPr/>
                      </a:pPr>
                      <a:r>
                        <a:rPr lang="en-US" altLang="zh-CN"/>
                        <a:t> 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21779">
                <a:tc>
                  <a:txBody>
                    <a:bodyPr/>
                    <a:p>
                      <a:pPr lvl="0">
                        <a:defRPr/>
                      </a:pPr>
                      <a:endParaRPr lang="en-US" altLang="zh-CN"/>
                    </a:p>
                    <a:p>
                      <a:pPr lvl="0">
                        <a:defRPr/>
                      </a:pPr>
                      <a:r>
                        <a:rPr lang="en-US" altLang="zh-CN"/>
                        <a:t> 2</a:t>
                      </a: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885968">
                <a:tc>
                  <a:txBody>
                    <a:bodyPr/>
                    <a:p>
                      <a:pPr lvl="0">
                        <a:defRPr/>
                      </a:pPr>
                      <a:endParaRPr lang="en-US" altLang="zh-CN"/>
                    </a:p>
                    <a:p>
                      <a:pPr lvl="0">
                        <a:defRPr/>
                      </a:pPr>
                      <a:endParaRPr lang="en-US" altLang="zh-CN"/>
                    </a:p>
                    <a:p>
                      <a:pPr lvl="0">
                        <a:defRPr/>
                      </a:pPr>
                      <a:endParaRPr lang="en-US" altLang="zh-CN"/>
                    </a:p>
                    <a:p>
                      <a:pPr lvl="0">
                        <a:defRPr/>
                      </a:pPr>
                      <a:endParaRPr lang="en-US" altLang="zh-CN"/>
                    </a:p>
                    <a:p>
                      <a:pPr lvl="0">
                        <a:defRPr/>
                      </a:pPr>
                      <a:endParaRPr lang="en-US" altLang="zh-CN"/>
                    </a:p>
                    <a:p>
                      <a:pPr lvl="0">
                        <a:defRPr/>
                      </a:pPr>
                      <a:endParaRPr lang="en-US" altLang="zh-CN"/>
                    </a:p>
                    <a:p>
                      <a:pPr lvl="0">
                        <a:defRPr/>
                      </a:pPr>
                      <a:r>
                        <a:rPr lang="en-US" altLang="zh-CN"/>
                        <a:t> 3</a:t>
                      </a: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55519">
                <a:tc>
                  <a:txBody>
                    <a:bodyPr/>
                    <a:p>
                      <a:pPr lvl="0">
                        <a:defRPr/>
                      </a:pPr>
                      <a:endParaRPr lang="en-US" altLang="zh-CN"/>
                    </a:p>
                    <a:p>
                      <a:pPr lvl="0">
                        <a:defRPr/>
                      </a:pPr>
                      <a:r>
                        <a:rPr lang="en-US" altLang="zh-CN"/>
                        <a:t> 4</a:t>
                      </a: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5"/>
          <p:cNvGraphicFramePr>
            <a:graphicFrameLocks noGrp="1"/>
          </p:cNvGraphicFramePr>
          <p:nvPr/>
        </p:nvGraphicFramePr>
        <p:xfrm>
          <a:off x="985813" y="2029459"/>
          <a:ext cx="10869489" cy="4751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060"/>
                <a:gridCol w="8382429"/>
              </a:tblGrid>
              <a:tr h="588262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Requiremnt Specification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defRPr/>
                      </a:pPr>
                      <a:endParaRPr lang="zh-CN" altLang="en-US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28860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b="0"/>
                        <a:t>Design Specification</a:t>
                      </a:r>
                      <a:endParaRPr lang="en-US" altLang="zh-CN" b="0"/>
                    </a:p>
                    <a:p>
                      <a:pPr lvl="0">
                        <a:defRPr/>
                      </a:pPr>
                      <a:endParaRPr lang="zh-CN" altLang="en-US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91093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b="0"/>
                        <a:t>Waiting square</a:t>
                      </a:r>
                      <a:endParaRPr lang="zh-CN" altLang="en-US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91093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sz="1200" b="0"/>
                        <a:t>Office locking &amp; Office password</a:t>
                      </a:r>
                      <a:endParaRPr lang="en-US" altLang="zh-CN" sz="1200" b="0"/>
                    </a:p>
                    <a:p>
                      <a:pPr lvl="0">
                        <a:defRPr/>
                      </a:pPr>
                      <a:endParaRPr lang="zh-CN" altLang="en-US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91093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b="0"/>
                        <a:t>Calling system</a:t>
                      </a:r>
                      <a:endParaRPr lang="en-US" altLang="zh-CN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91093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b="0"/>
                        <a:t>Ticketing system</a:t>
                      </a:r>
                      <a:endParaRPr lang="en-US" altLang="zh-CN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91093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b="0"/>
                        <a:t>Production office</a:t>
                      </a:r>
                      <a:endParaRPr lang="en-US" altLang="zh-CN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39303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zh-CN" b="0"/>
                        <a:t>Code Review</a:t>
                      </a:r>
                      <a:endParaRPr lang="en-US" altLang="zh-CN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39461">
                <a:tc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zh-CN" sz="1400" b="0">
                          <a:solidFill>
                            <a:srgbClr val="333534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Testing</a:t>
                      </a:r>
                      <a:endParaRPr lang="en-US" altLang="zh-CN" sz="1400" b="0">
                        <a:solidFill>
                          <a:srgbClr val="333534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lvl="0">
                        <a:defRPr/>
                      </a:pPr>
                      <a:endParaRPr lang="zh-CN" altLang="en-US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lvl="0">
                        <a:defRPr/>
                      </a:pPr>
                      <a:endParaRPr lang="zh-CN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94255" y="3379424"/>
            <a:ext cx="1800895" cy="28279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8294255" y="4377441"/>
            <a:ext cx="1800895" cy="2597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294255" y="4870214"/>
            <a:ext cx="2410690" cy="2597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839200" y="5388538"/>
            <a:ext cx="1865745" cy="25779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095150" y="5854290"/>
            <a:ext cx="1681214" cy="24171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704945" y="6467149"/>
            <a:ext cx="1080655" cy="24171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095150" y="3379423"/>
            <a:ext cx="609795" cy="282795"/>
          </a:xfrm>
          <a:prstGeom prst="rect">
            <a:avLst/>
          </a:prstGeom>
          <a:solidFill>
            <a:srgbClr val="2f4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矩形 15"/>
          <p:cNvSpPr/>
          <p:nvPr/>
        </p:nvSpPr>
        <p:spPr>
          <a:xfrm>
            <a:off x="5255491" y="2225964"/>
            <a:ext cx="1727200" cy="2597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矩形 19"/>
          <p:cNvSpPr/>
          <p:nvPr/>
        </p:nvSpPr>
        <p:spPr>
          <a:xfrm>
            <a:off x="6982691" y="2838797"/>
            <a:ext cx="1856509" cy="2597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 w="9525">
                <a:solidFill>
                  <a:schemeClr val="bg1"/>
                </a:solidFill>
              </a:ln>
            </a:endParaRPr>
          </a:p>
        </p:txBody>
      </p:sp>
      <p:sp>
        <p:nvSpPr>
          <p:cNvPr id="32" name="矩形 21"/>
          <p:cNvSpPr/>
          <p:nvPr/>
        </p:nvSpPr>
        <p:spPr>
          <a:xfrm>
            <a:off x="8839200" y="3896656"/>
            <a:ext cx="1255950" cy="2597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矩形 1"/>
          <p:cNvSpPr/>
          <p:nvPr/>
        </p:nvSpPr>
        <p:spPr>
          <a:xfrm>
            <a:off x="10095150" y="3890622"/>
            <a:ext cx="1191686" cy="282795"/>
          </a:xfrm>
          <a:prstGeom prst="rect">
            <a:avLst/>
          </a:prstGeom>
          <a:solidFill>
            <a:srgbClr val="2f4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矩形 1"/>
          <p:cNvSpPr/>
          <p:nvPr/>
        </p:nvSpPr>
        <p:spPr>
          <a:xfrm>
            <a:off x="10095150" y="4367526"/>
            <a:ext cx="609795" cy="282795"/>
          </a:xfrm>
          <a:prstGeom prst="rect">
            <a:avLst/>
          </a:prstGeom>
          <a:solidFill>
            <a:srgbClr val="2f4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矩形 1"/>
          <p:cNvSpPr/>
          <p:nvPr/>
        </p:nvSpPr>
        <p:spPr>
          <a:xfrm>
            <a:off x="10690993" y="5377386"/>
            <a:ext cx="609795" cy="282795"/>
          </a:xfrm>
          <a:prstGeom prst="rect">
            <a:avLst/>
          </a:prstGeom>
          <a:solidFill>
            <a:srgbClr val="2f4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72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7200" b="1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4717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0" i="0" u="none" strike="noStrike" kern="1200" cap="none" spc="-150" normalizeH="0" baseline="0">
                <a:solidFill>
                  <a:srgbClr val="5d5b5b"/>
                </a:solidFill>
                <a:effectLst/>
                <a:uLnTx/>
                <a:uFillTx/>
                <a:latin typeface="나눔스퀘어라운드 Regular"/>
                <a:cs typeface="+mn-cs"/>
              </a:rPr>
              <a:t>Testing</a:t>
            </a:r>
            <a:r>
              <a:rPr kumimoji="0" lang="ko-KR" altLang="en-US" sz="3200" b="0" i="0" u="none" strike="noStrike" kern="1200" cap="none" spc="-150" normalizeH="0" baseline="0">
                <a:solidFill>
                  <a:srgbClr val="5d5b5b"/>
                </a:solidFill>
                <a:effectLst/>
                <a:uLnTx/>
                <a:uFillTx/>
                <a:latin typeface="나눔스퀘어라운드 Regular"/>
                <a:cs typeface="+mn-cs"/>
              </a:rPr>
              <a:t> </a:t>
            </a:r>
            <a:r>
              <a:rPr kumimoji="0" lang="en-US" altLang="ko-KR" sz="3200" b="0" i="0" u="none" strike="noStrike" kern="1200" cap="none" spc="-150" normalizeH="0" baseline="0">
                <a:solidFill>
                  <a:srgbClr val="5d5b5b"/>
                </a:solidFill>
                <a:effectLst/>
                <a:uLnTx/>
                <a:uFillTx/>
                <a:latin typeface="나눔스퀘어라운드 Regular"/>
                <a:cs typeface="+mn-cs"/>
              </a:rPr>
              <a:t>Result</a:t>
            </a:r>
            <a:endParaRPr kumimoji="0" lang="ko-KR" altLang="en-US" sz="3200" b="0" i="0" u="none" strike="noStrike" kern="1200" cap="none" spc="-150" normalizeH="0" baseline="0">
              <a:solidFill>
                <a:srgbClr val="5d5b5b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4849903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02572" y="1722475"/>
            <a:ext cx="252024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Arial"/>
                <a:cs typeface="+mn-cs"/>
              </a:rPr>
              <a:t>Unit</a:t>
            </a:r>
            <a:r>
              <a:rPr kumimoji="0" lang="ko-KR" altLang="en-US" sz="32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32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Arial"/>
                <a:cs typeface="+mn-cs"/>
              </a:rPr>
              <a:t>Testing</a:t>
            </a:r>
            <a:endParaRPr kumimoji="0" lang="ko-KR" altLang="en-US" sz="3200" b="1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74289" y="2442666"/>
            <a:ext cx="5963286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: </a:t>
            </a:r>
            <a:r>
              <a:rPr kumimoji="0" lang="ko-KR" altLang="en-US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각각의 </a:t>
            </a:r>
            <a:r>
              <a:rPr kumimoji="0" lang="en-US" altLang="ko-KR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unit / object </a:t>
            </a:r>
            <a:r>
              <a:rPr kumimoji="0" lang="ko-KR" altLang="en-US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가 올바르게 작동하는지를 확인</a:t>
            </a:r>
            <a:endParaRPr kumimoji="0" lang="ko-KR" altLang="en-US" sz="1900" b="0" i="0" u="none" strike="noStrike" kern="1200" cap="none" spc="0" normalizeH="0" baseline="0">
              <a:solidFill>
                <a:srgbClr val="f2f2f2">
                  <a:lumMod val="50000"/>
                </a:srgbClr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4</a:t>
            </a:r>
            <a:endParaRPr kumimoji="0" lang="ko-KR" altLang="en-US" sz="3200" b="1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1188881" y="351819"/>
            <a:ext cx="1655133" cy="660429"/>
            <a:chOff x="1188881" y="351819"/>
            <a:chExt cx="1655133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4405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004 Testing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 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Result</a:t>
              </a:r>
              <a:endParaRPr kumimoji="0" lang="ko-KR" altLang="en-US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655133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2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Unit Testing</a:t>
              </a:r>
              <a:endParaRPr kumimoji="0" lang="ko-KR" altLang="en-US" sz="2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8881" y="1384115"/>
            <a:ext cx="2571750" cy="46958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11820" y="6220976"/>
            <a:ext cx="262706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[SDS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에 포함된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Testing Plan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이미지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  <a:endParaRPr kumimoji="0" lang="ko-KR" altLang="en-US" sz="12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4289" y="3121369"/>
            <a:ext cx="5963286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e.g.,</a:t>
            </a:r>
            <a:endParaRPr kumimoji="0" lang="en-US" altLang="ko-KR" sz="1700" b="0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[Youtube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player]</a:t>
            </a:r>
            <a:endParaRPr kumimoji="0" lang="en-US" altLang="ko-KR" sz="1700" b="1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링크 입력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영상 재생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일시정지 등의 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operation</a:t>
            </a:r>
            <a:endParaRPr kumimoji="0" lang="en-US" altLang="ko-KR" sz="1700" b="0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[Office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내 의자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  <a:endParaRPr kumimoji="0" lang="en-US" altLang="ko-KR" sz="1700" b="1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의자에 앉기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일어서기 등의 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operation</a:t>
            </a:r>
            <a:endParaRPr kumimoji="0" lang="en-US" altLang="ko-KR" sz="1700" b="0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700" b="1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[Ticketing 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버튼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  <a:endParaRPr kumimoji="0" lang="en-US" altLang="ko-KR" sz="1700" b="1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버튼 누르기 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operation</a:t>
            </a:r>
            <a:endParaRPr kumimoji="0" lang="ko-KR" altLang="en-US" sz="1700" b="0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4849903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35018" y="1265273"/>
            <a:ext cx="64572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Arial"/>
                <a:cs typeface="+mn-cs"/>
              </a:rPr>
              <a:t>Component / Integration Testing</a:t>
            </a:r>
            <a:endParaRPr kumimoji="0" lang="ko-KR" altLang="en-US" sz="3200" b="1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06733" y="1886850"/>
            <a:ext cx="6832865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: unit</a:t>
            </a:r>
            <a:r>
              <a:rPr kumimoji="0" lang="ko-KR" altLang="en-US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끼리 결합하며 </a:t>
            </a:r>
            <a:r>
              <a:rPr kumimoji="0" lang="en-US" altLang="ko-KR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component</a:t>
            </a:r>
            <a:r>
              <a:rPr kumimoji="0" lang="ko-KR" altLang="en-US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가 올바르게 작동하는지 확인</a:t>
            </a:r>
            <a:endParaRPr kumimoji="0" lang="ko-KR" altLang="en-US" sz="1900" b="0" i="0" u="none" strike="noStrike" kern="1200" cap="none" spc="0" normalizeH="0" baseline="0"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나눔고딕 ExtraBold"/>
              <a:ea typeface="나눔고딕 ExtraBold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900" b="0" i="0" u="none" strike="noStrike" kern="1200" cap="none" spc="0" normalizeH="0" baseline="0"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나눔고딕 ExtraBold"/>
              <a:ea typeface="나눔고딕 ExtraBold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: component</a:t>
            </a:r>
            <a:r>
              <a:rPr kumimoji="0" lang="ko-KR" altLang="en-US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의 </a:t>
            </a:r>
            <a:r>
              <a:rPr kumimoji="0" lang="en-US" altLang="ko-KR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interface </a:t>
            </a:r>
            <a:r>
              <a:rPr kumimoji="0" lang="ko-KR" altLang="en-US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정보를 공유하기 위해 </a:t>
            </a:r>
            <a:r>
              <a:rPr kumimoji="0" lang="en-US" altLang="ko-KR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github </a:t>
            </a:r>
            <a:r>
              <a:rPr kumimoji="0" lang="ko-KR" altLang="en-US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활용</a:t>
            </a:r>
            <a:endParaRPr kumimoji="0" lang="ko-KR" altLang="en-US" sz="1900" b="0" i="0" u="none" strike="noStrike" kern="1200" cap="none" spc="0" normalizeH="0" baseline="0"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4</a:t>
            </a:r>
            <a:endParaRPr kumimoji="0" lang="ko-KR" altLang="en-US" sz="3200" b="1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1188881" y="351819"/>
            <a:ext cx="2488695" cy="660429"/>
            <a:chOff x="1188881" y="351819"/>
            <a:chExt cx="248869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4405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004 Testing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 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Result</a:t>
              </a:r>
              <a:endParaRPr kumimoji="0" lang="ko-KR" altLang="en-US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488695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2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Integration Testing</a:t>
              </a:r>
              <a:endParaRPr kumimoji="0" lang="ko-KR" altLang="en-US" sz="2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8881" y="1384115"/>
            <a:ext cx="2571750" cy="46958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11820" y="6220976"/>
            <a:ext cx="262706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[SDS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에 포함된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Testing Plan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이미지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  <a:endParaRPr kumimoji="0" lang="ko-KR" altLang="en-US" sz="12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34500" y="3042712"/>
            <a:ext cx="5193742" cy="31643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17925" y="6294828"/>
            <a:ext cx="222689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팀 레포지토리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README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일부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  <a:endParaRPr kumimoji="0" lang="ko-KR" altLang="en-US" sz="12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Contents</a:t>
            </a:r>
            <a:endParaRPr kumimoji="0" lang="ko-KR" altLang="en-US" sz="1800" b="1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025052" y="1770661"/>
            <a:ext cx="4044657" cy="2628034"/>
            <a:chOff x="195701" y="3198094"/>
            <a:chExt cx="4044657" cy="638241"/>
          </a:xfrm>
        </p:grpSpPr>
        <p:grpSp>
          <p:nvGrpSpPr>
            <p:cNvPr id="11" name="그룹 10"/>
            <p:cNvGrpSpPr/>
            <p:nvPr/>
          </p:nvGrpSpPr>
          <p:grpSpPr>
            <a:xfrm rot="0">
              <a:off x="212651" y="3198094"/>
              <a:ext cx="2878488" cy="135531"/>
              <a:chOff x="212651" y="3247424"/>
              <a:chExt cx="2878488" cy="1355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785793" cy="12706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2800" b="0" i="0" u="none" strike="noStrike" kern="1200" cap="none" spc="0" normalizeH="0" baseline="0"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001</a:t>
                </a:r>
                <a:endParaRPr kumimoji="0" lang="ko-KR" altLang="en-US" sz="2800" b="0" i="0" u="none" strike="noStrike" kern="1200" cap="none" spc="0" normalizeH="0" baseline="0"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43786" y="3247424"/>
                <a:ext cx="1547353" cy="1246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2800" b="0" i="0" u="none" strike="noStrike" kern="1200" cap="none" spc="-150" normalizeH="0" baseline="0"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Overview</a:t>
                </a:r>
                <a:endParaRPr kumimoji="0" lang="en-US" altLang="ko-KR" sz="2800" b="0" i="0" u="none" strike="noStrike" kern="1200" cap="none" spc="-150" normalizeH="0" baseline="0"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0">
              <a:off x="212651" y="3374127"/>
              <a:ext cx="2601034" cy="127068"/>
              <a:chOff x="212651" y="3374127"/>
              <a:chExt cx="2601034" cy="12706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12651" y="3374127"/>
                <a:ext cx="785793" cy="12706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2800" b="0" i="0" u="none" strike="noStrike" kern="1200" cap="none" spc="0" normalizeH="0" baseline="0"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002</a:t>
                </a:r>
                <a:endParaRPr kumimoji="0" lang="ko-KR" altLang="en-US" sz="2800" b="0" i="0" u="none" strike="noStrike" kern="1200" cap="none" spc="0" normalizeH="0" baseline="0"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43786" y="3374127"/>
                <a:ext cx="1269899" cy="12706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2800" b="0" i="0" u="none" strike="noStrike" kern="1200" cap="none" spc="-150" normalizeH="0" baseline="0"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Method</a:t>
                </a:r>
                <a:endParaRPr kumimoji="0" lang="ko-KR" altLang="en-US" sz="2800" b="0" i="0" u="none" strike="noStrike" kern="1200" cap="none" spc="-150" normalizeH="0" baseline="0"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0">
              <a:off x="195702" y="3541697"/>
              <a:ext cx="4044656" cy="136059"/>
              <a:chOff x="637598" y="3542962"/>
              <a:chExt cx="4044656" cy="13605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37598" y="3542962"/>
                <a:ext cx="785793" cy="12706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2800" b="0" i="0" u="none" strike="noStrike" kern="1200" cap="none" spc="0" normalizeH="0" baseline="0"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003</a:t>
                </a:r>
                <a:endParaRPr kumimoji="0" lang="ko-KR" altLang="en-US" sz="2800" b="0" i="0" u="none" strike="noStrike" kern="1200" cap="none" spc="0" normalizeH="0" baseline="0"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985682" y="3551952"/>
                <a:ext cx="2696572" cy="1270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2800" b="0" i="0" u="none" strike="noStrike" kern="1200" cap="none" spc="-150" normalizeH="0" baseline="0"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Planning Strategy</a:t>
                </a:r>
                <a:endParaRPr kumimoji="0" lang="en-US" altLang="ko-KR" sz="2800" b="0" i="0" u="none" strike="noStrike" kern="1200" cap="none" spc="-150" normalizeH="0" baseline="0">
                  <a:solidFill>
                    <a:srgbClr val="ffffff"/>
                  </a:solidFill>
                  <a:latin typeface="Arial"/>
                  <a:cs typeface="+mn-cs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0">
              <a:off x="195701" y="3709267"/>
              <a:ext cx="3522335" cy="127068"/>
              <a:chOff x="364625" y="3739362"/>
              <a:chExt cx="3522335" cy="127068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364625" y="3739362"/>
                <a:ext cx="785793" cy="12706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2800" b="0" i="0" u="none" strike="noStrike" kern="1200" cap="none" spc="0" normalizeH="0" baseline="0"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004</a:t>
                </a:r>
                <a:endParaRPr kumimoji="0" lang="ko-KR" altLang="en-US" sz="2800" b="0" i="0" u="none" strike="noStrike" kern="1200" cap="none" spc="0" normalizeH="0" baseline="0"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12710" y="3739362"/>
                <a:ext cx="2174250" cy="12706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2800" b="0" i="0" u="none" strike="noStrike" kern="1200" cap="none" spc="-150" normalizeH="0" baseline="0"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Testing Result</a:t>
                </a:r>
                <a:endParaRPr kumimoji="0" lang="ko-KR" altLang="en-US" sz="2800" b="0" i="0" u="none" strike="noStrike" kern="1200" cap="none" spc="-150" normalizeH="0" baseline="0"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08427" y="4527944"/>
            <a:ext cx="78579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005</a:t>
            </a:r>
            <a:endParaRPr kumimoji="0" lang="ko-KR" altLang="en-US" sz="2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73137" y="4527944"/>
            <a:ext cx="29738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-150" normalizeH="0" baseline="0"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Roles &amp; Comments</a:t>
            </a:r>
            <a:endParaRPr kumimoji="0" lang="en-US" altLang="ko-KR" sz="2800" b="0" i="0" u="none" strike="noStrike" kern="1200" cap="none" spc="-150" normalizeH="0" baseline="0">
              <a:solidFill>
                <a:srgbClr val="ffffff"/>
              </a:solidFill>
              <a:latin typeface="Aria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4849903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35018" y="1265273"/>
            <a:ext cx="318228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Arial"/>
                <a:cs typeface="+mn-cs"/>
              </a:rPr>
              <a:t>System</a:t>
            </a:r>
            <a:r>
              <a:rPr kumimoji="0" lang="ko-KR" altLang="en-US" sz="32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32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Arial"/>
                <a:cs typeface="+mn-cs"/>
              </a:rPr>
              <a:t>Testing</a:t>
            </a:r>
            <a:endParaRPr kumimoji="0" lang="ko-KR" altLang="en-US" sz="3200" b="1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06734" y="1886850"/>
            <a:ext cx="636670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: </a:t>
            </a:r>
            <a:r>
              <a:rPr kumimoji="0" lang="ko-KR" altLang="en-US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모든 구성요소를 결합하여 완성한 전체 시스템이 올바르게 </a:t>
            </a:r>
            <a:endParaRPr kumimoji="0" lang="ko-KR" altLang="en-US" sz="1900" b="0" i="0" u="none" strike="noStrike" kern="1200" cap="none" spc="0" normalizeH="0" baseline="0"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나눔고딕 ExtraBold"/>
              <a:ea typeface="나눔고딕 ExtraBold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  </a:t>
            </a:r>
            <a:r>
              <a:rPr kumimoji="0" lang="ko-KR" altLang="en-US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작동하는지 확인</a:t>
            </a:r>
            <a:endParaRPr kumimoji="0" lang="ko-KR" altLang="en-US" sz="1900" b="0" i="0" u="none" strike="noStrike" kern="1200" cap="none" spc="0" normalizeH="0" baseline="0"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4</a:t>
            </a:r>
            <a:endParaRPr kumimoji="0" lang="ko-KR" altLang="en-US" sz="3200" b="1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1188881" y="351819"/>
            <a:ext cx="3898183" cy="660429"/>
            <a:chOff x="1188881" y="351819"/>
            <a:chExt cx="3898183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4405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004 Testing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 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Result</a:t>
              </a:r>
              <a:endParaRPr kumimoji="0" lang="ko-KR" altLang="en-US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3898183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2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System</a:t>
              </a:r>
              <a:r>
                <a:rPr kumimoji="0" lang="ko-KR" altLang="en-US" sz="2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 </a:t>
              </a:r>
              <a:r>
                <a:rPr kumimoji="0" lang="en-US" altLang="ko-KR" sz="2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&amp; Acceptance Testing</a:t>
              </a:r>
              <a:endParaRPr kumimoji="0" lang="ko-KR" altLang="en-US" sz="2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8881" y="1384115"/>
            <a:ext cx="2571750" cy="46958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11820" y="6220976"/>
            <a:ext cx="262706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[SDS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에 포함된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Testing Plan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이미지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  <a:endParaRPr kumimoji="0" lang="ko-KR" altLang="en-US" sz="12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35018" y="2654875"/>
            <a:ext cx="40222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Arial"/>
                <a:cs typeface="+mn-cs"/>
              </a:rPr>
              <a:t>Acceptance</a:t>
            </a:r>
            <a:r>
              <a:rPr kumimoji="0" lang="ko-KR" altLang="en-US" sz="32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32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Arial"/>
                <a:cs typeface="+mn-cs"/>
              </a:rPr>
              <a:t>Testing</a:t>
            </a:r>
            <a:endParaRPr kumimoji="0" lang="ko-KR" altLang="en-US" sz="3200" b="1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06734" y="3276452"/>
            <a:ext cx="636670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: </a:t>
            </a:r>
            <a:r>
              <a:rPr kumimoji="0" lang="ko-KR" altLang="en-US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유저가 시스템 테스팅을 진행하여 </a:t>
            </a:r>
            <a:r>
              <a:rPr kumimoji="0" lang="en-US" altLang="ko-KR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deployment </a:t>
            </a:r>
            <a:r>
              <a:rPr kumimoji="0" lang="ko-KR" altLang="en-US" sz="1900" b="0" i="0" u="none" strike="noStrike" kern="1200" cap="none" spc="0" normalizeH="0" baseline="0"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여부 결정</a:t>
            </a:r>
            <a:endParaRPr kumimoji="0" lang="ko-KR" altLang="en-US" sz="1900" b="0" i="0" u="none" strike="noStrike" kern="1200" cap="none" spc="0" normalizeH="0" baseline="0">
              <a:solidFill>
                <a:srgbClr val="f2f2f2">
                  <a:lumMod val="50000"/>
                </a:srgbClr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50810" y="3952144"/>
            <a:ext cx="5807471" cy="1923604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rgbClr val="ed636d">
                    <a:lumMod val="75000"/>
                  </a:srgbClr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ed636d">
                    <a:lumMod val="75000"/>
                  </a:srgbClr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문제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ed636d">
                    <a:lumMod val="75000"/>
                  </a:srgbClr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  <a:endParaRPr kumimoji="0" lang="en-US" altLang="ko-KR" sz="1700" b="1" i="0" u="none" strike="noStrike" kern="1200" cap="none" spc="0" normalizeH="0" baseline="0">
              <a:solidFill>
                <a:srgbClr val="ed636d">
                  <a:lumMod val="75000"/>
                </a:srgbClr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VRChat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은 특정한 기준을 넘긴 유저들에게만 제작한 월드를    </a:t>
            </a:r>
            <a:endParaRPr kumimoji="0" lang="ko-KR" altLang="en-US" sz="1700" b="0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업로드할 수 있는 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Online Publishing 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권한 부여</a:t>
            </a:r>
            <a:endParaRPr kumimoji="0" lang="ko-KR" altLang="en-US" sz="1700" b="0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85750" marR="0" lvl="0" indent="-28575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Symbol"/>
              <a:buChar char="Þ"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rgbClr val="1097d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1097d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해결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1097d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  <a:endParaRPr kumimoji="0" lang="en-US" altLang="ko-KR" sz="1700" b="1" i="0" u="none" strike="noStrike" kern="1200" cap="none" spc="0" normalizeH="0" baseline="0">
              <a:solidFill>
                <a:srgbClr val="1097d0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플레이하는 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client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의 수를 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4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명 이상으로 늘려 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Offline </a:t>
            </a:r>
            <a:endParaRPr kumimoji="0" lang="en-US" altLang="ko-KR" sz="1700" b="0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Build &amp; Test 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진행</a:t>
            </a:r>
            <a:endParaRPr kumimoji="0" lang="ko-KR" altLang="en-US" sz="1700" b="0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4849903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35018" y="1265273"/>
            <a:ext cx="523572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marR="0" lvl="0" indent="-4572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Arial"/>
                <a:cs typeface="+mn-cs"/>
              </a:rPr>
              <a:t>Scenario-based</a:t>
            </a:r>
            <a:r>
              <a:rPr kumimoji="0" lang="ko-KR" altLang="en-US" sz="32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32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Arial"/>
                <a:cs typeface="+mn-cs"/>
              </a:rPr>
              <a:t>Testing</a:t>
            </a:r>
            <a:endParaRPr kumimoji="0" lang="ko-KR" altLang="en-US" sz="3200" b="1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4</a:t>
            </a:r>
            <a:endParaRPr kumimoji="0" lang="ko-KR" altLang="en-US" sz="3200" b="1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1188881" y="351819"/>
            <a:ext cx="3898183" cy="660429"/>
            <a:chOff x="1188881" y="351819"/>
            <a:chExt cx="3898183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4405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004 Testing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 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Result</a:t>
              </a:r>
              <a:endParaRPr kumimoji="0" lang="ko-KR" altLang="en-US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3898183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2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System</a:t>
              </a:r>
              <a:r>
                <a:rPr kumimoji="0" lang="ko-KR" altLang="en-US" sz="2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 </a:t>
              </a:r>
              <a:r>
                <a:rPr kumimoji="0" lang="en-US" altLang="ko-KR" sz="2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&amp; Acceptance Testing</a:t>
              </a:r>
              <a:endParaRPr kumimoji="0" lang="ko-KR" altLang="en-US" sz="2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83267" y="5316849"/>
            <a:ext cx="145815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[Testing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진행 모습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  <a:endParaRPr kumimoji="0" lang="ko-KR" altLang="en-US" sz="12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35018" y="2603505"/>
            <a:ext cx="21002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marR="0" lvl="0" indent="-4572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평가 항목</a:t>
            </a:r>
            <a:endParaRPr kumimoji="0" lang="ko-KR" altLang="en-US" sz="2800" b="1" i="0" u="none" strike="noStrike" kern="1200" cap="none" spc="0" normalizeH="0" baseline="0">
              <a:solidFill>
                <a:srgbClr val="5d5b5b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09903" y="1993457"/>
            <a:ext cx="596328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SRS – Connection / Ticketing / Meeting / Transfer scenario</a:t>
            </a:r>
            <a:endParaRPr kumimoji="0" lang="en-US" altLang="ko-KR" sz="1700" b="0" i="0" u="none" strike="noStrike" kern="1200" cap="none" spc="0" normalizeH="0" baseline="0">
              <a:solidFill>
                <a:srgbClr val="5d5b5b"/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350" r="1560"/>
          <a:stretch>
            <a:fillRect/>
          </a:stretch>
        </p:blipFill>
        <p:spPr>
          <a:xfrm>
            <a:off x="123259" y="2440437"/>
            <a:ext cx="4584087" cy="273511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09903" y="3270134"/>
            <a:ext cx="5963286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Performance</a:t>
            </a:r>
            <a:endParaRPr kumimoji="0" lang="en-US" altLang="ko-KR" sz="1700" b="1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[O] 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공간 이동에 소요되는 시간이 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3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초 이내인가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?</a:t>
            </a:r>
            <a:endParaRPr kumimoji="0" lang="en-US" altLang="ko-KR" sz="1700" b="0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[O] 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티켓팅 관련 기능들이 모두 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1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초 이내로 작동하는가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?</a:t>
            </a:r>
            <a:endParaRPr kumimoji="0" lang="en-US" altLang="ko-KR" sz="1700" b="0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[O] 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기타 구성요소 사용에 소요되는 시간이 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3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초 이내인가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?</a:t>
            </a:r>
            <a:endParaRPr kumimoji="0" lang="en-US" altLang="ko-KR" sz="1700" b="0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Reliability</a:t>
            </a:r>
            <a:endParaRPr kumimoji="0" lang="en-US" altLang="ko-KR" sz="1700" b="1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[O] 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시스템을 사용하는 중 오류가 발생하지는 않는가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?</a:t>
            </a:r>
            <a:endParaRPr kumimoji="0" lang="en-US" altLang="ko-KR" sz="1700" b="0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700" b="1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Usability</a:t>
            </a:r>
            <a:endParaRPr kumimoji="0" lang="en-US" altLang="ko-KR" sz="1700" b="1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</a:t>
            </a:r>
            <a:r>
              <a:rPr kumimoji="0" lang="el-GR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Δ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 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유저는 시스템을 쉽고 간단하게 사용 및 조작 가능한가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?</a:t>
            </a:r>
            <a:endParaRPr kumimoji="0" lang="ko-KR" altLang="en-US" sz="1700" b="0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7200" b="1" i="0" u="none" strike="noStrike" kern="1200" cap="none" spc="0" normalizeH="0" baseline="0">
                <a:solidFill>
                  <a:srgbClr val="5d5b5b"/>
                </a:solidFill>
                <a:effectLst/>
                <a:uLnTx/>
                <a:uFillTx/>
                <a:latin typeface="Arial"/>
                <a:cs typeface="+mn-cs"/>
              </a:rPr>
              <a:t>005</a:t>
            </a:r>
            <a:endParaRPr kumimoji="0" lang="ko-KR" altLang="en-US" sz="7200" b="1" i="0" u="none" strike="noStrike" kern="1200" cap="none" spc="0" normalizeH="0" baseline="0">
              <a:solidFill>
                <a:srgbClr val="5d5b5b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52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0" i="0" u="none" strike="noStrike" kern="1200" cap="none" spc="-150" normalizeH="0" baseline="0">
                <a:solidFill>
                  <a:srgbClr val="5d5b5b"/>
                </a:solidFill>
                <a:effectLst/>
                <a:uLnTx/>
                <a:uFillTx/>
                <a:latin typeface="나눔스퀘어라운드 Regular"/>
                <a:cs typeface="+mn-cs"/>
              </a:rPr>
              <a:t>Roles &amp; Comments</a:t>
            </a:r>
            <a:endParaRPr kumimoji="0" lang="ko-KR" altLang="en-US" sz="3200" b="0" i="0" u="none" strike="noStrike" kern="1200" cap="none" spc="-150" normalizeH="0" baseline="0">
              <a:solidFill>
                <a:srgbClr val="5d5b5b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5</a:t>
            </a:r>
            <a:endParaRPr kumimoji="0" lang="ko-KR" altLang="en-US" sz="3200" b="1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8" name="그룹 17"/>
          <p:cNvGrpSpPr/>
          <p:nvPr/>
        </p:nvGrpSpPr>
        <p:grpSpPr>
          <a:xfrm rot="0">
            <a:off x="1188881" y="351819"/>
            <a:ext cx="1805302" cy="660429"/>
            <a:chOff x="1188881" y="351819"/>
            <a:chExt cx="1805302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1805302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005 Roles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 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&amp;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 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Comments</a:t>
              </a:r>
              <a:endParaRPr kumimoji="0" lang="ko-KR" altLang="en-US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906017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2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Roles</a:t>
              </a:r>
              <a:endParaRPr kumimoji="0" lang="ko-KR" altLang="en-US" sz="2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1" name="타원 10"/>
          <p:cNvSpPr/>
          <p:nvPr/>
        </p:nvSpPr>
        <p:spPr>
          <a:xfrm>
            <a:off x="4007178" y="1382592"/>
            <a:ext cx="4054641" cy="3916591"/>
          </a:xfrm>
          <a:prstGeom prst="ellipse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1726" y="2114707"/>
            <a:ext cx="2800767" cy="1200329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7200" b="1" i="0" u="none" strike="noStrike" kern="1200" cap="none" spc="-300" normalizeH="0" baseline="0">
                <a:solidFill>
                  <a:srgbClr val="1097d0">
                    <a:lumMod val="40000"/>
                    <a:lumOff val="6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NEMO</a:t>
            </a:r>
            <a:endParaRPr kumimoji="0" lang="ko-KR" altLang="en-US" sz="7200" b="1" i="0" u="none" strike="noStrike" kern="1200" cap="none" spc="-300" normalizeH="0" baseline="0">
              <a:solidFill>
                <a:srgbClr val="1097d0">
                  <a:lumMod val="40000"/>
                  <a:lumOff val="60000"/>
                  <a:alpha val="7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4314" y="2165726"/>
            <a:ext cx="2800767" cy="1200329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7200" b="1" i="0" u="none" strike="noStrike" kern="1200" cap="none" spc="-300" normalizeH="0" baseline="0">
                <a:solidFill>
                  <a:srgbClr val="1097d0">
                    <a:lumMod val="75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NEMO</a:t>
            </a:r>
            <a:endParaRPr kumimoji="0" lang="ko-KR" altLang="en-US" sz="7200" b="1" i="0" u="none" strike="noStrike" kern="1200" cap="none" spc="-300" normalizeH="0" baseline="0">
              <a:solidFill>
                <a:srgbClr val="1097d0">
                  <a:lumMod val="75000"/>
                  <a:alpha val="7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9772" y="3185557"/>
            <a:ext cx="3366627" cy="553998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000" b="1" i="0" u="none" strike="noStrike" kern="1200" cap="none" spc="-300" normalizeH="0" baseline="0">
                <a:solidFill>
                  <a:srgbClr val="1097d0"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NE</a:t>
            </a:r>
            <a:r>
              <a:rPr kumimoji="0" lang="en-US" altLang="ko-KR" sz="3000" b="1" i="0" u="none" strike="noStrike" kern="1200" cap="none" spc="-300" normalizeH="0" baseline="0">
                <a:solidFill>
                  <a:srgbClr val="1097d0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o </a:t>
            </a:r>
            <a:r>
              <a:rPr kumimoji="0" lang="en-US" altLang="ko-KR" sz="3000" b="1" i="0" u="none" strike="noStrike" kern="1200" cap="none" spc="-300" normalizeH="0" baseline="0">
                <a:solidFill>
                  <a:srgbClr val="1097d0"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M</a:t>
            </a:r>
            <a:r>
              <a:rPr kumimoji="0" lang="en-US" altLang="ko-KR" sz="3000" b="1" i="0" u="none" strike="noStrike" kern="1200" cap="none" spc="-300" normalizeH="0" baseline="0">
                <a:solidFill>
                  <a:srgbClr val="1097d0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etaverse </a:t>
            </a:r>
            <a:r>
              <a:rPr kumimoji="0" lang="en-US" altLang="ko-KR" sz="3000" b="1" i="0" u="none" strike="noStrike" kern="1200" cap="none" spc="-300" normalizeH="0" baseline="0">
                <a:solidFill>
                  <a:srgbClr val="1097d0"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O</a:t>
            </a:r>
            <a:r>
              <a:rPr kumimoji="0" lang="en-US" altLang="ko-KR" sz="3000" b="1" i="0" u="none" strike="noStrike" kern="1200" cap="none" spc="-300" normalizeH="0" baseline="0">
                <a:solidFill>
                  <a:srgbClr val="1097d0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ffice</a:t>
            </a:r>
            <a:endParaRPr kumimoji="0" lang="ko-KR" altLang="en-US" sz="3000" b="1" i="0" u="none" strike="noStrike" kern="1200" cap="none" spc="-300" normalizeH="0" baseline="0">
              <a:solidFill>
                <a:srgbClr val="1097d0">
                  <a:lumMod val="60000"/>
                  <a:lumOff val="40000"/>
                  <a:alpha val="7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5" name="그래픽 14" descr="이사회실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75878" y="3691616"/>
            <a:ext cx="1440243" cy="1440243"/>
          </a:xfrm>
          <a:prstGeom prst="rect">
            <a:avLst/>
          </a:prstGeom>
        </p:spPr>
      </p:pic>
      <p:sp>
        <p:nvSpPr>
          <p:cNvPr id="23" name="사각형: 둥근 모서리 22"/>
          <p:cNvSpPr/>
          <p:nvPr/>
        </p:nvSpPr>
        <p:spPr>
          <a:xfrm>
            <a:off x="662186" y="3274479"/>
            <a:ext cx="2851939" cy="430871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662186" y="3723281"/>
            <a:ext cx="2851940" cy="1085151"/>
          </a:xfrm>
          <a:prstGeom prst="roundRect">
            <a:avLst>
              <a:gd name="adj" fmla="val 43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133" y="3265366"/>
            <a:ext cx="11386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김동락</a:t>
            </a:r>
            <a:endParaRPr kumimoji="0" lang="ko-KR" altLang="en-US" sz="2200" b="1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7913" y="3742971"/>
            <a:ext cx="29565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Main hall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디자인 및 구현</a:t>
            </a:r>
            <a:endParaRPr kumimoji="0" lang="ko-KR" altLang="en-US" sz="15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Office teleport system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구현</a:t>
            </a:r>
            <a:endParaRPr kumimoji="0" lang="ko-KR" altLang="en-US" sz="15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Office information system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구현</a:t>
            </a:r>
            <a:endParaRPr kumimoji="0" lang="ko-KR" altLang="en-US" sz="15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1978557" y="5199418"/>
            <a:ext cx="2851939" cy="430871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1978557" y="5648220"/>
            <a:ext cx="2851940" cy="893921"/>
          </a:xfrm>
          <a:prstGeom prst="roundRect">
            <a:avLst>
              <a:gd name="adj" fmla="val 43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76504" y="5190305"/>
            <a:ext cx="11386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박세환</a:t>
            </a:r>
            <a:endParaRPr kumimoji="0" lang="ko-KR" altLang="en-US" sz="2200" b="1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74284" y="5667910"/>
            <a:ext cx="295659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Office lock system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구현</a:t>
            </a:r>
            <a:endParaRPr kumimoji="0" lang="ko-KR" altLang="en-US" sz="15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Office door password system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구현</a:t>
            </a:r>
            <a:endParaRPr kumimoji="0" lang="ko-KR" altLang="en-US" sz="15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7284849" y="5206899"/>
            <a:ext cx="2851939" cy="430871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7284849" y="5655702"/>
            <a:ext cx="2851940" cy="893920"/>
          </a:xfrm>
          <a:prstGeom prst="roundRect">
            <a:avLst>
              <a:gd name="adj" fmla="val 43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82796" y="5197786"/>
            <a:ext cx="11386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이기요</a:t>
            </a:r>
            <a:endParaRPr kumimoji="0" lang="ko-KR" altLang="en-US" sz="2200" b="1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80576" y="5675391"/>
            <a:ext cx="295659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Calling system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구현</a:t>
            </a:r>
            <a:endParaRPr kumimoji="0" lang="ko-KR" altLang="en-US" sz="1500" b="0" i="0" u="none" strike="noStrike" kern="1200" cap="none" spc="0" normalizeH="0" baseline="0">
              <a:solidFill>
                <a:srgbClr val="3a3838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35" name="사각형: 둥근 모서리 34"/>
          <p:cNvSpPr/>
          <p:nvPr/>
        </p:nvSpPr>
        <p:spPr>
          <a:xfrm>
            <a:off x="8548129" y="3283592"/>
            <a:ext cx="2851939" cy="430871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8548129" y="3732394"/>
            <a:ext cx="2851940" cy="893921"/>
          </a:xfrm>
          <a:prstGeom prst="roundRect">
            <a:avLst>
              <a:gd name="adj" fmla="val 43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446076" y="3274479"/>
            <a:ext cx="11386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이은지</a:t>
            </a:r>
            <a:endParaRPr kumimoji="0" lang="ko-KR" altLang="en-US" sz="2200" b="1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43856" y="3752084"/>
            <a:ext cx="29565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Office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학습도구 구현</a:t>
            </a:r>
            <a:endParaRPr kumimoji="0" lang="ko-KR" altLang="en-US" sz="15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Office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디자인</a:t>
            </a:r>
            <a:endParaRPr kumimoji="0" lang="ko-KR" altLang="en-US" sz="15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39" name="사각형: 둥근 모서리 38"/>
          <p:cNvSpPr/>
          <p:nvPr/>
        </p:nvSpPr>
        <p:spPr>
          <a:xfrm>
            <a:off x="668928" y="1340724"/>
            <a:ext cx="2851939" cy="430871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0" name="사각형: 둥근 모서리 39"/>
          <p:cNvSpPr/>
          <p:nvPr/>
        </p:nvSpPr>
        <p:spPr>
          <a:xfrm>
            <a:off x="668928" y="1789526"/>
            <a:ext cx="2851940" cy="1085151"/>
          </a:xfrm>
          <a:prstGeom prst="roundRect">
            <a:avLst>
              <a:gd name="adj" fmla="val 43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6875" y="1331611"/>
            <a:ext cx="11386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나경호</a:t>
            </a:r>
            <a:endParaRPr kumimoji="0" lang="ko-KR" altLang="en-US" sz="2200" b="1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4655" y="1809216"/>
            <a:ext cx="295659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Team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Leader</a:t>
            </a:r>
            <a:endParaRPr kumimoji="0" lang="en-US" altLang="ko-KR" sz="15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Ticketing –calling system </a:t>
            </a:r>
            <a:endParaRPr kumimoji="0" lang="en-US" altLang="ko-KR" sz="15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R="0" lvl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altLang="ko-KR" sz="1500" kern="1200">
                <a:solidFill>
                  <a:srgbClr val="3a3838"/>
                </a:solidFill>
                <a:latin typeface="나눔고딕"/>
                <a:ea typeface="나눔고딕"/>
                <a:cs typeface="+mn-cs"/>
              </a:rPr>
              <a:t>     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구현</a:t>
            </a:r>
            <a:endParaRPr kumimoji="0" lang="ko-KR" altLang="en-US" sz="15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43" name="사각형: 둥근 모서리 42"/>
          <p:cNvSpPr/>
          <p:nvPr/>
        </p:nvSpPr>
        <p:spPr>
          <a:xfrm>
            <a:off x="8554871" y="1423819"/>
            <a:ext cx="2851939" cy="430871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4" name="사각형: 둥근 모서리 43"/>
          <p:cNvSpPr/>
          <p:nvPr/>
        </p:nvSpPr>
        <p:spPr>
          <a:xfrm>
            <a:off x="8554871" y="1872621"/>
            <a:ext cx="2851940" cy="893921"/>
          </a:xfrm>
          <a:prstGeom prst="roundRect">
            <a:avLst>
              <a:gd name="adj" fmla="val 43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52818" y="1414706"/>
            <a:ext cx="11386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조민재</a:t>
            </a:r>
            <a:endParaRPr kumimoji="0" lang="ko-KR" altLang="en-US" sz="2200" b="1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50598" y="1892311"/>
            <a:ext cx="297247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Ticketing - calling system </a:t>
            </a:r>
            <a:endParaRPr kumimoji="0" lang="en-US" altLang="ko-KR" sz="15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 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구현</a:t>
            </a:r>
            <a:endParaRPr kumimoji="0" lang="ko-KR" altLang="en-US" sz="15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Utilities</a:t>
            </a:r>
            <a:endParaRPr kumimoji="0" lang="ko-KR" altLang="en-US" sz="15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사각형: 둥근 모서리 78"/>
          <p:cNvSpPr/>
          <p:nvPr/>
        </p:nvSpPr>
        <p:spPr>
          <a:xfrm>
            <a:off x="6411000" y="5399371"/>
            <a:ext cx="4833449" cy="1149637"/>
          </a:xfrm>
          <a:prstGeom prst="roundRect">
            <a:avLst>
              <a:gd name="adj" fmla="val 4330"/>
            </a:avLst>
          </a:prstGeom>
          <a:solidFill>
            <a:schemeClr val="bg1"/>
          </a:solidFill>
          <a:ln w="25400">
            <a:solidFill>
              <a:schemeClr val="accent5">
                <a:lumMod val="75000"/>
                <a:alpha val="7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11000" y="5532531"/>
            <a:ext cx="483772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이번에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unity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를 처음 사용해봐서 초반엔 문제가 많았습니다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.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하지만 인터넷으로 공부를 해보니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코드를 이용하지 않아도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Udon Graph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만으로 동작 구현이 가능함을 알게 되었습니다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.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이번 프로젝트의 경험이 향후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3D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모델링 진행에 큰 도움이 될 것이라 생각합니다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.</a:t>
            </a:r>
            <a:endParaRPr kumimoji="0" lang="ko-KR" altLang="en-US" sz="13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87" name="사각형: 둥근 모서리 86"/>
          <p:cNvSpPr/>
          <p:nvPr/>
        </p:nvSpPr>
        <p:spPr>
          <a:xfrm>
            <a:off x="6419551" y="1689660"/>
            <a:ext cx="4833449" cy="1136091"/>
          </a:xfrm>
          <a:prstGeom prst="roundRect">
            <a:avLst>
              <a:gd name="adj" fmla="val 4330"/>
            </a:avLst>
          </a:prstGeom>
          <a:solidFill>
            <a:schemeClr val="bg1"/>
          </a:solidFill>
          <a:ln w="25400">
            <a:solidFill>
              <a:schemeClr val="accent5">
                <a:lumMod val="75000"/>
                <a:alpha val="7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11000" y="1708490"/>
            <a:ext cx="483772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udon sharp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를 이용하여 전체적인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ticketing-calling system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을 구성하고 다듬었습니다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. Udon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환경 내에서 유저간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혹은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object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간에 변수를 공유하기 위해서 많은 시행착오를 겪었고 이 과정에서 많은 지식을 얻을 수 있었습니다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. udon sharp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은 기존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udon graph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에 비해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reference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가 많이 적었던 점이 아쉬웠습니다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.</a:t>
            </a:r>
            <a:endParaRPr kumimoji="0" lang="ko-KR" altLang="en-US" sz="13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75" name="사각형: 둥근 모서리 74"/>
          <p:cNvSpPr/>
          <p:nvPr/>
        </p:nvSpPr>
        <p:spPr>
          <a:xfrm>
            <a:off x="949778" y="5403989"/>
            <a:ext cx="4833449" cy="1149636"/>
          </a:xfrm>
          <a:prstGeom prst="roundRect">
            <a:avLst>
              <a:gd name="adj" fmla="val 4330"/>
            </a:avLst>
          </a:prstGeom>
          <a:solidFill>
            <a:schemeClr val="bg1"/>
          </a:solidFill>
          <a:ln w="25400">
            <a:solidFill>
              <a:schemeClr val="accent5">
                <a:lumMod val="75000"/>
                <a:alpha val="7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7640" y="5532531"/>
            <a:ext cx="4837723" cy="892552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가장 메타버스에 가깝다고 평가받는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vrchat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으로 실제 사용될 수 있는 시스템을 제작하게 되어 메타버스에 대한 이해도를 높일 수 있었습니다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.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추가로 소프트웨어공학에 따라 프로젝트를 진행하면서 효과적으로 협업하는 법을 익혔습니다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.</a:t>
            </a:r>
            <a:endParaRPr kumimoji="0" lang="ko-KR" altLang="en-US" sz="13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949778" y="3477128"/>
            <a:ext cx="4833449" cy="1149636"/>
          </a:xfrm>
          <a:prstGeom prst="roundRect">
            <a:avLst>
              <a:gd name="adj" fmla="val 4330"/>
            </a:avLst>
          </a:prstGeom>
          <a:solidFill>
            <a:schemeClr val="bg1"/>
          </a:solidFill>
          <a:ln w="25400">
            <a:solidFill>
              <a:schemeClr val="accent5">
                <a:lumMod val="75000"/>
                <a:alpha val="7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1334" y="3606365"/>
            <a:ext cx="483772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이번 과제를 통해 직접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specification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을 작성하고 메타버스 환경을 구축하면서 소프트웨어 공학에 대해 더 깊이 배울 수 있었습니다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.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또한 이렇게 많은 인원으로 협업을 해본 적이 없었는데 좋은 경험이 됐다고 생각합니다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.</a:t>
            </a:r>
            <a:endParaRPr kumimoji="0" lang="ko-KR" altLang="en-US" sz="13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5</a:t>
            </a:r>
            <a:endParaRPr kumimoji="0" lang="ko-KR" altLang="en-US" sz="3200" b="1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8" name="그룹 17"/>
          <p:cNvGrpSpPr/>
          <p:nvPr/>
        </p:nvGrpSpPr>
        <p:grpSpPr>
          <a:xfrm rot="0">
            <a:off x="1188881" y="351819"/>
            <a:ext cx="1805302" cy="660429"/>
            <a:chOff x="1188881" y="351819"/>
            <a:chExt cx="1805302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1805302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005 Roles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 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&amp;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 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Comments</a:t>
              </a:r>
              <a:endParaRPr kumimoji="0" lang="ko-KR" altLang="en-US" sz="1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1550424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2200" b="0" i="0" u="none" strike="noStrike" kern="1200" cap="none" spc="0" normalizeH="0" baseline="0">
                  <a:solidFill>
                    <a:srgbClr val="3a3838"/>
                  </a:solidFill>
                  <a:effectLst/>
                  <a:uLnTx/>
                  <a:uFillTx/>
                  <a:latin typeface="Arial"/>
                  <a:cs typeface="+mn-cs"/>
                </a:rPr>
                <a:t>Comments</a:t>
              </a:r>
              <a:endParaRPr kumimoji="0" lang="ko-KR" altLang="en-US" sz="22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" name="사각형: 위쪽 모서리의 한쪽은 둥글고 다른 한쪽은 잘림 1"/>
          <p:cNvSpPr/>
          <p:nvPr/>
        </p:nvSpPr>
        <p:spPr>
          <a:xfrm>
            <a:off x="949778" y="2981768"/>
            <a:ext cx="1555852" cy="495359"/>
          </a:xfrm>
          <a:prstGeom prst="snipRoundRect">
            <a:avLst>
              <a:gd name="adj1" fmla="val 24125"/>
              <a:gd name="adj2" fmla="val 44636"/>
            </a:avLst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37985" y="3013043"/>
            <a:ext cx="11386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김동락</a:t>
            </a:r>
            <a:endParaRPr kumimoji="0" lang="ko-KR" altLang="en-US" sz="2200" b="1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77" name="사각형: 위쪽 모서리의 한쪽은 둥글고 다른 한쪽은 잘림 76"/>
          <p:cNvSpPr/>
          <p:nvPr/>
        </p:nvSpPr>
        <p:spPr>
          <a:xfrm>
            <a:off x="949778" y="4908629"/>
            <a:ext cx="1555852" cy="495359"/>
          </a:xfrm>
          <a:prstGeom prst="snipRoundRect">
            <a:avLst>
              <a:gd name="adj1" fmla="val 24125"/>
              <a:gd name="adj2" fmla="val 44636"/>
            </a:avLst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37985" y="4939904"/>
            <a:ext cx="11386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박세환</a:t>
            </a:r>
            <a:endParaRPr kumimoji="0" lang="ko-KR" altLang="en-US" sz="2200" b="1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81" name="사각형: 위쪽 모서리의 한쪽은 둥글고 다른 한쪽은 잘림 80"/>
          <p:cNvSpPr/>
          <p:nvPr/>
        </p:nvSpPr>
        <p:spPr>
          <a:xfrm>
            <a:off x="6411000" y="4904012"/>
            <a:ext cx="1555852" cy="495359"/>
          </a:xfrm>
          <a:prstGeom prst="snipRoundRect">
            <a:avLst>
              <a:gd name="adj1" fmla="val 24125"/>
              <a:gd name="adj2" fmla="val 44636"/>
            </a:avLst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99207" y="4935287"/>
            <a:ext cx="11386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이기요</a:t>
            </a:r>
            <a:endParaRPr kumimoji="0" lang="ko-KR" altLang="en-US" sz="2200" b="1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83" name="사각형: 둥근 모서리 82"/>
          <p:cNvSpPr/>
          <p:nvPr/>
        </p:nvSpPr>
        <p:spPr>
          <a:xfrm>
            <a:off x="6411000" y="3490673"/>
            <a:ext cx="4833449" cy="1136091"/>
          </a:xfrm>
          <a:prstGeom prst="roundRect">
            <a:avLst>
              <a:gd name="adj" fmla="val 4330"/>
            </a:avLst>
          </a:prstGeom>
          <a:solidFill>
            <a:schemeClr val="bg1"/>
          </a:solidFill>
          <a:ln w="25400">
            <a:solidFill>
              <a:schemeClr val="accent5">
                <a:lumMod val="75000"/>
                <a:alpha val="7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19551" y="3518863"/>
            <a:ext cx="483772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이전에는 프로젝트를 진행해도 명세서는 작성하지 않고 프로그래밍에만 집중하는 경우가 대부분이었는데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이번 과제를 통해 체계적인 소프트웨어공학 개발 과정을 경험해볼 수 있었습니다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.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또한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VRChat, unity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등을 다루며 메타버스를 직접 경험해볼 수 있었다는 점이 좋았습니다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.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</a:t>
            </a:r>
            <a:endParaRPr kumimoji="0" lang="ko-KR" altLang="en-US" sz="1300" b="0" i="0" u="none" strike="noStrike" kern="1200" cap="none" spc="0" normalizeH="0" baseline="0">
              <a:solidFill>
                <a:srgbClr val="3a3838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5" name="사각형: 위쪽 모서리의 한쪽은 둥글고 다른 한쪽은 잘림 84"/>
          <p:cNvSpPr/>
          <p:nvPr/>
        </p:nvSpPr>
        <p:spPr>
          <a:xfrm>
            <a:off x="6411000" y="2995314"/>
            <a:ext cx="1555852" cy="495359"/>
          </a:xfrm>
          <a:prstGeom prst="snipRoundRect">
            <a:avLst>
              <a:gd name="adj1" fmla="val 24125"/>
              <a:gd name="adj2" fmla="val 44636"/>
            </a:avLst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99207" y="3026589"/>
            <a:ext cx="11386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이은지</a:t>
            </a:r>
            <a:endParaRPr kumimoji="0" lang="ko-KR" altLang="en-US" sz="2200" b="1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89" name="사각형: 위쪽 모서리의 한쪽은 둥글고 다른 한쪽은 잘림 88"/>
          <p:cNvSpPr/>
          <p:nvPr/>
        </p:nvSpPr>
        <p:spPr>
          <a:xfrm>
            <a:off x="6419551" y="1185065"/>
            <a:ext cx="1555852" cy="495359"/>
          </a:xfrm>
          <a:prstGeom prst="snipRoundRect">
            <a:avLst>
              <a:gd name="adj1" fmla="val 24125"/>
              <a:gd name="adj2" fmla="val 44636"/>
            </a:avLst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07758" y="1216340"/>
            <a:ext cx="11386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조민재</a:t>
            </a:r>
            <a:endParaRPr kumimoji="0" lang="ko-KR" altLang="en-US" sz="2200" b="1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95" name="사각형: 둥근 모서리 94"/>
          <p:cNvSpPr/>
          <p:nvPr/>
        </p:nvSpPr>
        <p:spPr>
          <a:xfrm>
            <a:off x="980398" y="1700713"/>
            <a:ext cx="4833449" cy="1149636"/>
          </a:xfrm>
          <a:prstGeom prst="roundRect">
            <a:avLst>
              <a:gd name="adj" fmla="val 4330"/>
            </a:avLst>
          </a:prstGeom>
          <a:solidFill>
            <a:schemeClr val="bg1"/>
          </a:solidFill>
          <a:ln w="25400">
            <a:solidFill>
              <a:schemeClr val="accent5">
                <a:lumMod val="75000"/>
                <a:alpha val="7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11954" y="1829950"/>
            <a:ext cx="483772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처음에는 단순히 프로젝트라서 겁을 먹었지만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제안서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명세서와 같은 과정을 통해서 프로젝트를 진행하다보니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보다 방향도 좀더 잘 잡히는 것 같았습니다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.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또한 요즘 트렌드인 메타버스를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Unity, VRchat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을 통해서 접해본 경험이 좋았습니다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3a3838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. </a:t>
            </a:r>
            <a:endParaRPr kumimoji="0" lang="ko-KR" altLang="en-US" sz="1300" b="0" i="0" u="none" strike="noStrike" kern="1200" cap="none" spc="0" normalizeH="0" baseline="0">
              <a:solidFill>
                <a:srgbClr val="3a3838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97" name="사각형: 위쪽 모서리의 한쪽은 둥글고 다른 한쪽은 잘림 96"/>
          <p:cNvSpPr/>
          <p:nvPr/>
        </p:nvSpPr>
        <p:spPr>
          <a:xfrm>
            <a:off x="980398" y="1205353"/>
            <a:ext cx="1555852" cy="495359"/>
          </a:xfrm>
          <a:prstGeom prst="snipRoundRect">
            <a:avLst>
              <a:gd name="adj1" fmla="val 24125"/>
              <a:gd name="adj2" fmla="val 44636"/>
            </a:avLst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68605" y="1236628"/>
            <a:ext cx="11386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나경호</a:t>
            </a:r>
            <a:endParaRPr kumimoji="0" lang="ko-KR" altLang="en-US" sz="2200" b="1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나눔고딕 ExtraBold"/>
              <a:ea typeface="나눔고딕 ExtraBold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4007178" y="1382592"/>
            <a:ext cx="4054641" cy="3916591"/>
          </a:xfrm>
          <a:prstGeom prst="ellipse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8998" y="2274838"/>
            <a:ext cx="2710999" cy="2308324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7200" b="1" i="0" u="none" strike="noStrike" kern="1200" cap="none" spc="-300" normalizeH="0" baseline="0">
                <a:solidFill>
                  <a:srgbClr val="1097d0">
                    <a:lumMod val="40000"/>
                    <a:lumOff val="6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Thank</a:t>
            </a:r>
            <a:endParaRPr kumimoji="0" lang="en-US" altLang="ko-KR" sz="7200" b="1" i="0" u="none" strike="noStrike" kern="1200" cap="none" spc="-300" normalizeH="0" baseline="0">
              <a:solidFill>
                <a:srgbClr val="1097d0">
                  <a:lumMod val="40000"/>
                  <a:lumOff val="60000"/>
                  <a:alpha val="7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7200" b="1" i="0" u="none" strike="noStrike" kern="1200" cap="none" spc="-300" normalizeH="0" baseline="0">
                <a:solidFill>
                  <a:srgbClr val="1097d0">
                    <a:lumMod val="40000"/>
                    <a:lumOff val="60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You</a:t>
            </a:r>
            <a:endParaRPr kumimoji="0" lang="ko-KR" altLang="en-US" sz="7200" b="1" i="0" u="none" strike="noStrike" kern="1200" cap="none" spc="-300" normalizeH="0" baseline="0">
              <a:solidFill>
                <a:srgbClr val="1097d0">
                  <a:lumMod val="40000"/>
                  <a:lumOff val="60000"/>
                  <a:alpha val="7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3722" y="2316783"/>
            <a:ext cx="2710999" cy="2308324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7200" b="1" i="0" u="none" strike="noStrike" kern="1200" cap="none" spc="-300" normalizeH="0" baseline="0">
                <a:solidFill>
                  <a:srgbClr val="1097d0">
                    <a:lumMod val="75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Thank</a:t>
            </a:r>
            <a:endParaRPr kumimoji="0" lang="en-US" altLang="ko-KR" sz="7200" b="1" i="0" u="none" strike="noStrike" kern="1200" cap="none" spc="-300" normalizeH="0" baseline="0">
              <a:solidFill>
                <a:srgbClr val="1097d0">
                  <a:lumMod val="75000"/>
                  <a:alpha val="7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7200" b="1" i="0" u="none" strike="noStrike" kern="1200" cap="none" spc="-300" normalizeH="0" baseline="0">
                <a:solidFill>
                  <a:srgbClr val="1097d0">
                    <a:lumMod val="75000"/>
                    <a:alpha val="7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You</a:t>
            </a:r>
            <a:endParaRPr kumimoji="0" lang="ko-KR" altLang="en-US" sz="7200" b="1" i="0" u="none" strike="noStrike" kern="1200" cap="none" spc="-300" normalizeH="0" baseline="0">
              <a:solidFill>
                <a:srgbClr val="1097d0">
                  <a:lumMod val="75000"/>
                  <a:alpha val="7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7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sz="72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33433" y="3549402"/>
            <a:ext cx="2715794" cy="15696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lang="en-US"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2"/>
                </a:solidFill>
              </a:rPr>
              <a:t>-</a:t>
            </a:r>
            <a:r>
              <a:rPr lang="en-US" sz="2400">
                <a:solidFill>
                  <a:schemeClr val="dk2"/>
                </a:solidFill>
              </a:rPr>
              <a:t>B</a:t>
            </a:r>
            <a:r>
              <a:rPr lang="en-US" altLang="zh-CN" sz="2400">
                <a:solidFill>
                  <a:schemeClr val="dk2"/>
                </a:solidFill>
              </a:rPr>
              <a:t>ackground</a:t>
            </a:r>
            <a:endParaRPr lang="en-US" altLang="zh-CN" sz="2400">
              <a:solidFill>
                <a:schemeClr val="dk2"/>
              </a:solidFill>
            </a:endParaRPr>
          </a:p>
          <a:p>
            <a:pPr lvl="0">
              <a:defRPr/>
            </a:pPr>
            <a:r>
              <a:rPr lang="en-US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altLang="zh-CN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 lang="en-US" altLang="zh-CN"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489352" y="3392488"/>
            <a:ext cx="697470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92" name="Google Shape;92;p1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0" y="5947797"/>
            <a:ext cx="12192000" cy="910204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2"/>
          <p:cNvCxnSpPr/>
          <p:nvPr/>
        </p:nvCxnSpPr>
        <p:spPr>
          <a:xfrm>
            <a:off x="1188881" y="273124"/>
            <a:ext cx="10666421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100" name="Google Shape;100;p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 rot="0">
            <a:off x="1188881" y="351819"/>
            <a:ext cx="1691489" cy="660429"/>
            <a:chOff x="1188881" y="351819"/>
            <a:chExt cx="1691489" cy="660429"/>
          </a:xfrm>
        </p:grpSpPr>
        <p:sp>
          <p:nvSpPr>
            <p:cNvPr id="103" name="Google Shape;103;p2"/>
            <p:cNvSpPr txBox="1"/>
            <p:nvPr/>
          </p:nvSpPr>
          <p:spPr>
            <a:xfrm>
              <a:off x="1188881" y="351819"/>
              <a:ext cx="11224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001 Overview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1188881" y="581361"/>
              <a:ext cx="1691489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Background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5" name="Google Shape;105;p2" descr="질문 단색으로 채워진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3292816" y="1865071"/>
            <a:ext cx="3552853" cy="3552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 descr="시계 단색으로 채워진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6845669" y="1571483"/>
            <a:ext cx="1550565" cy="155056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1469486" y="6141662"/>
            <a:ext cx="1010521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Since COVID-19, office hours have not been fully utilized.</a:t>
            </a:r>
            <a:endParaRPr sz="2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9"/>
          <p:cNvCxnSpPr/>
          <p:nvPr/>
        </p:nvCxnSpPr>
        <p:spPr>
          <a:xfrm>
            <a:off x="1188881" y="273124"/>
            <a:ext cx="10666421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01" name="Google Shape;201;p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9"/>
          <p:cNvGrpSpPr/>
          <p:nvPr/>
        </p:nvGrpSpPr>
        <p:grpSpPr>
          <a:xfrm rot="0">
            <a:off x="1188881" y="351819"/>
            <a:ext cx="1139420" cy="660429"/>
            <a:chOff x="1188881" y="351819"/>
            <a:chExt cx="1139420" cy="660429"/>
          </a:xfrm>
        </p:grpSpPr>
        <p:sp>
          <p:nvSpPr>
            <p:cNvPr id="204" name="Google Shape;204;p9"/>
            <p:cNvSpPr txBox="1"/>
            <p:nvPr/>
          </p:nvSpPr>
          <p:spPr>
            <a:xfrm>
              <a:off x="1188881" y="351819"/>
              <a:ext cx="1139420" cy="4616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lvl="0">
                <a:defRPr/>
              </a:pPr>
              <a:r>
                <a:rPr lang="en-US" altLang="zh-C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001 Overview</a:t>
              </a:r>
              <a:endParaRPr lang="en-US" altLang="zh-C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9"/>
            <p:cNvSpPr txBox="1"/>
            <p:nvPr/>
          </p:nvSpPr>
          <p:spPr>
            <a:xfrm>
              <a:off x="1188881" y="581361"/>
              <a:ext cx="922047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Goals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9"/>
          <p:cNvSpPr/>
          <p:nvPr/>
        </p:nvSpPr>
        <p:spPr>
          <a:xfrm>
            <a:off x="0" y="1413520"/>
            <a:ext cx="12192000" cy="910204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2328301" y="1607012"/>
            <a:ext cx="776679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Smart space for the professor’s office hour</a:t>
            </a:r>
            <a:endParaRPr sz="2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9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2314843"/>
            <a:ext cx="12192000" cy="2194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9"/>
          <p:cNvSpPr txBox="1"/>
          <p:nvPr/>
        </p:nvSpPr>
        <p:spPr>
          <a:xfrm>
            <a:off x="619789" y="4736594"/>
            <a:ext cx="6437261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 We provide metaverse meeting space,</a:t>
            </a:r>
            <a:endParaRPr lang="en-US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         which can be used in professor's office hour. "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4006641" y="5760395"/>
            <a:ext cx="7733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 Increase meeting chances between professors and students,</a:t>
            </a:r>
            <a:endParaRPr lang="en-US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by utilizing our convenient metaverse space. "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>
          <a:xfrm>
            <a:off x="490138" y="5000474"/>
            <a:ext cx="4549655" cy="50131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6" name="Google Shape;216;p10"/>
          <p:cNvCxnSpPr/>
          <p:nvPr/>
        </p:nvCxnSpPr>
        <p:spPr>
          <a:xfrm>
            <a:off x="1188881" y="273124"/>
            <a:ext cx="10666421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17" name="Google Shape;217;p10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10"/>
          <p:cNvGrpSpPr/>
          <p:nvPr/>
        </p:nvGrpSpPr>
        <p:grpSpPr>
          <a:xfrm rot="0">
            <a:off x="1188881" y="362689"/>
            <a:ext cx="2036135" cy="649559"/>
            <a:chOff x="1188881" y="362689"/>
            <a:chExt cx="2036135" cy="649559"/>
          </a:xfrm>
        </p:grpSpPr>
        <p:sp>
          <p:nvSpPr>
            <p:cNvPr id="220" name="Google Shape;220;p10"/>
            <p:cNvSpPr txBox="1"/>
            <p:nvPr/>
          </p:nvSpPr>
          <p:spPr>
            <a:xfrm>
              <a:off x="1188881" y="362689"/>
              <a:ext cx="13235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zh-C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001 Overview</a:t>
              </a:r>
              <a:endParaRPr lang="en-US" altLang="zh-C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 txBox="1"/>
            <p:nvPr/>
          </p:nvSpPr>
          <p:spPr>
            <a:xfrm>
              <a:off x="1188881" y="581361"/>
              <a:ext cx="203613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Detailed Goals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사각형: 둥근 모서리 3"/>
          <p:cNvSpPr/>
          <p:nvPr/>
        </p:nvSpPr>
        <p:spPr>
          <a:xfrm>
            <a:off x="501657" y="5649256"/>
            <a:ext cx="11353645" cy="9356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Google Shape;131;p4"/>
          <p:cNvSpPr txBox="1"/>
          <p:nvPr/>
        </p:nvSpPr>
        <p:spPr>
          <a:xfrm>
            <a:off x="501657" y="5747754"/>
            <a:ext cx="11583635" cy="73862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a system created in case students flock at the same time.</a:t>
            </a:r>
            <a:endParaRPr lang="en-US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Students are given a waiting number when waiting, and the professor can call the next student through a button in the room.</a:t>
            </a:r>
            <a:endParaRPr lang="en-US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490138" y="1471680"/>
            <a:ext cx="4549655" cy="50131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Google Shape;207;p9"/>
          <p:cNvSpPr txBox="1"/>
          <p:nvPr/>
        </p:nvSpPr>
        <p:spPr>
          <a:xfrm>
            <a:off x="1218106" y="1495126"/>
            <a:ext cx="4958029" cy="461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>
                <a:solidFill>
                  <a:schemeClr val="dk2"/>
                </a:solidFill>
              </a:rPr>
              <a:t>1-on-1 Conversation</a:t>
            </a:r>
            <a:endParaRPr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501657" y="2053162"/>
            <a:ext cx="11353645" cy="82802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Google Shape;131;p4"/>
          <p:cNvSpPr txBox="1"/>
          <p:nvPr/>
        </p:nvSpPr>
        <p:spPr>
          <a:xfrm>
            <a:off x="608365" y="2033728"/>
            <a:ext cx="9431226" cy="8309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the professor locks the door, student can have  a 1-on-1 meeting with the professor.</a:t>
            </a:r>
            <a:endParaRPr lang="en-US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</a:rPr>
              <a:t>Also, when one student enters the office, others can know that the office is full. 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490138" y="3270075"/>
            <a:ext cx="4549655" cy="50131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Google Shape;207;p9"/>
          <p:cNvSpPr txBox="1"/>
          <p:nvPr/>
        </p:nvSpPr>
        <p:spPr>
          <a:xfrm>
            <a:off x="756463" y="3293521"/>
            <a:ext cx="4958029" cy="461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 </a:t>
            </a:r>
            <a:r>
              <a:rPr lang="en-US" sz="2400" b="1">
                <a:solidFill>
                  <a:schemeClr val="dk2"/>
                </a:solidFill>
              </a:rPr>
              <a:t>&amp; Auditory Materials</a:t>
            </a:r>
            <a:endParaRPr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501657" y="3851557"/>
            <a:ext cx="11353645" cy="82802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Google Shape;131;p4"/>
          <p:cNvSpPr txBox="1"/>
          <p:nvPr/>
        </p:nvSpPr>
        <p:spPr>
          <a:xfrm>
            <a:off x="608365" y="3832123"/>
            <a:ext cx="9431226" cy="8309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the virtual office, professors and students can share supplementary materials like YouTube videos.</a:t>
            </a:r>
            <a:endParaRPr lang="en-US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Avatars in the office can also use whiteboard so that they can write whatever they want. 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07;p9"/>
          <p:cNvSpPr txBox="1"/>
          <p:nvPr/>
        </p:nvSpPr>
        <p:spPr>
          <a:xfrm>
            <a:off x="746001" y="5020317"/>
            <a:ext cx="4958029" cy="461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>
                <a:solidFill>
                  <a:schemeClr val="dk2"/>
                </a:solidFill>
              </a:rPr>
              <a:t>Ticketing &amp; Calling System</a:t>
            </a:r>
            <a:endParaRPr lang="en-US" sz="2400" b="1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7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002</a:t>
            </a:r>
            <a:endParaRPr sz="72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33433" y="3549402"/>
            <a:ext cx="2715794" cy="15696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lang="en-US"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2"/>
                </a:solidFill>
              </a:rPr>
              <a:t>-</a:t>
            </a:r>
            <a:r>
              <a:rPr lang="en-US" sz="2400">
                <a:solidFill>
                  <a:schemeClr val="dk2"/>
                </a:solidFill>
              </a:rPr>
              <a:t> Method</a:t>
            </a:r>
            <a:endParaRPr lang="en-US" sz="2400">
              <a:solidFill>
                <a:schemeClr val="dk2"/>
              </a:solidFill>
            </a:endParaRPr>
          </a:p>
          <a:p>
            <a:pPr lvl="0">
              <a:defRPr/>
            </a:pPr>
            <a:r>
              <a:rPr lang="en-US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altLang="zh-CN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endParaRPr lang="en-US" altLang="zh-CN"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489352" y="3392488"/>
            <a:ext cx="697470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92" name="Google Shape;92;p1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10"/>
          <p:cNvCxnSpPr/>
          <p:nvPr/>
        </p:nvCxnSpPr>
        <p:spPr>
          <a:xfrm>
            <a:off x="1188881" y="273124"/>
            <a:ext cx="10666421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17" name="Google Shape;217;p10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490138" y="323244"/>
            <a:ext cx="259302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b="1">
                <a:solidFill>
                  <a:schemeClr val="lt1"/>
                </a:solidFill>
              </a:rPr>
              <a:t>2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10"/>
          <p:cNvGrpSpPr/>
          <p:nvPr/>
        </p:nvGrpSpPr>
        <p:grpSpPr>
          <a:xfrm rot="0">
            <a:off x="1188881" y="362689"/>
            <a:ext cx="2677266" cy="649519"/>
            <a:chOff x="1188881" y="362689"/>
            <a:chExt cx="2036135" cy="649519"/>
          </a:xfrm>
        </p:grpSpPr>
        <p:sp>
          <p:nvSpPr>
            <p:cNvPr id="220" name="Google Shape;220;p10"/>
            <p:cNvSpPr txBox="1"/>
            <p:nvPr/>
          </p:nvSpPr>
          <p:spPr>
            <a:xfrm>
              <a:off x="1188881" y="362689"/>
              <a:ext cx="13235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zh-C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002 Method </a:t>
              </a:r>
              <a:endParaRPr lang="en-US" altLang="zh-C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 txBox="1"/>
            <p:nvPr/>
          </p:nvSpPr>
          <p:spPr>
            <a:xfrm>
              <a:off x="1188881" y="581361"/>
              <a:ext cx="2036135" cy="4308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Method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사각형: 둥근 모서리 8"/>
          <p:cNvSpPr/>
          <p:nvPr/>
        </p:nvSpPr>
        <p:spPr>
          <a:xfrm>
            <a:off x="253939" y="1724686"/>
            <a:ext cx="2060557" cy="50131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Google Shape;207;p9"/>
          <p:cNvSpPr txBox="1"/>
          <p:nvPr/>
        </p:nvSpPr>
        <p:spPr>
          <a:xfrm>
            <a:off x="638134" y="1744529"/>
            <a:ext cx="1292165" cy="46162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>
                <a:solidFill>
                  <a:schemeClr val="dk2"/>
                </a:solidFill>
              </a:rPr>
              <a:t>Service</a:t>
            </a:r>
            <a:endParaRPr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245633" y="3658471"/>
            <a:ext cx="2060557" cy="50131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Google Shape;207;p9"/>
          <p:cNvSpPr txBox="1"/>
          <p:nvPr/>
        </p:nvSpPr>
        <p:spPr>
          <a:xfrm>
            <a:off x="637666" y="3678314"/>
            <a:ext cx="1292165" cy="46162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>
                <a:solidFill>
                  <a:schemeClr val="dk2"/>
                </a:solidFill>
              </a:rPr>
              <a:t>System</a:t>
            </a:r>
            <a:endParaRPr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253939" y="5642433"/>
            <a:ext cx="2060557" cy="50131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Google Shape;207;p9"/>
          <p:cNvSpPr txBox="1"/>
          <p:nvPr/>
        </p:nvSpPr>
        <p:spPr>
          <a:xfrm>
            <a:off x="766471" y="5662276"/>
            <a:ext cx="1035491" cy="46162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>
                <a:solidFill>
                  <a:schemeClr val="dk2"/>
                </a:solidFill>
              </a:rPr>
              <a:t>Tools</a:t>
            </a:r>
            <a:endParaRPr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2550695" y="1558814"/>
            <a:ext cx="9003171" cy="82802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2527514" y="2584021"/>
            <a:ext cx="9026352" cy="2738357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사각형: 둥근 모서리 17"/>
          <p:cNvSpPr/>
          <p:nvPr/>
        </p:nvSpPr>
        <p:spPr>
          <a:xfrm>
            <a:off x="2527515" y="5538892"/>
            <a:ext cx="9026352" cy="82802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사각형: 둥근 모서리 18"/>
          <p:cNvSpPr/>
          <p:nvPr/>
        </p:nvSpPr>
        <p:spPr>
          <a:xfrm>
            <a:off x="2833102" y="1718567"/>
            <a:ext cx="1400695" cy="50131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Google Shape;207;p9"/>
          <p:cNvSpPr txBox="1"/>
          <p:nvPr/>
        </p:nvSpPr>
        <p:spPr>
          <a:xfrm>
            <a:off x="2968121" y="1804345"/>
            <a:ext cx="1509052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chemeClr val="dk2"/>
                </a:solidFill>
              </a:rPr>
              <a:t>MainHall</a:t>
            </a: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427448" y="1726337"/>
            <a:ext cx="1931928" cy="479816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Google Shape;207;p9"/>
          <p:cNvSpPr txBox="1"/>
          <p:nvPr/>
        </p:nvSpPr>
        <p:spPr>
          <a:xfrm>
            <a:off x="4594942" y="1779646"/>
            <a:ext cx="2443113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chemeClr val="dk2"/>
                </a:solidFill>
              </a:rPr>
              <a:t>Door Control</a:t>
            </a: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6553027" y="1740061"/>
            <a:ext cx="2237021" cy="479816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Google Shape;207;p9"/>
          <p:cNvSpPr txBox="1"/>
          <p:nvPr/>
        </p:nvSpPr>
        <p:spPr>
          <a:xfrm>
            <a:off x="6553027" y="1793370"/>
            <a:ext cx="2374530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chemeClr val="dk2"/>
                </a:solidFill>
              </a:rPr>
              <a:t>Ticketing &amp; Calling</a:t>
            </a: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9026248" y="1737346"/>
            <a:ext cx="1913851" cy="50131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Google Shape;207;p9"/>
          <p:cNvSpPr txBox="1"/>
          <p:nvPr/>
        </p:nvSpPr>
        <p:spPr>
          <a:xfrm>
            <a:off x="9161266" y="1823124"/>
            <a:ext cx="1673486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>
                <a:solidFill>
                  <a:schemeClr val="dk2"/>
                </a:solidFill>
              </a:rPr>
              <a:t>Smart Office</a:t>
            </a:r>
            <a:endParaRPr lang="en-US" altLang="ko-KR" sz="1800" b="1">
              <a:solidFill>
                <a:schemeClr val="dk2"/>
              </a:solidFill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2833102" y="2754052"/>
            <a:ext cx="1400695" cy="50131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Google Shape;207;p9"/>
          <p:cNvSpPr txBox="1"/>
          <p:nvPr/>
        </p:nvSpPr>
        <p:spPr>
          <a:xfrm>
            <a:off x="2968121" y="2839830"/>
            <a:ext cx="1509052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chemeClr val="dk2"/>
                </a:solidFill>
              </a:rPr>
              <a:t>MainHall</a:t>
            </a: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2833102" y="3363672"/>
            <a:ext cx="1931928" cy="479816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Google Shape;207;p9"/>
          <p:cNvSpPr txBox="1"/>
          <p:nvPr/>
        </p:nvSpPr>
        <p:spPr>
          <a:xfrm>
            <a:off x="3000596" y="3416981"/>
            <a:ext cx="2443113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chemeClr val="dk2"/>
                </a:solidFill>
              </a:rPr>
              <a:t>Door Control</a:t>
            </a: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2833102" y="4003711"/>
            <a:ext cx="2237021" cy="479816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Google Shape;207;p9"/>
          <p:cNvSpPr txBox="1"/>
          <p:nvPr/>
        </p:nvSpPr>
        <p:spPr>
          <a:xfrm>
            <a:off x="2833102" y="4057020"/>
            <a:ext cx="2374530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chemeClr val="dk2"/>
                </a:solidFill>
              </a:rPr>
              <a:t>Ticketing &amp; Calling</a:t>
            </a: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사각형: 둥근 모서리 33"/>
          <p:cNvSpPr/>
          <p:nvPr/>
        </p:nvSpPr>
        <p:spPr>
          <a:xfrm>
            <a:off x="2833102" y="4692216"/>
            <a:ext cx="1862825" cy="50131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Google Shape;207;p9"/>
          <p:cNvSpPr txBox="1"/>
          <p:nvPr/>
        </p:nvSpPr>
        <p:spPr>
          <a:xfrm>
            <a:off x="2968120" y="4777994"/>
            <a:ext cx="1792549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>
                <a:solidFill>
                  <a:schemeClr val="dk2"/>
                </a:solidFill>
              </a:rPr>
              <a:t>Smart Office</a:t>
            </a:r>
            <a:endParaRPr lang="en-US" altLang="ko-KR" sz="1800" b="1">
              <a:solidFill>
                <a:schemeClr val="dk2"/>
              </a:solidFill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4612193" y="2748694"/>
            <a:ext cx="1483808" cy="50131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Google Shape;207;p9"/>
          <p:cNvSpPr txBox="1"/>
          <p:nvPr/>
        </p:nvSpPr>
        <p:spPr>
          <a:xfrm>
            <a:off x="4670239" y="2852743"/>
            <a:ext cx="1944462" cy="30773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Bulletin Board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사각형: 둥근 모서리 45"/>
          <p:cNvSpPr/>
          <p:nvPr/>
        </p:nvSpPr>
        <p:spPr>
          <a:xfrm>
            <a:off x="6231020" y="2744787"/>
            <a:ext cx="2380624" cy="50131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Google Shape;207;p9"/>
          <p:cNvSpPr txBox="1"/>
          <p:nvPr/>
        </p:nvSpPr>
        <p:spPr>
          <a:xfrm>
            <a:off x="6289066" y="2848836"/>
            <a:ext cx="2500981" cy="29248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dk2"/>
                </a:solidFill>
              </a:rPr>
              <a:t>Door to </a:t>
            </a:r>
            <a:r>
              <a:rPr lang="en-US" altLang="ko-KR" b="1">
                <a:solidFill>
                  <a:schemeClr val="dk2"/>
                </a:solidFill>
              </a:rPr>
              <a:t>Smart Office</a:t>
            </a:r>
            <a:endParaRPr lang="en-US" altLang="ko-KR" b="1">
              <a:solidFill>
                <a:schemeClr val="dk2"/>
              </a:solidFill>
            </a:endParaRPr>
          </a:p>
        </p:txBody>
      </p:sp>
      <p:sp>
        <p:nvSpPr>
          <p:cNvPr id="48" name="사각형: 둥근 모서리 47"/>
          <p:cNvSpPr/>
          <p:nvPr/>
        </p:nvSpPr>
        <p:spPr>
          <a:xfrm>
            <a:off x="4978047" y="3350146"/>
            <a:ext cx="4569645" cy="50131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Google Shape;207;p9"/>
          <p:cNvSpPr txBox="1"/>
          <p:nvPr/>
        </p:nvSpPr>
        <p:spPr>
          <a:xfrm>
            <a:off x="5036093" y="3454195"/>
            <a:ext cx="4569645" cy="30773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 door number and check password by keypad</a:t>
            </a:r>
            <a:endParaRPr lang="en-US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사각형: 둥근 모서리 51"/>
          <p:cNvSpPr/>
          <p:nvPr/>
        </p:nvSpPr>
        <p:spPr>
          <a:xfrm>
            <a:off x="9760709" y="3342178"/>
            <a:ext cx="1483808" cy="50131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Google Shape;207;p9"/>
          <p:cNvSpPr txBox="1"/>
          <p:nvPr/>
        </p:nvSpPr>
        <p:spPr>
          <a:xfrm>
            <a:off x="9993599" y="3438965"/>
            <a:ext cx="1944462" cy="30773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Pass Door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사각형: 둥근 모서리 54"/>
          <p:cNvSpPr/>
          <p:nvPr/>
        </p:nvSpPr>
        <p:spPr>
          <a:xfrm>
            <a:off x="5354096" y="3992038"/>
            <a:ext cx="2237020" cy="50131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Google Shape;207;p9"/>
          <p:cNvSpPr txBox="1"/>
          <p:nvPr/>
        </p:nvSpPr>
        <p:spPr>
          <a:xfrm>
            <a:off x="5485197" y="4096793"/>
            <a:ext cx="2411507" cy="30773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Ticketing for students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사각형: 둥근 모서리 56"/>
          <p:cNvSpPr/>
          <p:nvPr/>
        </p:nvSpPr>
        <p:spPr>
          <a:xfrm>
            <a:off x="7737580" y="3991602"/>
            <a:ext cx="2237020" cy="50131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Google Shape;207;p9"/>
          <p:cNvSpPr txBox="1"/>
          <p:nvPr/>
        </p:nvSpPr>
        <p:spPr>
          <a:xfrm>
            <a:off x="7868681" y="4096357"/>
            <a:ext cx="2411507" cy="30773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Calling for professors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사각형: 둥근 모서리 58"/>
          <p:cNvSpPr/>
          <p:nvPr/>
        </p:nvSpPr>
        <p:spPr>
          <a:xfrm>
            <a:off x="10109583" y="3999276"/>
            <a:ext cx="1138121" cy="50131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Google Shape;207;p9"/>
          <p:cNvSpPr txBox="1"/>
          <p:nvPr/>
        </p:nvSpPr>
        <p:spPr>
          <a:xfrm>
            <a:off x="10280188" y="4096357"/>
            <a:ext cx="1226894" cy="30773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Notice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사각형: 둥근 모서리 60"/>
          <p:cNvSpPr/>
          <p:nvPr/>
        </p:nvSpPr>
        <p:spPr>
          <a:xfrm>
            <a:off x="5354096" y="4698733"/>
            <a:ext cx="1835792" cy="50131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Google Shape;207;p9"/>
          <p:cNvSpPr txBox="1"/>
          <p:nvPr/>
        </p:nvSpPr>
        <p:spPr>
          <a:xfrm>
            <a:off x="5412142" y="4802782"/>
            <a:ext cx="1944462" cy="30773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Room Information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사각형: 둥근 모서리 62"/>
          <p:cNvSpPr/>
          <p:nvPr/>
        </p:nvSpPr>
        <p:spPr>
          <a:xfrm>
            <a:off x="7473861" y="4690511"/>
            <a:ext cx="1483808" cy="50131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Google Shape;207;p9"/>
          <p:cNvSpPr txBox="1"/>
          <p:nvPr/>
        </p:nvSpPr>
        <p:spPr>
          <a:xfrm>
            <a:off x="7609362" y="4788531"/>
            <a:ext cx="1944462" cy="30773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dk2"/>
                </a:solidFill>
              </a:rPr>
              <a:t>Video Player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사각형: 둥근 모서리 64"/>
          <p:cNvSpPr/>
          <p:nvPr/>
        </p:nvSpPr>
        <p:spPr>
          <a:xfrm>
            <a:off x="9266332" y="4692216"/>
            <a:ext cx="1483808" cy="50131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Google Shape;207;p9"/>
          <p:cNvSpPr txBox="1"/>
          <p:nvPr/>
        </p:nvSpPr>
        <p:spPr>
          <a:xfrm>
            <a:off x="9396519" y="4802782"/>
            <a:ext cx="1944462" cy="30773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White Board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28426" y="5635679"/>
            <a:ext cx="1446058" cy="69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그림 67" descr="VRChat - 위키백과, 우리 모두의 백과사전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514314" y="5669606"/>
            <a:ext cx="1482262" cy="6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그림 68" descr="Introducing VRChat Udon: Unlocking Coding for Creators | by Tupper | VRChat  | Medium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536406" y="5669606"/>
            <a:ext cx="1588635" cy="635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그림 69" descr="Git] 1. 깃헙(github) 입문하기 : 네이버 블로그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835877" y="5664638"/>
            <a:ext cx="1129953" cy="63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10"/>
          <p:cNvCxnSpPr/>
          <p:nvPr/>
        </p:nvCxnSpPr>
        <p:spPr>
          <a:xfrm>
            <a:off x="1188881" y="273124"/>
            <a:ext cx="10666421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17" name="Google Shape;217;p10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b="1">
                <a:solidFill>
                  <a:schemeClr val="lt1"/>
                </a:solidFill>
              </a:rPr>
              <a:t>2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10"/>
          <p:cNvGrpSpPr/>
          <p:nvPr/>
        </p:nvGrpSpPr>
        <p:grpSpPr>
          <a:xfrm rot="0">
            <a:off x="1188881" y="362689"/>
            <a:ext cx="2677266" cy="988073"/>
            <a:chOff x="1188881" y="362689"/>
            <a:chExt cx="2036135" cy="988073"/>
          </a:xfrm>
        </p:grpSpPr>
        <p:sp>
          <p:nvSpPr>
            <p:cNvPr id="220" name="Google Shape;220;p10"/>
            <p:cNvSpPr txBox="1"/>
            <p:nvPr/>
          </p:nvSpPr>
          <p:spPr>
            <a:xfrm>
              <a:off x="1188881" y="362689"/>
              <a:ext cx="13235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zh-C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002 Method </a:t>
              </a:r>
              <a:endParaRPr lang="en-US" altLang="zh-C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 txBox="1"/>
            <p:nvPr/>
          </p:nvSpPr>
          <p:spPr>
            <a:xfrm>
              <a:off x="1188881" y="581361"/>
              <a:ext cx="2036135" cy="769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Case Diagram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61900" y="1445842"/>
            <a:ext cx="5390664" cy="497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919</ep:Words>
  <ep:PresentationFormat>와이드스크린</ep:PresentationFormat>
  <ep:Paragraphs>173</ep:Paragraphs>
  <ep:Slides>25</ep:Slides>
  <ep:Notes>25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ep:HeadingPairs>
  <ep:TitlesOfParts>
    <vt:vector size="27" baseType="lpstr">
      <vt:lpstr>Office Theme</vt:lpstr>
      <vt:lpstr>1_Office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2015-01-21T11:35:38.000</dcterms:created>
  <dc:creator>Saebyeol Yu</dc:creator>
  <cp:lastModifiedBy>psh</cp:lastModifiedBy>
  <dcterms:modified xsi:type="dcterms:W3CDTF">2021-12-12T10:58:26.232</dcterms:modified>
  <cp:revision>46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