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3"/>
  </p:notesMasterIdLst>
  <p:handoutMasterIdLst>
    <p:handoutMasterId r:id="rId24"/>
  </p:handoutMasterIdLst>
  <p:sldIdLst>
    <p:sldId id="256" r:id="rId4"/>
    <p:sldId id="284" r:id="rId5"/>
    <p:sldId id="260" r:id="rId6"/>
    <p:sldId id="307" r:id="rId7"/>
    <p:sldId id="309" r:id="rId8"/>
    <p:sldId id="321" r:id="rId9"/>
    <p:sldId id="304" r:id="rId10"/>
    <p:sldId id="261" r:id="rId11"/>
    <p:sldId id="270" r:id="rId12"/>
    <p:sldId id="323" r:id="rId13"/>
    <p:sldId id="306" r:id="rId14"/>
    <p:sldId id="331" r:id="rId15"/>
    <p:sldId id="324" r:id="rId16"/>
    <p:sldId id="326" r:id="rId17"/>
    <p:sldId id="327" r:id="rId18"/>
    <p:sldId id="325" r:id="rId19"/>
    <p:sldId id="312" r:id="rId20"/>
    <p:sldId id="322" r:id="rId21"/>
    <p:sldId id="303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EF1"/>
    <a:srgbClr val="558DD6"/>
    <a:srgbClr val="666666"/>
    <a:srgbClr val="558ED5"/>
    <a:srgbClr val="5FDF93"/>
    <a:srgbClr val="67C5DB"/>
    <a:srgbClr val="21A7D1"/>
    <a:srgbClr val="FEB856"/>
    <a:srgbClr val="9FEDF0"/>
    <a:srgbClr val="EDC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7" autoAdjust="0"/>
    <p:restoredTop sz="84812" autoAdjust="0"/>
  </p:normalViewPr>
  <p:slideViewPr>
    <p:cSldViewPr showGuides="1">
      <p:cViewPr varScale="1">
        <p:scale>
          <a:sx n="174" d="100"/>
          <a:sy n="174" d="100"/>
        </p:scale>
        <p:origin x="7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2021. 12. 11.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2021. 12. 11.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15</a:t>
            </a:r>
            <a:r>
              <a:rPr kumimoji="1" lang="ko-KR" altLang="en-US" dirty="0"/>
              <a:t>팀 발표를 맡게 된 팀장 </a:t>
            </a:r>
            <a:r>
              <a:rPr kumimoji="1" lang="ko-KR" altLang="en-US" dirty="0" err="1"/>
              <a:t>김근하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시연영상은</a:t>
            </a:r>
            <a:r>
              <a:rPr kumimoji="1" lang="ko-KR" altLang="en-US" dirty="0"/>
              <a:t> 김민수 </a:t>
            </a:r>
            <a:r>
              <a:rPr kumimoji="1" lang="ko-KR" altLang="en-US" dirty="0" err="1"/>
              <a:t>팀원분이</a:t>
            </a:r>
            <a:r>
              <a:rPr kumimoji="1" lang="ko-KR" altLang="en-US" dirty="0"/>
              <a:t> 맡아주셨습니다</a:t>
            </a:r>
            <a:r>
              <a:rPr kumimoji="1" lang="en-US" altLang="ko-KR" dirty="0"/>
              <a:t>.</a:t>
            </a:r>
            <a:r>
              <a:rPr kumimoji="1" lang="ko-KR" altLang="en-US"/>
              <a:t> 저희 </a:t>
            </a:r>
            <a:r>
              <a:rPr kumimoji="1" lang="ko-KR" altLang="en-US" dirty="0"/>
              <a:t>주제는 </a:t>
            </a:r>
            <a:r>
              <a:rPr kumimoji="1" lang="en-US" altLang="ko-KR" dirty="0"/>
              <a:t>smart digital </a:t>
            </a:r>
            <a:r>
              <a:rPr kumimoji="1" lang="en-US" altLang="ko-KR" dirty="0" err="1"/>
              <a:t>llibrary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메타버스 </a:t>
            </a:r>
            <a:r>
              <a:rPr kumimoji="1" lang="ko-KR" altLang="en-US" dirty="0" err="1"/>
              <a:t>디도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디도는</a:t>
            </a:r>
            <a:r>
              <a:rPr kumimoji="1" lang="ko-KR" altLang="en-US" dirty="0"/>
              <a:t> 성균관대학교 디지털 도서관에서 따온 것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총</a:t>
            </a:r>
            <a:r>
              <a:rPr kumimoji="1" lang="en-US" altLang="ko-Kore-KR" dirty="0"/>
              <a:t>4</a:t>
            </a:r>
            <a:r>
              <a:rPr kumimoji="1" lang="ko-KR" altLang="en-US" dirty="0"/>
              <a:t>개의 섹션으로 나누어서 개발을 진행하였고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각방의 주요기능을 개발하는 개발팀과 디자인을 위주로 개발하는 디자인 팀으로 나누어서 진행하였습니다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3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다음으로는 개발 과정과 개발 결과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35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VRCHAT</a:t>
            </a:r>
            <a:r>
              <a:rPr kumimoji="1" lang="ko-KR" altLang="en-US" dirty="0"/>
              <a:t>의 월드를 제작하는 것이 프로젝트의 목표이고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이에 따른 플랫폼의 제약사항이 있었습니다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첫번째로 </a:t>
            </a:r>
            <a:r>
              <a:rPr kumimoji="1" lang="ko-KR" altLang="en-US" dirty="0" err="1"/>
              <a:t>우돈이라는</a:t>
            </a:r>
            <a:r>
              <a:rPr kumimoji="1" lang="ko-KR" altLang="en-US" dirty="0"/>
              <a:t> 라이브러리가 지원하는 기능만 사용할 수 있었고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위해 그래프 스크립트는 </a:t>
            </a:r>
            <a:r>
              <a:rPr kumimoji="1" lang="en-US" altLang="ko-KR" dirty="0"/>
              <a:t>C#</a:t>
            </a:r>
            <a:r>
              <a:rPr kumimoji="1" lang="ko-KR" altLang="en-US" dirty="0"/>
              <a:t>을 이용하여 </a:t>
            </a:r>
            <a:r>
              <a:rPr kumimoji="1" lang="ko-KR" altLang="en-US" dirty="0" err="1"/>
              <a:t>프로그래밍해야힜습니다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다음으로 </a:t>
            </a:r>
            <a:r>
              <a:rPr kumimoji="1" lang="ko-KR" altLang="en-US" dirty="0" err="1"/>
              <a:t>우돈은</a:t>
            </a:r>
            <a:r>
              <a:rPr kumimoji="1" lang="ko-KR" altLang="en-US" dirty="0"/>
              <a:t> 네트워크 통신을 지원하지 않아서 </a:t>
            </a:r>
            <a:r>
              <a:rPr kumimoji="1" lang="en-US" altLang="ko-KR" dirty="0"/>
              <a:t>chatbot</a:t>
            </a:r>
            <a:r>
              <a:rPr kumimoji="1" lang="ko-KR" altLang="en-US" dirty="0"/>
              <a:t>의 개발을 중단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다른 서버나 </a:t>
            </a:r>
            <a:r>
              <a:rPr kumimoji="1" lang="en-US" altLang="ko-KR" dirty="0"/>
              <a:t>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이용하지 못하게 되어 해당 기능을 로컬에서 최대한 비슷하게 구현하는 것을 목표로 개발을 진행했습니다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4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메인</a:t>
            </a:r>
            <a:r>
              <a:rPr kumimoji="1" lang="ko-KR" altLang="en-US" dirty="0"/>
              <a:t> 월드는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층으로 이루어져있고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엘리베이터 포탈을 통해 물리적으로 이어져있습니다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42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서브</a:t>
            </a:r>
            <a:r>
              <a:rPr kumimoji="1" lang="ko-KR" altLang="en-US" dirty="0"/>
              <a:t> 기능인 </a:t>
            </a:r>
            <a:r>
              <a:rPr kumimoji="1" lang="ko-KR" altLang="en-US" dirty="0" err="1"/>
              <a:t>리딩룸입니다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해당룸은</a:t>
            </a:r>
            <a:r>
              <a:rPr kumimoji="1" lang="ko-KR" altLang="en-US" dirty="0"/>
              <a:t> 예약 시스템을 넣으려고 했지만 </a:t>
            </a:r>
            <a:r>
              <a:rPr kumimoji="1" lang="ko-KR" altLang="en-US" dirty="0" err="1"/>
              <a:t>필요없다고</a:t>
            </a:r>
            <a:r>
              <a:rPr kumimoji="1" lang="ko-KR" altLang="en-US" dirty="0"/>
              <a:t> 판단되어 삭제하였습니다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영상으로 </a:t>
            </a:r>
            <a:r>
              <a:rPr kumimoji="1" lang="ko-KR" altLang="en-US" dirty="0" err="1"/>
              <a:t>보시겟습니다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DVD</a:t>
            </a:r>
            <a:r>
              <a:rPr kumimoji="1" lang="ko-KR" altLang="en-US" dirty="0"/>
              <a:t>룸의 특성상 예약시스템이 필요했고 이를 보드 형태로 제작하여 적용하였습니다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Vide</a:t>
            </a:r>
            <a:r>
              <a:rPr kumimoji="1" lang="ko-KR" altLang="en-US" dirty="0" err="1"/>
              <a:t>ㅐ는</a:t>
            </a:r>
            <a:r>
              <a:rPr kumimoji="1" lang="ko-KR" altLang="en-US" dirty="0"/>
              <a:t> 원하는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을 입력하여 다같이 </a:t>
            </a:r>
            <a:r>
              <a:rPr kumimoji="1" lang="ko-KR" altLang="en-US" dirty="0" err="1"/>
              <a:t>볼수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있도록했브니다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30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비디오</a:t>
            </a:r>
            <a:r>
              <a:rPr kumimoji="1" lang="ko-KR" altLang="en-US" dirty="0"/>
              <a:t> 스트리밍 기능은 </a:t>
            </a:r>
            <a:r>
              <a:rPr kumimoji="1" lang="en-US" altLang="ko-KR" dirty="0"/>
              <a:t>DVD</a:t>
            </a:r>
            <a:r>
              <a:rPr kumimoji="1" lang="ko-KR" altLang="en-US" dirty="0"/>
              <a:t>룸과 기능이 겹쳐서 제외 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67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네트워크 통신에 대한 제약으로 </a:t>
            </a:r>
            <a:r>
              <a:rPr kumimoji="1" lang="ko-KR" altLang="en-US" dirty="0" err="1"/>
              <a:t>챗봇은</a:t>
            </a:r>
            <a:r>
              <a:rPr kumimoji="1" lang="ko-KR" altLang="en-US" dirty="0"/>
              <a:t> 제작을 하지 않았습니다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23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저희 프로젝트에서 보완해야 할 점에 대해 말씀드리겠습니다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프로젝트를 진행하면서 크게 두 가지 문제가 발생했습니다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먼저 네트워크를 통한 기능들을 사용할 수 없어서 내부의 기능들 만을 이용해 저희의 월드를 최대한 구현해야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점에서 아쉬움이 남고 기회가 된다면 다른 방법을 찾아 서 시도해보고자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다음으로는 변수 동기화 문제입니다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DVDRoom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MeetingRoom</a:t>
            </a:r>
            <a:r>
              <a:rPr kumimoji="1" lang="ko-KR" altLang="en-US" dirty="0"/>
              <a:t>에서 사용된 예약 시스템은 본인에게만 예약 현황이 갱신되고 보이는 문제가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해결하기 위해 예약 정보를 저장하는 변수를 동기화 해주어야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이러한 부분도 보완하고 싶은 바람이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내용의 순서는 다음과 같습니다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2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첫</a:t>
            </a:r>
            <a:r>
              <a:rPr kumimoji="1" lang="ko-KR" altLang="en-US" dirty="0"/>
              <a:t> 번째 </a:t>
            </a:r>
            <a:r>
              <a:rPr kumimoji="1" lang="en-US" altLang="ko-KR" dirty="0"/>
              <a:t>overview</a:t>
            </a:r>
            <a:r>
              <a:rPr kumimoji="1" lang="ko-KR" altLang="en-US" dirty="0"/>
              <a:t> 파트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4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메타버스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디도가</a:t>
            </a:r>
            <a:r>
              <a:rPr kumimoji="1" lang="ko-KR" altLang="en-US" dirty="0"/>
              <a:t> 생겨나게 된 백그라운드는</a:t>
            </a:r>
            <a:r>
              <a:rPr kumimoji="1" lang="en-US" altLang="ko-KR" dirty="0"/>
              <a:t> covid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팬데믹의</a:t>
            </a:r>
            <a:r>
              <a:rPr kumimoji="1" lang="ko-KR" altLang="en-US" dirty="0"/>
              <a:t> 여파로 인해 성균관대학교 학생들이 캠퍼스 라이프를 즐기기 어려운 상황이 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 성균관대학교의 자랑인 디지털 도서관의 기능을 </a:t>
            </a:r>
            <a:r>
              <a:rPr kumimoji="1" lang="ko-KR" altLang="en-US" dirty="0" err="1"/>
              <a:t>메타버스에</a:t>
            </a:r>
            <a:r>
              <a:rPr kumimoji="1" lang="ko-KR" altLang="en-US" dirty="0"/>
              <a:t> 구현한다면</a:t>
            </a:r>
            <a:endParaRPr kumimoji="1" lang="en-US" altLang="ko-KR" dirty="0"/>
          </a:p>
          <a:p>
            <a:r>
              <a:rPr kumimoji="1" lang="ko-KR" altLang="en-US" dirty="0"/>
              <a:t>성균관대학생들이 간접적으로나마 대학교 생활을 다른 사람들과 체험할 수 있지 </a:t>
            </a:r>
            <a:r>
              <a:rPr kumimoji="1" lang="ko-KR" altLang="en-US" dirty="0" err="1"/>
              <a:t>않을까에서</a:t>
            </a:r>
            <a:r>
              <a:rPr kumimoji="1" lang="ko-KR" altLang="en-US" dirty="0"/>
              <a:t> 메타버스 </a:t>
            </a:r>
            <a:r>
              <a:rPr kumimoji="1" lang="ko-KR" altLang="en-US" dirty="0" err="1"/>
              <a:t>디도라는</a:t>
            </a:r>
            <a:r>
              <a:rPr kumimoji="1" lang="ko-KR" altLang="en-US" dirty="0"/>
              <a:t> 아이디어가 시작되었습니다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8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가 생각하는 </a:t>
            </a:r>
            <a:r>
              <a:rPr kumimoji="1" lang="ko-Kore-KR" altLang="en-US" dirty="0"/>
              <a:t>디지털</a:t>
            </a:r>
            <a:r>
              <a:rPr kumimoji="1" lang="ko-KR" altLang="en-US" dirty="0"/>
              <a:t> 도서관의 기능은 크게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첫째로 온라인 미팅을 지원합니다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코로나의 여파로 </a:t>
            </a:r>
            <a:r>
              <a:rPr kumimoji="1" lang="ko-KR" altLang="en-US" dirty="0" err="1"/>
              <a:t>많은사람들이</a:t>
            </a:r>
            <a:r>
              <a:rPr kumimoji="1" lang="ko-KR" altLang="en-US" dirty="0"/>
              <a:t> 온라인 미팅을 </a:t>
            </a:r>
            <a:r>
              <a:rPr kumimoji="1" lang="ko-KR" altLang="en-US" dirty="0" err="1"/>
              <a:t>시행히고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저희가 만든 디지털 도서관에 필요한 기능이라고 생각되었습니다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다음으로 도서관의 기본적인 기능인 책을 볼 </a:t>
            </a:r>
            <a:r>
              <a:rPr kumimoji="1" lang="ko-KR" altLang="en-US" dirty="0" err="1"/>
              <a:t>수있는</a:t>
            </a:r>
            <a:r>
              <a:rPr kumimoji="1" lang="ko-KR" altLang="en-US" dirty="0"/>
              <a:t> 기능이 있어야한다고 생각했습니다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3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거리두기가</a:t>
            </a:r>
            <a:r>
              <a:rPr kumimoji="1" lang="ko-KR" altLang="en-US" dirty="0"/>
              <a:t> 지속되어 </a:t>
            </a:r>
            <a:r>
              <a:rPr kumimoji="1" lang="en-US" altLang="ko-KR" dirty="0"/>
              <a:t>OTT</a:t>
            </a:r>
            <a:r>
              <a:rPr kumimoji="1" lang="ko-KR" altLang="en-US" dirty="0"/>
              <a:t>서비스를 이용하는 사용자가 늘어나게 되었는데 이에 저희도 다같이 모여서 영상을 시청할 수 있는 기능이 필요하다고 생각했습니다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마지막으로 대학교의 기능인 만큼 </a:t>
            </a:r>
            <a:r>
              <a:rPr kumimoji="1" lang="ko-KR" altLang="en-US" dirty="0" err="1"/>
              <a:t>킹고봇을</a:t>
            </a:r>
            <a:r>
              <a:rPr kumimoji="1" lang="ko-KR" altLang="en-US" dirty="0"/>
              <a:t> 이용하여 메타버스속에서 학교의 정보를 얻을 수 있는 기회를 제공하고자 했습니다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5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</a:t>
            </a:r>
            <a:r>
              <a:rPr kumimoji="1" lang="ko-KR" altLang="en-US" dirty="0"/>
              <a:t> 개발 목적과 방법에 대해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7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앞에서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말씀드린것처럼</a:t>
            </a:r>
            <a:r>
              <a:rPr kumimoji="1" lang="ko-KR" altLang="en-US" dirty="0"/>
              <a:t> 온라인 미팅을 할 수 있는 공간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챗봇기능을</a:t>
            </a:r>
            <a:r>
              <a:rPr kumimoji="1" lang="ko-KR" altLang="en-US" dirty="0"/>
              <a:t> 통해 학교의 정보 얻기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리딩룸을</a:t>
            </a:r>
            <a:r>
              <a:rPr kumimoji="1" lang="ko-KR" altLang="en-US" dirty="0"/>
              <a:t> 이용하여 책을 읽을 수 있는 기능 </a:t>
            </a:r>
            <a:r>
              <a:rPr kumimoji="1" lang="en-US" altLang="ko-KR" dirty="0"/>
              <a:t>DVD </a:t>
            </a:r>
            <a:r>
              <a:rPr kumimoji="1" lang="ko-KR" altLang="en-US" dirty="0"/>
              <a:t>룸을 이용하여 다같이 영상을 즐길 수 있는 서브시스템을 만드는 것이 목적입니다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5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VRCHAT</a:t>
            </a:r>
            <a:r>
              <a:rPr kumimoji="1" lang="ko-KR" altLang="en-US" dirty="0"/>
              <a:t>의 특성상 </a:t>
            </a:r>
            <a:r>
              <a:rPr kumimoji="1" lang="en-US" altLang="ko-KR" dirty="0"/>
              <a:t>UDON</a:t>
            </a:r>
            <a:r>
              <a:rPr kumimoji="1" lang="ko-KR" altLang="en-US" dirty="0"/>
              <a:t>라이브러리를 이용한 개발이 베이스가 되기 때문에 </a:t>
            </a:r>
            <a:r>
              <a:rPr kumimoji="1" lang="en-US" altLang="ko-KR" dirty="0"/>
              <a:t>UNITY</a:t>
            </a:r>
            <a:r>
              <a:rPr kumimoji="1" lang="ko-KR" altLang="en-US" dirty="0"/>
              <a:t>에서 개발을 하고 </a:t>
            </a:r>
            <a:r>
              <a:rPr kumimoji="1" lang="en-US" altLang="ko-KR" dirty="0"/>
              <a:t>VRCHAT</a:t>
            </a:r>
            <a:r>
              <a:rPr kumimoji="1" lang="ko-KR" altLang="en-US" dirty="0"/>
              <a:t>에서 테스트하는 형식으로 개발이 진행되었습니다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7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7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9" y="1571508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6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063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3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219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444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9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  <p:sldLayoutId id="2147483683" r:id="rId17"/>
    <p:sldLayoutId id="214748368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2" r:id="rId3"/>
    <p:sldLayoutId id="2147483685" r:id="rId4"/>
    <p:sldLayoutId id="214748368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Smart Digital Library, Metaverse Dido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Team formation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FE7DC-2F31-48B7-A9E5-AF0CA28B0D5C}"/>
              </a:ext>
            </a:extLst>
          </p:cNvPr>
          <p:cNvSpPr/>
          <p:nvPr/>
        </p:nvSpPr>
        <p:spPr>
          <a:xfrm>
            <a:off x="1596548" y="849292"/>
            <a:ext cx="1368152" cy="504056"/>
          </a:xfrm>
          <a:prstGeom prst="rect">
            <a:avLst/>
          </a:prstGeom>
          <a:solidFill>
            <a:srgbClr val="FEB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0397F-B007-41D4-B839-9BA120E31E49}"/>
              </a:ext>
            </a:extLst>
          </p:cNvPr>
          <p:cNvSpPr/>
          <p:nvPr/>
        </p:nvSpPr>
        <p:spPr>
          <a:xfrm>
            <a:off x="6179302" y="853817"/>
            <a:ext cx="1368152" cy="504056"/>
          </a:xfrm>
          <a:prstGeom prst="rect">
            <a:avLst/>
          </a:prstGeom>
          <a:solidFill>
            <a:srgbClr val="FEB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A32CE-5280-453E-8FDE-9547463C56D6}"/>
              </a:ext>
            </a:extLst>
          </p:cNvPr>
          <p:cNvSpPr/>
          <p:nvPr/>
        </p:nvSpPr>
        <p:spPr>
          <a:xfrm>
            <a:off x="3851920" y="1563638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World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3FC31-AFE2-47FD-8E14-B9D49556AB20}"/>
              </a:ext>
            </a:extLst>
          </p:cNvPr>
          <p:cNvSpPr/>
          <p:nvPr/>
        </p:nvSpPr>
        <p:spPr>
          <a:xfrm>
            <a:off x="1330519" y="3966905"/>
            <a:ext cx="1900211" cy="450050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Ukcheol</a:t>
            </a:r>
            <a:r>
              <a:rPr lang="en-US" altLang="ko-KR" sz="1600" dirty="0">
                <a:solidFill>
                  <a:schemeClr val="tx1"/>
                </a:solidFill>
              </a:rPr>
              <a:t> Choe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C44DDA-EC20-C44A-A1A8-26277983552C}"/>
              </a:ext>
            </a:extLst>
          </p:cNvPr>
          <p:cNvSpPr/>
          <p:nvPr/>
        </p:nvSpPr>
        <p:spPr>
          <a:xfrm>
            <a:off x="3851920" y="2355726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Meeting Room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184E27-9398-2C4A-AB56-A26E056F859E}"/>
              </a:ext>
            </a:extLst>
          </p:cNvPr>
          <p:cNvSpPr/>
          <p:nvPr/>
        </p:nvSpPr>
        <p:spPr>
          <a:xfrm>
            <a:off x="3851920" y="3147814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Reading Room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8700B7-F74D-2E4B-8278-05CD54F3D274}"/>
              </a:ext>
            </a:extLst>
          </p:cNvPr>
          <p:cNvSpPr/>
          <p:nvPr/>
        </p:nvSpPr>
        <p:spPr>
          <a:xfrm>
            <a:off x="3851920" y="39399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DVD Room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B925F8-9869-564F-A4EA-5F79E851E0EE}"/>
              </a:ext>
            </a:extLst>
          </p:cNvPr>
          <p:cNvSpPr/>
          <p:nvPr/>
        </p:nvSpPr>
        <p:spPr>
          <a:xfrm>
            <a:off x="1330519" y="3168894"/>
            <a:ext cx="1900211" cy="461895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Minsu</a:t>
            </a:r>
            <a:r>
              <a:rPr lang="en-US" altLang="ko-KR" sz="1600" dirty="0">
                <a:solidFill>
                  <a:schemeClr val="tx1"/>
                </a:solidFill>
              </a:rPr>
              <a:t> Kim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88DF47-3986-7947-BB2B-387490711B40}"/>
              </a:ext>
            </a:extLst>
          </p:cNvPr>
          <p:cNvSpPr/>
          <p:nvPr/>
        </p:nvSpPr>
        <p:spPr>
          <a:xfrm>
            <a:off x="1330519" y="2345953"/>
            <a:ext cx="1900211" cy="461895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dirty="0" err="1">
                <a:solidFill>
                  <a:schemeClr val="tx1"/>
                </a:solidFill>
              </a:rPr>
              <a:t>Aizat</a:t>
            </a:r>
            <a:r>
              <a:rPr lang="en" altLang="ko-Kore-KR" sz="1600" dirty="0">
                <a:solidFill>
                  <a:schemeClr val="tx1"/>
                </a:solidFill>
              </a:rPr>
              <a:t> </a:t>
            </a:r>
            <a:r>
              <a:rPr lang="en" altLang="ko-Kore-KR" sz="1600" dirty="0" err="1">
                <a:solidFill>
                  <a:schemeClr val="tx1"/>
                </a:solidFill>
              </a:rPr>
              <a:t>Hamizuddin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218212-4621-9E45-88C8-8A22E1FC3E52}"/>
              </a:ext>
            </a:extLst>
          </p:cNvPr>
          <p:cNvSpPr/>
          <p:nvPr/>
        </p:nvSpPr>
        <p:spPr>
          <a:xfrm>
            <a:off x="1330520" y="1588806"/>
            <a:ext cx="1900211" cy="461895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Dasol</a:t>
            </a:r>
            <a:r>
              <a:rPr lang="en-US" altLang="ko-KR" sz="1600" dirty="0">
                <a:solidFill>
                  <a:schemeClr val="tx1"/>
                </a:solidFill>
              </a:rPr>
              <a:t> Lee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Minsu</a:t>
            </a:r>
            <a:r>
              <a:rPr lang="en-US" altLang="ko-KR" sz="1600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4987F4-E201-C34C-A7B1-22294CF8A4A9}"/>
              </a:ext>
            </a:extLst>
          </p:cNvPr>
          <p:cNvSpPr/>
          <p:nvPr/>
        </p:nvSpPr>
        <p:spPr>
          <a:xfrm>
            <a:off x="5962154" y="2376133"/>
            <a:ext cx="1900211" cy="461895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Fatdzirul</a:t>
            </a:r>
            <a:r>
              <a:rPr lang="en-US" altLang="ko-KR" sz="1600" dirty="0">
                <a:solidFill>
                  <a:schemeClr val="tx1"/>
                </a:solidFill>
              </a:rPr>
              <a:t> Izzat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4671A6-4E23-3A42-8BED-64C25A089D9E}"/>
              </a:ext>
            </a:extLst>
          </p:cNvPr>
          <p:cNvSpPr/>
          <p:nvPr/>
        </p:nvSpPr>
        <p:spPr>
          <a:xfrm>
            <a:off x="5962154" y="1584718"/>
            <a:ext cx="1900211" cy="461895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Keunha</a:t>
            </a:r>
            <a:r>
              <a:rPr lang="en-US" altLang="ko-KR" sz="1600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7212D-C1D2-E049-BE0A-B88482A98282}"/>
              </a:ext>
            </a:extLst>
          </p:cNvPr>
          <p:cNvSpPr/>
          <p:nvPr/>
        </p:nvSpPr>
        <p:spPr>
          <a:xfrm>
            <a:off x="5962153" y="3960982"/>
            <a:ext cx="1900211" cy="461895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Keunha</a:t>
            </a:r>
            <a:r>
              <a:rPr lang="en-US" altLang="ko-KR" sz="1600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5E4A5B-FB02-6B4A-B5B5-FB88DB85D145}"/>
              </a:ext>
            </a:extLst>
          </p:cNvPr>
          <p:cNvSpPr/>
          <p:nvPr/>
        </p:nvSpPr>
        <p:spPr>
          <a:xfrm>
            <a:off x="5970129" y="3167548"/>
            <a:ext cx="1900211" cy="461895"/>
          </a:xfrm>
          <a:prstGeom prst="rect">
            <a:avLst/>
          </a:prstGeom>
          <a:solidFill>
            <a:srgbClr val="9FED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Kyunghyun</a:t>
            </a:r>
            <a:r>
              <a:rPr lang="en-US" altLang="ko-KR" sz="1600" dirty="0">
                <a:solidFill>
                  <a:schemeClr val="tx1"/>
                </a:solidFill>
              </a:rPr>
              <a:t> Jo</a:t>
            </a:r>
          </a:p>
        </p:txBody>
      </p:sp>
    </p:spTree>
    <p:extLst>
      <p:ext uri="{BB962C8B-B14F-4D97-AF65-F5344CB8AC3E}">
        <p14:creationId xmlns:p14="http://schemas.microsoft.com/office/powerpoint/2010/main" val="256016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implementation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>
                <a:cs typeface="Arial"/>
              </a:rPr>
              <a:t>Implement subsystems</a:t>
            </a:r>
          </a:p>
        </p:txBody>
      </p:sp>
    </p:spTree>
    <p:extLst>
      <p:ext uri="{BB962C8B-B14F-4D97-AF65-F5344CB8AC3E}">
        <p14:creationId xmlns:p14="http://schemas.microsoft.com/office/powerpoint/2010/main" val="210224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649203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01.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568187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UDON</a:t>
            </a:r>
          </a:p>
        </p:txBody>
      </p:sp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3F17D05A-C37C-4275-B6CC-5BFC41092B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494412"/>
            <a:ext cx="1072302" cy="1072302"/>
          </a:xfrm>
          <a:prstGeom prst="rect">
            <a:avLst/>
          </a:prstGeom>
        </p:spPr>
      </p:pic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1191179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267028"/>
            <a:ext cx="1923063" cy="9770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348852"/>
            <a:ext cx="4139636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VRCHAT Constraints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3157447" y="127238"/>
            <a:ext cx="982188" cy="49601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484759"/>
            <a:ext cx="4526705" cy="12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350" b="1" dirty="0">
                <a:solidFill>
                  <a:srgbClr val="558DD6"/>
                </a:solidFill>
              </a:rPr>
              <a:t>In VRCHAT,</a:t>
            </a:r>
            <a:r>
              <a:rPr lang="ko-KR" altLang="en-US" sz="1350" b="1" dirty="0">
                <a:solidFill>
                  <a:srgbClr val="558DD6"/>
                </a:solidFill>
              </a:rPr>
              <a:t> </a:t>
            </a:r>
            <a:r>
              <a:rPr lang="en" altLang="ko-KR" sz="1350" b="1" dirty="0">
                <a:solidFill>
                  <a:srgbClr val="558DD6"/>
                </a:solidFill>
              </a:rPr>
              <a:t>Only functions supported by the </a:t>
            </a:r>
            <a:r>
              <a:rPr lang="en" altLang="ko-KR" sz="1350" b="1" dirty="0" err="1">
                <a:solidFill>
                  <a:srgbClr val="558DD6"/>
                </a:solidFill>
              </a:rPr>
              <a:t>udon</a:t>
            </a:r>
            <a:r>
              <a:rPr lang="en" altLang="ko-KR" sz="1350" b="1" dirty="0">
                <a:solidFill>
                  <a:srgbClr val="558DD6"/>
                </a:solidFill>
              </a:rPr>
              <a:t> library can be used. </a:t>
            </a: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" altLang="ko-KR" sz="1350" b="1" dirty="0">
                <a:solidFill>
                  <a:srgbClr val="558DD6"/>
                </a:solidFill>
              </a:rPr>
              <a:t>In addition, programming using graph scripts is basically possible, but higher-level programming is supported using C# scripts.</a:t>
            </a:r>
            <a:endParaRPr lang="ko-KR" altLang="ko-KR" sz="1350" b="1" dirty="0">
              <a:solidFill>
                <a:srgbClr val="558DD6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6B3FB85-2D6E-4EB3-980D-A1899E800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27" y="2977893"/>
            <a:ext cx="1111844" cy="1111844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633648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711963"/>
            <a:ext cx="1923063" cy="92035"/>
          </a:xfrm>
          <a:prstGeom prst="rightArrow">
            <a:avLst/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5868144" y="4124403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Network constraint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4119730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02.</a:t>
            </a:r>
            <a:endParaRPr lang="ko-KR" altLang="en-US" sz="3200" b="1" dirty="0">
              <a:solidFill>
                <a:srgbClr val="67C5DB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409774"/>
            <a:ext cx="4353790" cy="136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350" b="1" dirty="0">
                <a:solidFill>
                  <a:srgbClr val="5BBFD7"/>
                </a:solidFill>
              </a:rPr>
              <a:t>In </a:t>
            </a:r>
            <a:r>
              <a:rPr lang="en-US" altLang="ko-KR" sz="1350" b="1" dirty="0" err="1">
                <a:solidFill>
                  <a:srgbClr val="5BBFD7"/>
                </a:solidFill>
              </a:rPr>
              <a:t>Udon</a:t>
            </a:r>
            <a:r>
              <a:rPr lang="en-US" altLang="ko-KR" sz="1350" b="1" dirty="0">
                <a:solidFill>
                  <a:srgbClr val="5BBFD7"/>
                </a:solidFill>
              </a:rPr>
              <a:t>,</a:t>
            </a:r>
            <a:r>
              <a:rPr lang="en" altLang="ko-Kore-KR" dirty="0"/>
              <a:t> </a:t>
            </a:r>
            <a:r>
              <a:rPr lang="en-US" altLang="ko-Kore-KR" sz="1350" b="1" dirty="0">
                <a:solidFill>
                  <a:srgbClr val="5BBFD7"/>
                </a:solidFill>
              </a:rPr>
              <a:t>T</a:t>
            </a:r>
            <a:r>
              <a:rPr lang="en" altLang="ko-Kore-KR" sz="1350" b="1" dirty="0">
                <a:solidFill>
                  <a:srgbClr val="5BBFD7"/>
                </a:solidFill>
              </a:rPr>
              <a:t>hey do not support network communication. Since the function is not supported for security reasons, information cannot be received from DB or server.</a:t>
            </a:r>
            <a:r>
              <a:rPr lang="en-US" altLang="ko-KR" sz="1350" b="1" dirty="0">
                <a:solidFill>
                  <a:srgbClr val="5BBFD7"/>
                </a:solidFill>
              </a:rPr>
              <a:t> </a:t>
            </a:r>
            <a:endParaRPr lang="ko-KR" altLang="ko-KR" sz="1350" b="1" dirty="0">
              <a:solidFill>
                <a:srgbClr val="5BBF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1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1CBBB4"/>
                </a:solidFill>
              </a:rPr>
              <a:t>Metaverse Dido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DC925B-2451-B34E-81F7-024ED031C3C2}"/>
              </a:ext>
            </a:extLst>
          </p:cNvPr>
          <p:cNvSpPr/>
          <p:nvPr/>
        </p:nvSpPr>
        <p:spPr>
          <a:xfrm>
            <a:off x="251520" y="1491630"/>
            <a:ext cx="5256584" cy="2880320"/>
          </a:xfrm>
          <a:prstGeom prst="rect">
            <a:avLst/>
          </a:prstGeom>
          <a:solidFill>
            <a:srgbClr val="9F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4B67C-7532-EE47-A16E-CC14B356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9622"/>
            <a:ext cx="2981681" cy="3036164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F79BF-40A6-C346-9A35-84F180850265}"/>
              </a:ext>
            </a:extLst>
          </p:cNvPr>
          <p:cNvSpPr txBox="1"/>
          <p:nvPr/>
        </p:nvSpPr>
        <p:spPr>
          <a:xfrm>
            <a:off x="3251824" y="3242830"/>
            <a:ext cx="5424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consists of three layers: Reading Room, DVD Room, and Meeting Room.</a:t>
            </a:r>
            <a:br>
              <a:rPr lang="en" altLang="ko-Kore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" altLang="ko-Kore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Each floor can be moved using an elevator portal.</a:t>
            </a:r>
            <a:endParaRPr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kumimoji="1" lang="ko-Kore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FCAC7D-CCD5-814C-BB26-4961E95B9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011" y="1533409"/>
            <a:ext cx="1312653" cy="1660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6237E8-BD1D-A24B-A499-029F21B76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1727622"/>
            <a:ext cx="2201907" cy="1204168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D61780EC-13D2-7F46-95EF-E6DB74CE0FFF}"/>
              </a:ext>
            </a:extLst>
          </p:cNvPr>
          <p:cNvCxnSpPr>
            <a:cxnSpLocks/>
          </p:cNvCxnSpPr>
          <p:nvPr/>
        </p:nvCxnSpPr>
        <p:spPr>
          <a:xfrm flipV="1">
            <a:off x="2105555" y="1552817"/>
            <a:ext cx="2083016" cy="1063583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C99FA7E-0A67-7944-8A74-EE4F438AF06C}"/>
              </a:ext>
            </a:extLst>
          </p:cNvPr>
          <p:cNvCxnSpPr>
            <a:cxnSpLocks/>
          </p:cNvCxnSpPr>
          <p:nvPr/>
        </p:nvCxnSpPr>
        <p:spPr>
          <a:xfrm>
            <a:off x="2165001" y="2704263"/>
            <a:ext cx="2023570" cy="454731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AAAB88C-EE37-DB42-B7C5-428B4851C07C}"/>
              </a:ext>
            </a:extLst>
          </p:cNvPr>
          <p:cNvCxnSpPr>
            <a:cxnSpLocks/>
          </p:cNvCxnSpPr>
          <p:nvPr/>
        </p:nvCxnSpPr>
        <p:spPr>
          <a:xfrm flipV="1">
            <a:off x="5253637" y="1727622"/>
            <a:ext cx="971107" cy="507446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8CA964E-279C-294E-8A27-2441EF1B40E4}"/>
              </a:ext>
            </a:extLst>
          </p:cNvPr>
          <p:cNvCxnSpPr>
            <a:cxnSpLocks/>
          </p:cNvCxnSpPr>
          <p:nvPr/>
        </p:nvCxnSpPr>
        <p:spPr>
          <a:xfrm>
            <a:off x="5253637" y="2726298"/>
            <a:ext cx="971107" cy="182135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READING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05A1DF7-0F45-4D37-A069-60FA851DB95D}"/>
              </a:ext>
            </a:extLst>
          </p:cNvPr>
          <p:cNvSpPr/>
          <p:nvPr/>
        </p:nvSpPr>
        <p:spPr>
          <a:xfrm>
            <a:off x="1691680" y="2107387"/>
            <a:ext cx="1584176" cy="148292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34F083C4-2162-4A6D-9F9C-C01A54445F7E}"/>
              </a:ext>
            </a:extLst>
          </p:cNvPr>
          <p:cNvSpPr/>
          <p:nvPr/>
        </p:nvSpPr>
        <p:spPr>
          <a:xfrm>
            <a:off x="5356931" y="3185269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549990BF-7B4E-4953-BD1C-6DEC00B9DF47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F642960E-0235-4AF0-AE56-658F0A2138A9}"/>
              </a:ext>
            </a:extLst>
          </p:cNvPr>
          <p:cNvGrpSpPr/>
          <p:nvPr/>
        </p:nvGrpSpPr>
        <p:grpSpPr>
          <a:xfrm>
            <a:off x="6397851" y="1909064"/>
            <a:ext cx="2075443" cy="556080"/>
            <a:chOff x="3233962" y="1892322"/>
            <a:chExt cx="1694471" cy="5560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5F92CA-2C4D-4E54-B061-EFB7A3E672F5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Reservation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71D4D0-AA1C-4F01-B09E-9E601439DCFA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Deleted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1743E667-5F79-4319-A24F-DA269D6285C0}"/>
              </a:ext>
            </a:extLst>
          </p:cNvPr>
          <p:cNvGrpSpPr/>
          <p:nvPr/>
        </p:nvGrpSpPr>
        <p:grpSpPr>
          <a:xfrm>
            <a:off x="6457000" y="3080446"/>
            <a:ext cx="2075440" cy="1110038"/>
            <a:chOff x="3094986" y="1935528"/>
            <a:chExt cx="1779927" cy="80798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4BFFA9-CF70-4838-BDA6-3967F79D1FD1}"/>
                </a:ext>
              </a:extLst>
            </p:cNvPr>
            <p:cNvSpPr txBox="1"/>
            <p:nvPr/>
          </p:nvSpPr>
          <p:spPr>
            <a:xfrm>
              <a:off x="3233964" y="1935528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E-Book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7E396B-833B-4F32-BEEA-BB1A6D52F5D1}"/>
                </a:ext>
              </a:extLst>
            </p:cNvPr>
            <p:cNvSpPr txBox="1"/>
            <p:nvPr/>
          </p:nvSpPr>
          <p:spPr>
            <a:xfrm>
              <a:off x="3094986" y="2138639"/>
              <a:ext cx="1779927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ko-Kore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types of books, desks and chairs that you can read.</a:t>
              </a:r>
            </a:p>
            <a:p>
              <a:br>
                <a:rPr lang="en" altLang="ko-Kore-KR" sz="1200" dirty="0"/>
              </a:b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9">
            <a:extLst>
              <a:ext uri="{FF2B5EF4-FFF2-40B4-BE49-F238E27FC236}">
                <a16:creationId xmlns:a16="http://schemas.microsoft.com/office/drawing/2014/main" id="{46CE23D4-AFA9-49A7-8536-120224770B9F}"/>
              </a:ext>
            </a:extLst>
          </p:cNvPr>
          <p:cNvSpPr/>
          <p:nvPr/>
        </p:nvSpPr>
        <p:spPr>
          <a:xfrm>
            <a:off x="5482874" y="3321572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Graphic 25" descr="Boardroom with solid fill">
            <a:extLst>
              <a:ext uri="{FF2B5EF4-FFF2-40B4-BE49-F238E27FC236}">
                <a16:creationId xmlns:a16="http://schemas.microsoft.com/office/drawing/2014/main" id="{6B6EB5FD-6B8B-4AA0-B878-97AC8440E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4456" y="2058658"/>
            <a:ext cx="450120" cy="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6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DVD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0DBFD94D-3FCE-4547-8E1D-E31FDC5B585A}"/>
              </a:ext>
            </a:extLst>
          </p:cNvPr>
          <p:cNvSpPr/>
          <p:nvPr/>
        </p:nvSpPr>
        <p:spPr>
          <a:xfrm>
            <a:off x="1673324" y="2150596"/>
            <a:ext cx="1656184" cy="14292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0218A1DB-0BF4-44A3-BF1B-20A027059B01}"/>
              </a:ext>
            </a:extLst>
          </p:cNvPr>
          <p:cNvGrpSpPr/>
          <p:nvPr/>
        </p:nvGrpSpPr>
        <p:grpSpPr>
          <a:xfrm>
            <a:off x="6437315" y="1916892"/>
            <a:ext cx="1859418" cy="745662"/>
            <a:chOff x="3183561" y="1954419"/>
            <a:chExt cx="1518100" cy="745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AF6F53-9DEA-4202-BB59-60AAB2D3FEA0}"/>
                </a:ext>
              </a:extLst>
            </p:cNvPr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Streaming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99CB7-B26D-4D63-8732-1A242BD5F997}"/>
                </a:ext>
              </a:extLst>
            </p:cNvPr>
            <p:cNvSpPr txBox="1"/>
            <p:nvPr/>
          </p:nvSpPr>
          <p:spPr>
            <a:xfrm>
              <a:off x="3183561" y="2238416"/>
              <a:ext cx="151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Screening by utilizing public API (e.g.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Youtube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9B0138C5-FB4F-481A-A1E5-96E5B675BDBE}"/>
              </a:ext>
            </a:extLst>
          </p:cNvPr>
          <p:cNvSpPr/>
          <p:nvPr/>
        </p:nvSpPr>
        <p:spPr>
          <a:xfrm>
            <a:off x="5487472" y="2131171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939D9ECB-07D0-4D6F-8336-156DC6D9ED72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8BC0939C-0A67-EF42-8E72-8798125B5078}"/>
              </a:ext>
            </a:extLst>
          </p:cNvPr>
          <p:cNvSpPr/>
          <p:nvPr/>
        </p:nvSpPr>
        <p:spPr>
          <a:xfrm>
            <a:off x="5341485" y="343584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B27D0606-8213-F148-873F-8A52DB130FF6}"/>
              </a:ext>
            </a:extLst>
          </p:cNvPr>
          <p:cNvGrpSpPr/>
          <p:nvPr/>
        </p:nvGrpSpPr>
        <p:grpSpPr>
          <a:xfrm>
            <a:off x="6397851" y="3349224"/>
            <a:ext cx="2075443" cy="556080"/>
            <a:chOff x="3233962" y="1892322"/>
            <a:chExt cx="1694471" cy="5560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1F5EB-5CD4-3240-85BF-7B211F27B903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Reservation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EFF6C-77B8-C14F-9480-6AEA6A19B649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Reservation board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9" name="Graphic 25" descr="Boardroom with solid fill">
            <a:extLst>
              <a:ext uri="{FF2B5EF4-FFF2-40B4-BE49-F238E27FC236}">
                <a16:creationId xmlns:a16="http://schemas.microsoft.com/office/drawing/2014/main" id="{F536CFD3-3C91-2246-99FA-DB681349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4456" y="3489782"/>
            <a:ext cx="450120" cy="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ONLINE MEETING </a:t>
            </a:r>
            <a:r>
              <a:rPr lang="en-US" altLang="ko-KR" dirty="0">
                <a:solidFill>
                  <a:srgbClr val="1CBBB4"/>
                </a:solidFill>
              </a:rPr>
              <a:t>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44830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Video Conference System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44829" y="3628516"/>
            <a:ext cx="1715401" cy="493983"/>
            <a:chOff x="3233964" y="1954419"/>
            <a:chExt cx="1400519" cy="493983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View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sharing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91772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Seat reservation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91770" y="3628516"/>
            <a:ext cx="1784686" cy="678649"/>
            <a:chOff x="3233964" y="1954419"/>
            <a:chExt cx="1457086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57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Annotatable Board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an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interface to write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ounded Rectangle 7"/>
          <p:cNvSpPr/>
          <p:nvPr/>
        </p:nvSpPr>
        <p:spPr>
          <a:xfrm>
            <a:off x="5655314" y="3112293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2862749F-4AEA-460C-9C83-D77464CA303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r="18202"/>
          <a:stretch/>
        </p:blipFill>
        <p:spPr bwMode="auto">
          <a:xfrm>
            <a:off x="1116013" y="1858963"/>
            <a:ext cx="2771775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8" descr="Theatre outline">
            <a:extLst>
              <a:ext uri="{FF2B5EF4-FFF2-40B4-BE49-F238E27FC236}">
                <a16:creationId xmlns:a16="http://schemas.microsoft.com/office/drawing/2014/main" id="{3807FC42-8298-4D68-9B56-7AD302309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8825" y="1611922"/>
            <a:ext cx="427957" cy="427957"/>
          </a:xfrm>
          <a:prstGeom prst="rect">
            <a:avLst/>
          </a:prstGeom>
        </p:spPr>
      </p:pic>
      <p:pic>
        <p:nvPicPr>
          <p:cNvPr id="28" name="Graphic 30" descr="Classroom with solid fill">
            <a:extLst>
              <a:ext uri="{FF2B5EF4-FFF2-40B4-BE49-F238E27FC236}">
                <a16:creationId xmlns:a16="http://schemas.microsoft.com/office/drawing/2014/main" id="{0BBB9A11-D9A3-4A2F-9378-461F7DC3A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7248" y="3035855"/>
            <a:ext cx="444443" cy="444443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0E27B04-4E9F-BE49-B7FA-7AA23FF7D4BE}"/>
              </a:ext>
            </a:extLst>
          </p:cNvPr>
          <p:cNvCxnSpPr/>
          <p:nvPr/>
        </p:nvCxnSpPr>
        <p:spPr>
          <a:xfrm>
            <a:off x="4944829" y="1419622"/>
            <a:ext cx="1715401" cy="280831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820C5B9-8E21-074B-BF56-F54E78D40028}"/>
              </a:ext>
            </a:extLst>
          </p:cNvPr>
          <p:cNvCxnSpPr>
            <a:cxnSpLocks/>
          </p:cNvCxnSpPr>
          <p:nvPr/>
        </p:nvCxnSpPr>
        <p:spPr>
          <a:xfrm flipH="1">
            <a:off x="5076056" y="1419622"/>
            <a:ext cx="1440160" cy="288754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KINGO BOT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5" name="Picture 2" descr="킹고봇 이미">
            <a:extLst>
              <a:ext uri="{FF2B5EF4-FFF2-40B4-BE49-F238E27FC236}">
                <a16:creationId xmlns:a16="http://schemas.microsoft.com/office/drawing/2014/main" id="{954451EF-5786-45E4-92F9-FB0D2285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92" y="1971777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F60F359D-A4FB-426E-A95E-B542C1E94319}"/>
              </a:ext>
            </a:extLst>
          </p:cNvPr>
          <p:cNvSpPr/>
          <p:nvPr/>
        </p:nvSpPr>
        <p:spPr>
          <a:xfrm>
            <a:off x="5341485" y="251435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F790566-B00A-4805-98C4-B6CF0081D001}"/>
              </a:ext>
            </a:extLst>
          </p:cNvPr>
          <p:cNvGrpSpPr/>
          <p:nvPr/>
        </p:nvGrpSpPr>
        <p:grpSpPr>
          <a:xfrm>
            <a:off x="6397851" y="2427734"/>
            <a:ext cx="2075443" cy="740746"/>
            <a:chOff x="3233962" y="1892322"/>
            <a:chExt cx="1694471" cy="740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7D2C02-89D1-40FB-A71E-4EBA8A01294F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24-hour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EE209D-E8D7-4559-B882-B88F73E321A8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School Life and Academic-related Inquiries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5464869" y="2684879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EDC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9FEEEC6-486D-5449-8FD3-7570A55A6EEE}"/>
              </a:ext>
            </a:extLst>
          </p:cNvPr>
          <p:cNvCxnSpPr>
            <a:cxnSpLocks/>
          </p:cNvCxnSpPr>
          <p:nvPr/>
        </p:nvCxnSpPr>
        <p:spPr>
          <a:xfrm>
            <a:off x="4944829" y="1419622"/>
            <a:ext cx="3659619" cy="27363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7A8B2A6-3959-A84C-A362-CB13D797061F}"/>
              </a:ext>
            </a:extLst>
          </p:cNvPr>
          <p:cNvCxnSpPr>
            <a:cxnSpLocks/>
          </p:cNvCxnSpPr>
          <p:nvPr/>
        </p:nvCxnSpPr>
        <p:spPr>
          <a:xfrm flipH="1">
            <a:off x="5076056" y="1419622"/>
            <a:ext cx="3456384" cy="288754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6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65156" y="2533728"/>
            <a:ext cx="5472608" cy="542078"/>
          </a:xfrm>
        </p:spPr>
        <p:txBody>
          <a:bodyPr/>
          <a:lstStyle/>
          <a:p>
            <a:r>
              <a:rPr lang="en-US" altLang="ko-KR" dirty="0"/>
              <a:t>4. Complementary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4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Problem </a:t>
            </a:r>
            <a:r>
              <a:rPr lang="en-US" altLang="ko-KR" dirty="0"/>
              <a:t>in</a:t>
            </a:r>
            <a:r>
              <a:rPr lang="en-US" altLang="ko-KR" dirty="0">
                <a:solidFill>
                  <a:schemeClr val="accent2"/>
                </a:solidFill>
              </a:rPr>
              <a:t> System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56757" y="3323867"/>
            <a:ext cx="2808313" cy="1222752"/>
            <a:chOff x="1764099" y="4240566"/>
            <a:chExt cx="2469693" cy="1222752"/>
          </a:xfrm>
        </p:grpSpPr>
        <p:sp>
          <p:nvSpPr>
            <p:cNvPr id="9" name="TextBox 8"/>
            <p:cNvSpPr txBox="1"/>
            <p:nvPr/>
          </p:nvSpPr>
          <p:spPr>
            <a:xfrm>
              <a:off x="1764099" y="4632321"/>
              <a:ext cx="21201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It is impossible to bring external information.</a:t>
              </a:r>
            </a:p>
            <a:p>
              <a:pPr lvl="0">
                <a:defRPr/>
              </a:pPr>
              <a:br>
                <a:rPr lang="en-US" altLang="ko-KR" sz="1200" dirty="0">
                  <a:solidFill>
                    <a:srgbClr val="558ED5"/>
                  </a:solidFill>
                  <a:cs typeface="Arial"/>
                </a:rPr>
              </a:br>
              <a:endParaRPr lang="en-US" altLang="ko-KR" sz="1200" dirty="0">
                <a:solidFill>
                  <a:srgbClr val="558ED5"/>
                </a:solidFill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4100" y="4240566"/>
              <a:ext cx="2469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Network problem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0032" y="3278364"/>
            <a:ext cx="3562955" cy="1929700"/>
            <a:chOff x="2113657" y="4168558"/>
            <a:chExt cx="2120135" cy="192970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28598"/>
              <a:ext cx="212013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1200" dirty="0">
                  <a:solidFill>
                    <a:srgbClr val="558ED5"/>
                  </a:solidFill>
                  <a:cs typeface="Arial"/>
                </a:rPr>
                <a:t>The reservation system was implemented by changing the color of the board, but no way to synchronize variables was found. It will be possible to find a way and apply it.</a:t>
              </a:r>
            </a:p>
            <a:p>
              <a:br>
                <a:rPr lang="en" altLang="ko-Kore-KR" sz="1200" dirty="0"/>
              </a:br>
              <a:endParaRPr lang="en-US" altLang="ko-KR" sz="1200" dirty="0">
                <a:solidFill>
                  <a:srgbClr val="558ED5"/>
                </a:solidFill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168558"/>
              <a:ext cx="21201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Variable Sync problem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9B17C1-7C63-7945-AD52-2A61B804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55643"/>
            <a:ext cx="3123186" cy="17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nc 무료 아이콘 의 Eva Fill Icons">
            <a:extLst>
              <a:ext uri="{FF2B5EF4-FFF2-40B4-BE49-F238E27FC236}">
                <a16:creationId xmlns:a16="http://schemas.microsoft.com/office/drawing/2014/main" id="{46FB9A69-EDA2-6F4D-9612-8D7B4008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68838"/>
            <a:ext cx="2139608" cy="213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CONTENTS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1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2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3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4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0"/>
          <p:cNvSpPr txBox="1"/>
          <p:nvPr/>
        </p:nvSpPr>
        <p:spPr bwMode="auto">
          <a:xfrm>
            <a:off x="3305099" y="1253258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Overview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10"/>
          <p:cNvSpPr txBox="1"/>
          <p:nvPr/>
        </p:nvSpPr>
        <p:spPr bwMode="auto">
          <a:xfrm>
            <a:off x="3305099" y="2155667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Goal &amp; Method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10"/>
          <p:cNvSpPr txBox="1"/>
          <p:nvPr/>
        </p:nvSpPr>
        <p:spPr bwMode="auto">
          <a:xfrm>
            <a:off x="3305099" y="3058076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Implematation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10"/>
          <p:cNvSpPr txBox="1"/>
          <p:nvPr/>
        </p:nvSpPr>
        <p:spPr bwMode="auto">
          <a:xfrm>
            <a:off x="3305099" y="3960485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Complementary</a:t>
            </a: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546"/>
            <a:ext cx="9144000" cy="776530"/>
          </a:xfrm>
          <a:solidFill>
            <a:srgbClr val="1FD3CA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Background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8384" y="3429064"/>
            <a:ext cx="2140723" cy="1038175"/>
            <a:chOff x="4320398" y="1245513"/>
            <a:chExt cx="2874451" cy="1038174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78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Restrictions on the use of multi-use facilities due to COVID-19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COVID-19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409BCFB-0835-4DE0-9B0A-C4056C5A4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9" y="1538857"/>
            <a:ext cx="1735281" cy="1735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8C0DC7-1C71-43AF-9BE3-A5C3D81BD7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0" y="1492199"/>
            <a:ext cx="1735281" cy="1735281"/>
          </a:xfrm>
          <a:prstGeom prst="rect">
            <a:avLst/>
          </a:prstGeom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E8B78994-A50D-4DD2-96DC-371827776B73}"/>
              </a:ext>
            </a:extLst>
          </p:cNvPr>
          <p:cNvGrpSpPr/>
          <p:nvPr/>
        </p:nvGrpSpPr>
        <p:grpSpPr>
          <a:xfrm>
            <a:off x="6274893" y="3429037"/>
            <a:ext cx="2140723" cy="1235793"/>
            <a:chOff x="4320398" y="1245513"/>
            <a:chExt cx="2874451" cy="12357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89081-C0BD-464D-9166-7C12230B3C20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 multiple functions such as online meeting, media room, and chatbot in the metaverse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FDA60F-3D21-4070-9101-16BE6A0E39F6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Metaverse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570F470-28EB-45D8-A7D4-DE048296C6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59" y="1538857"/>
            <a:ext cx="1688624" cy="1688624"/>
          </a:xfrm>
          <a:prstGeom prst="rect">
            <a:avLst/>
          </a:prstGeom>
        </p:spPr>
      </p:pic>
      <p:grpSp>
        <p:nvGrpSpPr>
          <p:cNvPr id="27" name="Group 11">
            <a:extLst>
              <a:ext uri="{FF2B5EF4-FFF2-40B4-BE49-F238E27FC236}">
                <a16:creationId xmlns:a16="http://schemas.microsoft.com/office/drawing/2014/main" id="{BBABE396-7E29-494A-944F-DD60A0F20E90}"/>
              </a:ext>
            </a:extLst>
          </p:cNvPr>
          <p:cNvGrpSpPr/>
          <p:nvPr/>
        </p:nvGrpSpPr>
        <p:grpSpPr>
          <a:xfrm>
            <a:off x="3501638" y="3429037"/>
            <a:ext cx="2140723" cy="1235793"/>
            <a:chOff x="4320398" y="1245513"/>
            <a:chExt cx="2874451" cy="12357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0A772-851C-4B0E-A018-5F995DDE0006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the user base by connecting various media materials in the library to a virtual community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B08396-C2BA-4394-B50D-520F2E8C48B9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Library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49343-D20B-465C-9035-16302E87D7F6}"/>
              </a:ext>
            </a:extLst>
          </p:cNvPr>
          <p:cNvSpPr/>
          <p:nvPr/>
        </p:nvSpPr>
        <p:spPr>
          <a:xfrm flipV="1">
            <a:off x="0" y="4862907"/>
            <a:ext cx="9144000" cy="51993"/>
          </a:xfrm>
          <a:prstGeom prst="rect">
            <a:avLst/>
          </a:prstGeom>
          <a:solidFill>
            <a:srgbClr val="1FD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37617DC-1410-4AE4-B401-B855DDED7D52}"/>
              </a:ext>
            </a:extLst>
          </p:cNvPr>
          <p:cNvSpPr/>
          <p:nvPr/>
        </p:nvSpPr>
        <p:spPr>
          <a:xfrm rot="5400000">
            <a:off x="2945939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0CA01BE-B303-4FA9-B9F8-2EA4FFBF5489}"/>
              </a:ext>
            </a:extLst>
          </p:cNvPr>
          <p:cNvSpPr/>
          <p:nvPr/>
        </p:nvSpPr>
        <p:spPr>
          <a:xfrm rot="5400000">
            <a:off x="5744782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408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01.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ONLINE MEETING</a:t>
            </a:r>
          </a:p>
        </p:txBody>
      </p:sp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3F17D05A-C37C-4275-B6CC-5BFC41092B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302693"/>
            <a:ext cx="1072302" cy="1072302"/>
          </a:xfrm>
          <a:prstGeom prst="rect">
            <a:avLst/>
          </a:prstGeom>
        </p:spPr>
      </p:pic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40"/>
            <a:ext cx="4526705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ko-KR" sz="1500" b="1" dirty="0">
                <a:solidFill>
                  <a:srgbClr val="558ED5"/>
                </a:solidFill>
              </a:rPr>
              <a:t>Online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meeting service grow 3.3 times more than before COVID-19 as non-face-to-face requests increase after the pandemic</a:t>
            </a:r>
            <a:endParaRPr lang="ko-KR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6B3FB85-2D6E-4EB3-980D-A1899E800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27" y="2786174"/>
            <a:ext cx="1111844" cy="1111844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E-BOOK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02.</a:t>
            </a:r>
            <a:endParaRPr lang="ko-KR" altLang="en-US" sz="3200" b="1" dirty="0">
              <a:solidFill>
                <a:srgbClr val="67C5DB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5"/>
            <a:ext cx="4353790" cy="12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350" b="1" dirty="0">
                <a:solidFill>
                  <a:srgbClr val="5BBFD7"/>
                </a:solidFill>
              </a:rPr>
              <a:t>     The e-book usage rate is growing at </a:t>
            </a:r>
            <a:r>
              <a:rPr lang="en-US" altLang="ko-KR" sz="1350" b="1" dirty="0">
                <a:solidFill>
                  <a:srgbClr val="67C5DB"/>
                </a:solidFill>
              </a:rPr>
              <a:t>an</a:t>
            </a:r>
            <a:r>
              <a:rPr lang="en-US" altLang="ko-KR" sz="1350" b="1" dirty="0">
                <a:solidFill>
                  <a:srgbClr val="5BBFD7"/>
                </a:solidFill>
              </a:rPr>
              <a:t> average annual rate of 303%, reaching $20.8 billion in the global publishing market, accounting for 18% of the total</a:t>
            </a:r>
            <a:endParaRPr lang="ko-KR" altLang="ko-KR" sz="1350" b="1" dirty="0">
              <a:solidFill>
                <a:srgbClr val="5BBF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03.</a:t>
            </a:r>
            <a:endParaRPr lang="ko-KR" altLang="en-US" sz="3200" b="1" dirty="0">
              <a:solidFill>
                <a:srgbClr val="5FDF93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OTT SERVICE</a:t>
            </a: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39"/>
            <a:ext cx="4941876" cy="99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rgbClr val="5FDF93"/>
                </a:solidFill>
              </a:rPr>
              <a:t> </a:t>
            </a:r>
            <a:r>
              <a:rPr lang="en-US" altLang="ko-KR" sz="1350" b="1" dirty="0">
                <a:solidFill>
                  <a:srgbClr val="5FDF93"/>
                </a:solidFill>
              </a:rPr>
              <a:t>    OTT captivates people’s eyes and ears among non-face-to-face services, allowing users to consume desired contents anytime, anywhere, transcending time and space constraints</a:t>
            </a:r>
            <a:endParaRPr lang="ko-KR" altLang="ko-KR" sz="1350" b="1" dirty="0">
              <a:solidFill>
                <a:srgbClr val="5FDF93"/>
              </a:solidFill>
            </a:endParaRPr>
          </a:p>
        </p:txBody>
      </p:sp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CHATBOT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04.</a:t>
            </a:r>
            <a:endParaRPr lang="ko-KR" altLang="en-US" sz="3200" b="1" dirty="0">
              <a:solidFill>
                <a:srgbClr val="55BCDC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4"/>
            <a:ext cx="435379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425" b="1" dirty="0">
              <a:solidFill>
                <a:srgbClr val="67E5D1"/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425" b="1" dirty="0">
                <a:solidFill>
                  <a:srgbClr val="55BCDC"/>
                </a:solidFill>
              </a:rPr>
              <a:t>     Chatbot creates virtual customer service agent that provide 24/7 service, </a:t>
            </a:r>
            <a:r>
              <a:rPr lang="en-US" altLang="ko-KR" sz="1425" b="1" dirty="0">
                <a:solidFill>
                  <a:srgbClr val="21A7D1"/>
                </a:solidFill>
              </a:rPr>
              <a:t>and</a:t>
            </a:r>
            <a:r>
              <a:rPr lang="en-US" altLang="ko-KR" sz="1425" b="1" dirty="0">
                <a:solidFill>
                  <a:srgbClr val="55BCDC"/>
                </a:solidFill>
              </a:rPr>
              <a:t> play a variety of roles including marketing, sales, and daily tasks</a:t>
            </a:r>
            <a:endParaRPr lang="ko-KR" altLang="ko-KR" sz="1425" b="1" dirty="0">
              <a:solidFill>
                <a:srgbClr val="55BCD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D176E-B253-4DDD-A79E-F3E8EA024B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77" y="1416361"/>
            <a:ext cx="968787" cy="96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6E110-1A78-4CEF-9AAF-29A3E885E1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7" y="2782020"/>
            <a:ext cx="1098169" cy="1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Goal &amp; Method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Development of a Virtual Library in Unity &amp; VR Chat for </a:t>
            </a:r>
            <a:r>
              <a:rPr lang="en-US" altLang="ko-KR" sz="1200" dirty="0"/>
              <a:t>Smart </a:t>
            </a:r>
            <a:r>
              <a:rPr lang="en-US" altLang="ko-KR" sz="1200" dirty="0">
                <a:cs typeface="Arial" pitchFamily="34" charset="0"/>
              </a:rPr>
              <a:t>Campus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4BFF5F-F0D5-45C5-8B21-41FD8EC7D01E}"/>
              </a:ext>
            </a:extLst>
          </p:cNvPr>
          <p:cNvSpPr/>
          <p:nvPr/>
        </p:nvSpPr>
        <p:spPr>
          <a:xfrm>
            <a:off x="539552" y="1172241"/>
            <a:ext cx="7920880" cy="363175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80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Our Goal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6296" y="2122204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1A7D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0322" y="2125728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FDF93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5576" y="3047930"/>
            <a:ext cx="1767568" cy="738664"/>
            <a:chOff x="2113657" y="4283314"/>
            <a:chExt cx="2120136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Creating a virtual meet-up discussion facility</a:t>
              </a:r>
              <a:endParaRPr lang="ko-KR" altLang="en-US" sz="1200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58ED5"/>
                  </a:solidFill>
                  <a:cs typeface="Arial" pitchFamily="34" charset="0"/>
                </a:rPr>
                <a:t>ONLINE MEETING</a:t>
              </a:r>
              <a:endParaRPr lang="ko-KR" altLang="en-US" sz="14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3047930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67C5DB"/>
                  </a:solidFill>
                  <a:cs typeface="Arial" pitchFamily="34" charset="0"/>
                </a:rPr>
                <a:t>Provide School Life and Academic guidance</a:t>
              </a:r>
              <a:endParaRPr lang="ko-KR" altLang="en-US" sz="1200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67C5DB"/>
                  </a:solidFill>
                  <a:cs typeface="Arial" pitchFamily="34" charset="0"/>
                </a:rPr>
                <a:t>KINGOBOT</a:t>
              </a:r>
              <a:endParaRPr lang="ko-KR" altLang="en-US" sz="1400" b="1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3047930"/>
            <a:ext cx="1767568" cy="1107996"/>
            <a:chOff x="2113657" y="4283314"/>
            <a:chExt cx="212013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FDF93"/>
                  </a:solidFill>
                  <a:cs typeface="Arial" pitchFamily="34" charset="0"/>
                </a:rPr>
                <a:t>Create an information hub that utilizes E-books database and private rooms</a:t>
              </a:r>
              <a:endParaRPr lang="ko-KR" altLang="en-US" sz="1200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FDF93"/>
                  </a:solidFill>
                  <a:cs typeface="Arial" pitchFamily="34" charset="0"/>
                </a:rPr>
                <a:t>READING ROOM</a:t>
              </a:r>
              <a:endParaRPr lang="ko-KR" altLang="en-US" sz="1400" b="1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3021296"/>
            <a:ext cx="1767568" cy="738664"/>
            <a:chOff x="2113657" y="4283314"/>
            <a:chExt cx="2120135" cy="738664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1A7D1"/>
                  </a:solidFill>
                  <a:cs typeface="Arial" pitchFamily="34" charset="0"/>
                </a:rPr>
                <a:t>Open streaming platform      </a:t>
              </a:r>
              <a:endParaRPr lang="ko-KR" altLang="en-US" sz="1200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1A7D1"/>
                  </a:solidFill>
                  <a:cs typeface="Arial" pitchFamily="34" charset="0"/>
                </a:rPr>
                <a:t>DVD ROOM</a:t>
              </a:r>
              <a:endParaRPr lang="ko-KR" altLang="en-US" sz="1400" b="1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7F65C994-CE73-40C0-B663-BBE0AB579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18748"/>
          <a:stretch/>
        </p:blipFill>
        <p:spPr bwMode="auto">
          <a:xfrm>
            <a:off x="1152679" y="1971444"/>
            <a:ext cx="973359" cy="7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킹고봇 이미">
            <a:extLst>
              <a:ext uri="{FF2B5EF4-FFF2-40B4-BE49-F238E27FC236}">
                <a16:creationId xmlns:a16="http://schemas.microsoft.com/office/drawing/2014/main" id="{F2305D84-C577-46F1-9431-588050AD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36" y="1848432"/>
            <a:ext cx="704031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Development tools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4319782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2555776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08501" y="3378468"/>
            <a:ext cx="1455434" cy="894546"/>
            <a:chOff x="4320398" y="1245513"/>
            <a:chExt cx="2874451" cy="894546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User Interaction with Library Environment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00B0F0"/>
                  </a:solidFill>
                  <a:cs typeface="Arial" pitchFamily="34" charset="0"/>
                </a:rPr>
                <a:t>VRChat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82426" y="3378468"/>
            <a:ext cx="1455434" cy="709880"/>
            <a:chOff x="4320398" y="1245513"/>
            <a:chExt cx="2874451" cy="709880"/>
          </a:xfrm>
        </p:grpSpPr>
        <p:sp>
          <p:nvSpPr>
            <p:cNvPr id="15" name="TextBox 14"/>
            <p:cNvSpPr txBox="1"/>
            <p:nvPr/>
          </p:nvSpPr>
          <p:spPr>
            <a:xfrm>
              <a:off x="4320400" y="1493728"/>
              <a:ext cx="2874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3-Dimensional World Creation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Unity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pic>
        <p:nvPicPr>
          <p:cNvPr id="4100" name="Picture 4" descr="VRChat - 위키백과, 우리 모두의 백과사전">
            <a:extLst>
              <a:ext uri="{FF2B5EF4-FFF2-40B4-BE49-F238E27FC236}">
                <a16:creationId xmlns:a16="http://schemas.microsoft.com/office/drawing/2014/main" id="{F8AE6A10-48C3-475C-B5EC-E3923D6B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49" y="1959816"/>
            <a:ext cx="1655645" cy="7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ty 실시간 개발 플랫폼 | 3D, 2D VR 및 AR 엔진">
            <a:extLst>
              <a:ext uri="{FF2B5EF4-FFF2-40B4-BE49-F238E27FC236}">
                <a16:creationId xmlns:a16="http://schemas.microsoft.com/office/drawing/2014/main" id="{B4B9012A-B705-4025-A043-45320216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50" y="1528419"/>
            <a:ext cx="2348880" cy="13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1018</Words>
  <Application>Microsoft Macintosh PowerPoint</Application>
  <PresentationFormat>화면 슬라이드 쇼(16:9)</PresentationFormat>
  <Paragraphs>157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Cover and End Slide Master</vt:lpstr>
      <vt:lpstr>Contents Slide Master</vt:lpstr>
      <vt:lpstr>Section Break Slide Master</vt:lpstr>
      <vt:lpstr>Smart Digital Library, Metaverse Dido</vt:lpstr>
      <vt:lpstr>CONTENTS</vt:lpstr>
      <vt:lpstr>1. Overview</vt:lpstr>
      <vt:lpstr>Background</vt:lpstr>
      <vt:lpstr>PowerPoint 프레젠테이션</vt:lpstr>
      <vt:lpstr>PowerPoint 프레젠테이션</vt:lpstr>
      <vt:lpstr>2. Goal &amp; Method</vt:lpstr>
      <vt:lpstr>Our Goal</vt:lpstr>
      <vt:lpstr>Development tools</vt:lpstr>
      <vt:lpstr>Team formation</vt:lpstr>
      <vt:lpstr>3. implementation</vt:lpstr>
      <vt:lpstr>PowerPoint 프레젠테이션</vt:lpstr>
      <vt:lpstr>Metaverse Dido</vt:lpstr>
      <vt:lpstr>READING ROOM</vt:lpstr>
      <vt:lpstr>DVD ROOM</vt:lpstr>
      <vt:lpstr>ONLINE MEETING ROOM</vt:lpstr>
      <vt:lpstr>KINGO BOT</vt:lpstr>
      <vt:lpstr>4. Complementary </vt:lpstr>
      <vt:lpstr>Problem in System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김근하</cp:lastModifiedBy>
  <cp:revision>182</cp:revision>
  <dcterms:created xsi:type="dcterms:W3CDTF">2016-11-09T00:26:40Z</dcterms:created>
  <dcterms:modified xsi:type="dcterms:W3CDTF">2021-12-11T11:38:33Z</dcterms:modified>
</cp:coreProperties>
</file>