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embeddedFontLst>
    <p:embeddedFont>
      <p:font typeface="맑은 고딕" panose="020B0503020000020004" pitchFamily="34" charset="-127"/>
      <p:regular r:id="rId27"/>
      <p:bold r:id="rId28"/>
    </p:embeddedFont>
    <p:embeddedFont>
      <p:font typeface="Proxima Nova Semibold" panose="020B0604020202020204" charset="0"/>
      <p:regular r:id="rId29"/>
      <p:bold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Bree Serif" panose="020B0604020202020204" charset="0"/>
      <p:regular r:id="rId36"/>
    </p:embeddedFont>
    <p:embeddedFont>
      <p:font typeface="Didact Gothic" panose="020B0604020202020204" charset="0"/>
      <p:regular r:id="rId37"/>
    </p:embeddedFont>
    <p:embeddedFont>
      <p:font typeface="Roboto Black" panose="020B0604020202020204" charset="0"/>
      <p:bold r:id="rId38"/>
      <p:boldItalic r:id="rId39"/>
    </p:embeddedFont>
    <p:embeddedFont>
      <p:font typeface="맑은 고딕" panose="020B0503020000020004" pitchFamily="34" charset="-127"/>
      <p:regular r:id="rId27"/>
      <p:bold r:id="rId28"/>
    </p:embeddedFont>
    <p:embeddedFont>
      <p:font typeface="Roboto Mono" panose="020B0604020202020204" charset="0"/>
      <p:regular r:id="rId40"/>
      <p:bold r:id="rId41"/>
      <p:italic r:id="rId42"/>
      <p:boldItalic r:id="rId43"/>
    </p:embeddedFont>
    <p:embeddedFont>
      <p:font typeface="Roboto Light" panose="020B0604020202020204" charset="0"/>
      <p:regular r:id="rId44"/>
      <p:bold r:id="rId45"/>
      <p:italic r:id="rId46"/>
      <p:boldItalic r:id="rId47"/>
    </p:embeddedFont>
    <p:embeddedFont>
      <p:font typeface="Roboto Thin" panose="020B0604020202020204" charset="0"/>
      <p:regular r:id="rId48"/>
      <p:bold r:id="rId49"/>
      <p:italic r:id="rId50"/>
      <p:boldItalic r:id="rId51"/>
    </p:embeddedFont>
    <p:embeddedFont>
      <p:font typeface="Impact" panose="020B0806030902050204" pitchFamily="34" charset="0"/>
      <p:regular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uN4jc636rFEwusH2PmoYSZs/c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8" Type="http://schemas.openxmlformats.org/officeDocument/2006/relationships/slide" Target="slides/slide6.xml"/><Relationship Id="rId51" Type="http://schemas.openxmlformats.org/officeDocument/2006/relationships/font" Target="fonts/font2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customschemas.google.com/relationships/presentationmetadata" Target="metadata"/><Relationship Id="rId10" Type="http://schemas.openxmlformats.org/officeDocument/2006/relationships/slide" Target="slides/slide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4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5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title" idx="4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title" idx="5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title" idx="6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914400" lvl="1" indent="-279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371600" lvl="2" indent="-279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1828800" lvl="3" indent="-279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2286000" lvl="4" indent="-279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2743200" lvl="5" indent="-279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3200400" lvl="6" indent="-279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3657600" lvl="7" indent="-279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4114800" lvl="8" indent="-2794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title" idx="2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title" idx="4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title" idx="6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title" idx="8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title" idx="13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title" idx="15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48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3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5906706" y="3749806"/>
            <a:ext cx="6285293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2조 애플리케이션 제안서</a:t>
            </a:r>
            <a:endParaRPr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6983167" y="4714535"/>
            <a:ext cx="4742108" cy="200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2000" b="1" dirty="0" err="1">
                <a:latin typeface="Malgun Gothic"/>
                <a:ea typeface="Malgun Gothic"/>
                <a:cs typeface="Malgun Gothic"/>
                <a:sym typeface="Malgun Gothic"/>
              </a:rPr>
              <a:t>서기용</a:t>
            </a:r>
            <a:r>
              <a:rPr 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dirty="0" smtClean="0">
                <a:latin typeface="Malgun Gothic"/>
                <a:ea typeface="Malgun Gothic"/>
                <a:cs typeface="Malgun Gothic"/>
                <a:sym typeface="Malgun Gothic"/>
              </a:rPr>
              <a:t>2015310</a:t>
            </a:r>
            <a:r>
              <a:rPr lang="en-US" altLang="ko-KR" sz="2000" b="1" dirty="0" smtClean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-KR" sz="2000" b="1" dirty="0" smtClean="0">
                <a:latin typeface="Malgun Gothic"/>
                <a:ea typeface="Malgun Gothic"/>
                <a:cs typeface="Malgun Gothic"/>
                <a:sym typeface="Malgun Gothic"/>
              </a:rPr>
              <a:t>83</a:t>
            </a:r>
            <a:endParaRPr dirty="0"/>
          </a:p>
          <a:p>
            <a:pPr marL="4572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김정훈 2015318579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2000" b="1" dirty="0" err="1">
                <a:latin typeface="Malgun Gothic"/>
                <a:ea typeface="Malgun Gothic"/>
                <a:cs typeface="Malgun Gothic"/>
                <a:sym typeface="Malgun Gothic"/>
              </a:rPr>
              <a:t>김시인</a:t>
            </a:r>
            <a:r>
              <a:rPr 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 2017310474</a:t>
            </a:r>
            <a:endParaRPr dirty="0"/>
          </a:p>
          <a:p>
            <a:pPr marL="457200" lvl="0" indent="-3429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2000" b="1" dirty="0" smtClean="0">
                <a:latin typeface="Malgun Gothic"/>
                <a:ea typeface="Malgun Gothic"/>
                <a:cs typeface="Malgun Gothic"/>
                <a:sym typeface="Malgun Gothic"/>
              </a:rPr>
              <a:t>김민지</a:t>
            </a:r>
            <a:r>
              <a:rPr lang="en-US" altLang="ko-KR" sz="2000" b="1" dirty="0" smtClean="0">
                <a:latin typeface="Malgun Gothic"/>
                <a:ea typeface="Malgun Gothic"/>
                <a:cs typeface="Malgun Gothic"/>
                <a:sym typeface="Malgun Gothic"/>
              </a:rPr>
              <a:t> 2018312827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985010" y="5984860"/>
            <a:ext cx="1088029" cy="570505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4627197" y="1620105"/>
            <a:ext cx="541999" cy="169660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4745379" y="1790214"/>
            <a:ext cx="305632" cy="12179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832977" y="1946597"/>
            <a:ext cx="152832" cy="131204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504950" y="1442829"/>
            <a:ext cx="786492" cy="218547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-301441" y="1202945"/>
            <a:ext cx="4598593" cy="5293329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49013" y="3543961"/>
            <a:ext cx="1251035" cy="1249020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206676" y="363363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375394" y="3405012"/>
            <a:ext cx="892455" cy="881064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-2039382" y="2629144"/>
            <a:ext cx="568489" cy="56644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-1434261" y="2568035"/>
            <a:ext cx="401420" cy="397325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658998" y="2623032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2658998" y="2798259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658998" y="2973487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658998" y="3325958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658998" y="3501184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58998" y="3851640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658998" y="4026867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658998" y="4377291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77553" y="2623032"/>
            <a:ext cx="2273831" cy="50965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7553" y="2798259"/>
            <a:ext cx="2273831" cy="50965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77553" y="3150730"/>
            <a:ext cx="1530145" cy="50997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811798" y="2268513"/>
            <a:ext cx="935229" cy="152864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747876" y="2268513"/>
            <a:ext cx="933181" cy="152864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-2053652" y="3984060"/>
            <a:ext cx="980052" cy="1984515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613552" y="5383800"/>
            <a:ext cx="101899" cy="509397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2697" y="526509"/>
            <a:ext cx="1638155" cy="56845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473996" y="132768"/>
            <a:ext cx="1469037" cy="491545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-990098" y="3030531"/>
            <a:ext cx="311775" cy="266728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180586" y="1891184"/>
            <a:ext cx="311775" cy="267336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4451969" y="3298411"/>
            <a:ext cx="252684" cy="215027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990322" y="6012373"/>
            <a:ext cx="252684" cy="217011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213986" y="1006760"/>
            <a:ext cx="250636" cy="216563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1628045" y="5616040"/>
            <a:ext cx="368243" cy="26602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943228" y="3346337"/>
            <a:ext cx="260809" cy="1868379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4771837" y="2284832"/>
            <a:ext cx="1039144" cy="955609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849918" y="1103093"/>
            <a:ext cx="1242909" cy="955609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437699" y="3961665"/>
            <a:ext cx="315839" cy="1964135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5012908" y="3893263"/>
            <a:ext cx="168509" cy="94924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5609263" y="4843882"/>
            <a:ext cx="201717" cy="226193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5203781" y="3987963"/>
            <a:ext cx="401420" cy="419912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4478459" y="3735504"/>
            <a:ext cx="313151" cy="201717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5654213" y="4641875"/>
            <a:ext cx="75280" cy="151104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4830929" y="3834427"/>
            <a:ext cx="154880" cy="76336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5588565" y="4447485"/>
            <a:ext cx="98124" cy="14784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2552812" y="2649427"/>
            <a:ext cx="287300" cy="554316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2323420" y="3440269"/>
            <a:ext cx="117000" cy="138371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395949" y="3253589"/>
            <a:ext cx="91725" cy="14576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2371506" y="2460250"/>
            <a:ext cx="103403" cy="14448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2196279" y="2024021"/>
            <a:ext cx="285284" cy="285284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2279813" y="2289982"/>
            <a:ext cx="116168" cy="133412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2211891" y="3607404"/>
            <a:ext cx="296835" cy="301313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1105210" y="6049613"/>
            <a:ext cx="412619" cy="42020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491225" y="6545383"/>
            <a:ext cx="167421" cy="77232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1224577" y="5664254"/>
            <a:ext cx="71505" cy="149473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1183689" y="5862485"/>
            <a:ext cx="95820" cy="146849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1303856" y="5385848"/>
            <a:ext cx="201717" cy="22820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-679282" y="6469655"/>
            <a:ext cx="168029" cy="93868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279013" y="6520716"/>
            <a:ext cx="303617" cy="201717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774735" y="2191089"/>
            <a:ext cx="307712" cy="307712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180585" y="785239"/>
            <a:ext cx="30768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3950761" y="785239"/>
            <a:ext cx="30768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657974" y="5422512"/>
            <a:ext cx="605153" cy="778333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531665" y="5552918"/>
            <a:ext cx="358613" cy="50965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531665" y="5650720"/>
            <a:ext cx="358613" cy="50965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-531665" y="5748492"/>
            <a:ext cx="283237" cy="50997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5279188" y="3179269"/>
            <a:ext cx="513461" cy="57053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1784941" y="205264"/>
            <a:ext cx="672372" cy="575944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978500" y="310522"/>
            <a:ext cx="130405" cy="301569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1456688" y="3240408"/>
            <a:ext cx="220083" cy="222097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651864" y="1928264"/>
            <a:ext cx="193592" cy="193592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5248603" y="355344"/>
            <a:ext cx="191576" cy="193592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456688" y="3598989"/>
            <a:ext cx="220083" cy="222097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26257" y="1913996"/>
            <a:ext cx="220083" cy="222129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1132949" y="1938439"/>
            <a:ext cx="1937644" cy="173244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130676" y="210671"/>
            <a:ext cx="2689488" cy="788540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594595" y="709863"/>
            <a:ext cx="1079871" cy="1422168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674691" y="642613"/>
            <a:ext cx="173212" cy="402956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576488" y="4797011"/>
            <a:ext cx="173212" cy="403436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-1432213" y="642613"/>
            <a:ext cx="171164" cy="402956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-576488" y="2588415"/>
            <a:ext cx="173212" cy="2135267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4278788" y="6048014"/>
            <a:ext cx="1340680" cy="203765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224849" y="6221194"/>
            <a:ext cx="1574360" cy="504023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1809159" y="3419697"/>
            <a:ext cx="252684" cy="215027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1756179" y="2154426"/>
            <a:ext cx="792603" cy="173212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918560" y="4507695"/>
            <a:ext cx="226193" cy="58275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5167115" y="4505647"/>
            <a:ext cx="228240" cy="584807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5038758" y="4623832"/>
            <a:ext cx="236367" cy="148769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5156941" y="4823501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67626" y="4440446"/>
            <a:ext cx="572553" cy="50965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4867626" y="5106707"/>
            <a:ext cx="572553" cy="50965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5030601" y="2510992"/>
            <a:ext cx="156863" cy="226193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5207875" y="2510992"/>
            <a:ext cx="177275" cy="226193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5425877" y="2510992"/>
            <a:ext cx="154880" cy="226193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696687" y="642612"/>
            <a:ext cx="118184" cy="22824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554092" y="638550"/>
            <a:ext cx="189528" cy="234351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1619663" y="1335365"/>
            <a:ext cx="175260" cy="226193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1422040" y="1335365"/>
            <a:ext cx="179323" cy="226193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-1240701" y="1335365"/>
            <a:ext cx="299553" cy="226193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-918784" y="1335365"/>
            <a:ext cx="130437" cy="226193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16412" y="5978748"/>
            <a:ext cx="207861" cy="271016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256844" y="5846296"/>
            <a:ext cx="264905" cy="487003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5069319" y="5448972"/>
            <a:ext cx="30768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ctrTitle" idx="4"/>
          </p:nvPr>
        </p:nvSpPr>
        <p:spPr>
          <a:xfrm>
            <a:off x="136480" y="218073"/>
            <a:ext cx="10445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타겟층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0" name="Google Shape;370;p10"/>
          <p:cNvCxnSpPr/>
          <p:nvPr/>
        </p:nvCxnSpPr>
        <p:spPr>
          <a:xfrm>
            <a:off x="0" y="1115697"/>
            <a:ext cx="11951369" cy="714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1" name="Google Shape;371;p10"/>
          <p:cNvSpPr/>
          <p:nvPr/>
        </p:nvSpPr>
        <p:spPr>
          <a:xfrm>
            <a:off x="257480" y="3416968"/>
            <a:ext cx="11517427" cy="3262336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0"/>
          <p:cNvSpPr txBox="1"/>
          <p:nvPr/>
        </p:nvSpPr>
        <p:spPr>
          <a:xfrm>
            <a:off x="433540" y="3416968"/>
            <a:ext cx="11165306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• 학교에 익숙하지 않은 새내기들을 도와줄 선배 학생들</a:t>
            </a:r>
            <a:endParaRPr sz="4800" b="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• 취업 정보가 필요한 모든 학생들</a:t>
            </a:r>
            <a:endParaRPr sz="4800" b="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• 복수전공 공부와 수업을 위한 정보가 필요한 학생들</a:t>
            </a:r>
            <a:endParaRPr sz="4800" b="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• 동아리를 하고 싶어 하는 학생들을 위한 정보들</a:t>
            </a:r>
            <a:endParaRPr sz="4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• 수업 취업 같은 관심사를 같이할 모임 만들고 싶은 학생들</a:t>
            </a:r>
            <a:endParaRPr sz="4800" b="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373" name="Google Shape;373;p10"/>
          <p:cNvGrpSpPr/>
          <p:nvPr/>
        </p:nvGrpSpPr>
        <p:grpSpPr>
          <a:xfrm>
            <a:off x="714275" y="1645551"/>
            <a:ext cx="1515578" cy="1290154"/>
            <a:chOff x="583100" y="3982600"/>
            <a:chExt cx="296175" cy="296175"/>
          </a:xfrm>
        </p:grpSpPr>
        <p:sp>
          <p:nvSpPr>
            <p:cNvPr id="374" name="Google Shape;374;p10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0"/>
          <p:cNvGrpSpPr/>
          <p:nvPr/>
        </p:nvGrpSpPr>
        <p:grpSpPr>
          <a:xfrm>
            <a:off x="3807154" y="1508136"/>
            <a:ext cx="1733686" cy="1427569"/>
            <a:chOff x="2139425" y="2682250"/>
            <a:chExt cx="298550" cy="296150"/>
          </a:xfrm>
        </p:grpSpPr>
        <p:sp>
          <p:nvSpPr>
            <p:cNvPr id="382" name="Google Shape;382;p10"/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10"/>
          <p:cNvGrpSpPr/>
          <p:nvPr/>
        </p:nvGrpSpPr>
        <p:grpSpPr>
          <a:xfrm>
            <a:off x="7050225" y="1604203"/>
            <a:ext cx="1603009" cy="1385491"/>
            <a:chOff x="3497300" y="3227275"/>
            <a:chExt cx="296175" cy="296175"/>
          </a:xfrm>
        </p:grpSpPr>
        <p:sp>
          <p:nvSpPr>
            <p:cNvPr id="387" name="Google Shape;387;p10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10"/>
          <p:cNvSpPr/>
          <p:nvPr/>
        </p:nvSpPr>
        <p:spPr>
          <a:xfrm>
            <a:off x="10106825" y="1544476"/>
            <a:ext cx="1585122" cy="1551984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"/>
          <p:cNvSpPr/>
          <p:nvPr/>
        </p:nvSpPr>
        <p:spPr>
          <a:xfrm>
            <a:off x="1074821" y="1754233"/>
            <a:ext cx="4732421" cy="3806176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"/>
          <p:cNvSpPr txBox="1">
            <a:spLocks noGrp="1"/>
          </p:cNvSpPr>
          <p:nvPr>
            <p:ph type="ctrTitle" idx="6"/>
          </p:nvPr>
        </p:nvSpPr>
        <p:spPr>
          <a:xfrm>
            <a:off x="383515" y="424971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11"/>
          <p:cNvSpPr txBox="1">
            <a:spLocks noGrp="1"/>
          </p:cNvSpPr>
          <p:nvPr>
            <p:ph type="ctrTitle" idx="5"/>
          </p:nvPr>
        </p:nvSpPr>
        <p:spPr>
          <a:xfrm>
            <a:off x="1938952" y="6120331"/>
            <a:ext cx="3127735" cy="72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lang="ko-KR" sz="3200" b="1">
                <a:latin typeface="Malgun Gothic"/>
                <a:ea typeface="Malgun Gothic"/>
                <a:cs typeface="Malgun Gothic"/>
                <a:sym typeface="Malgun Gothic"/>
              </a:rPr>
              <a:t>맞춤 멘토-멘티 매칭</a:t>
            </a:r>
            <a:endParaRPr sz="3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11"/>
          <p:cNvSpPr/>
          <p:nvPr/>
        </p:nvSpPr>
        <p:spPr>
          <a:xfrm>
            <a:off x="1821131" y="5692963"/>
            <a:ext cx="3245555" cy="460134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1"/>
          <p:cNvSpPr/>
          <p:nvPr/>
        </p:nvSpPr>
        <p:spPr>
          <a:xfrm>
            <a:off x="3476099" y="4517700"/>
            <a:ext cx="53443" cy="1221424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1"/>
          <p:cNvSpPr/>
          <p:nvPr/>
        </p:nvSpPr>
        <p:spPr>
          <a:xfrm>
            <a:off x="1168552" y="1994946"/>
            <a:ext cx="3985012" cy="3254039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11"/>
          <p:cNvCxnSpPr/>
          <p:nvPr/>
        </p:nvCxnSpPr>
        <p:spPr>
          <a:xfrm>
            <a:off x="383515" y="1154504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7" name="Google Shape;407;p11"/>
          <p:cNvSpPr/>
          <p:nvPr/>
        </p:nvSpPr>
        <p:spPr>
          <a:xfrm>
            <a:off x="6618589" y="1754233"/>
            <a:ext cx="4732421" cy="3806176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 txBox="1">
            <a:spLocks noGrp="1"/>
          </p:cNvSpPr>
          <p:nvPr>
            <p:ph type="ctrTitle" idx="5"/>
          </p:nvPr>
        </p:nvSpPr>
        <p:spPr>
          <a:xfrm>
            <a:off x="7159743" y="5739123"/>
            <a:ext cx="3781414" cy="72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lang="ko-KR" sz="2800" b="1">
                <a:latin typeface="Malgun Gothic"/>
                <a:ea typeface="Malgun Gothic"/>
                <a:cs typeface="Malgun Gothic"/>
                <a:sym typeface="Malgun Gothic"/>
              </a:rPr>
              <a:t>소모임 기능</a:t>
            </a: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7534752" y="5692963"/>
            <a:ext cx="2894362" cy="460134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9027591" y="5127766"/>
            <a:ext cx="45719" cy="611357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6712320" y="1994946"/>
            <a:ext cx="3985012" cy="3254039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682654" y="1684948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1"/>
          <p:cNvSpPr txBox="1"/>
          <p:nvPr/>
        </p:nvSpPr>
        <p:spPr>
          <a:xfrm>
            <a:off x="915674" y="1884404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/>
          </a:p>
        </p:txBody>
      </p:sp>
      <p:sp>
        <p:nvSpPr>
          <p:cNvPr id="414" name="Google Shape;414;p11"/>
          <p:cNvSpPr/>
          <p:nvPr/>
        </p:nvSpPr>
        <p:spPr>
          <a:xfrm>
            <a:off x="6293140" y="1714611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1"/>
          <p:cNvSpPr txBox="1"/>
          <p:nvPr/>
        </p:nvSpPr>
        <p:spPr>
          <a:xfrm>
            <a:off x="6526160" y="1914067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/>
          </a:p>
        </p:txBody>
      </p:sp>
      <p:pic>
        <p:nvPicPr>
          <p:cNvPr id="416" name="Google Shape;416;p11" descr="https://lh6.googleusercontent.com/v7MRlEyCva7Es4VudHYgNXQzkOXMq65N9COovJ3yZDkCKdChyHjOfGySdpNTY3hPrbTUVLloPk9zba5N8ucJj1eMTGY-FJMpGnxazgHkem5ddZNHUu2Gg0NRA2tYAmzKAoXBkNhcnj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3561" y="2149643"/>
            <a:ext cx="3081006" cy="297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1" descr="https://lh4.googleusercontent.com/nPeD28NF4xeE7b8TjFkGZWGeGXrBS6SMKSnaz6g9-F4YM7nS_Ms5SWN2cdhLdAwjgXziCT-qTv1_3bcPKGQ0SWmFNVsx-K5Ejtdf7CDjvfkmEYauIGDbDKhnQQtd3XigL78NfINKZY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2393" y="341617"/>
            <a:ext cx="33623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"/>
          <p:cNvSpPr txBox="1">
            <a:spLocks noGrp="1"/>
          </p:cNvSpPr>
          <p:nvPr>
            <p:ph type="ctrTitle"/>
          </p:nvPr>
        </p:nvSpPr>
        <p:spPr>
          <a:xfrm>
            <a:off x="1230648" y="424325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맞춤 멘토-멘티 매칭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3" name="Google Shape;423;p12"/>
          <p:cNvCxnSpPr/>
          <p:nvPr/>
        </p:nvCxnSpPr>
        <p:spPr>
          <a:xfrm>
            <a:off x="324532" y="1170067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12"/>
          <p:cNvSpPr/>
          <p:nvPr/>
        </p:nvSpPr>
        <p:spPr>
          <a:xfrm>
            <a:off x="91843" y="64729"/>
            <a:ext cx="1138478" cy="1043045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296920" y="209665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/>
          </a:p>
        </p:txBody>
      </p:sp>
      <p:pic>
        <p:nvPicPr>
          <p:cNvPr id="426" name="Google Shape;426;p12" descr="https://lh6.googleusercontent.com/C3gHtG5Qrh1kxU_E0buPbanGOEhXP6zsVMa5CbFS0Y8aWquztvv4ueIL06qxzq1UDfRJKZDXlRTMES1gI_lFm7juc4RyK1hel5rVRUk_rZJPbBgWeebxbVFhm7jzQbPnkGmI6pxBb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81584" y="1170067"/>
            <a:ext cx="6858000" cy="575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2" descr="https://lh6.googleusercontent.com/C3gHtG5Qrh1kxU_E0buPbanGOEhXP6zsVMa5CbFS0Y8aWquztvv4ueIL06qxzq1UDfRJKZDXlRTMES1gI_lFm7juc4RyK1hel5rVRUk_rZJPbBgWeebxbVFhm7jzQbPnkGmI6pxBb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4006" y="1170067"/>
            <a:ext cx="6858000" cy="575022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2"/>
          <p:cNvSpPr/>
          <p:nvPr/>
        </p:nvSpPr>
        <p:spPr>
          <a:xfrm>
            <a:off x="1815261" y="846884"/>
            <a:ext cx="2064300" cy="7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595959"/>
                </a:solidFill>
                <a:latin typeface="+mn-ea"/>
                <a:ea typeface="+mn-ea"/>
                <a:sym typeface="Arial"/>
              </a:rPr>
              <a:t>     </a:t>
            </a:r>
            <a:endParaRPr sz="2000" b="1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595959"/>
                </a:solidFill>
                <a:latin typeface="+mn-ea"/>
                <a:ea typeface="+mn-ea"/>
                <a:sym typeface="Arial"/>
              </a:rPr>
              <a:t>     </a:t>
            </a:r>
            <a:endParaRPr sz="2000" b="1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595959"/>
              </a:solidFill>
              <a:latin typeface="+mn-ea"/>
              <a:ea typeface="+mn-ea"/>
              <a:cs typeface="Impact"/>
              <a:sym typeface="Impact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595959"/>
                </a:solidFill>
                <a:latin typeface="+mn-ea"/>
                <a:ea typeface="+mn-ea"/>
                <a:cs typeface="Impact"/>
                <a:sym typeface="Impact"/>
              </a:rPr>
              <a:t>가입 시 멘토가     필요한 분야/ 멘토로서 도움을 줄 수 있는 분야를 기입</a:t>
            </a:r>
            <a:endParaRPr sz="2000" b="1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595959"/>
                </a:solidFill>
                <a:latin typeface="+mn-ea"/>
                <a:ea typeface="+mn-ea"/>
                <a:sym typeface="Arial"/>
              </a:rPr>
              <a:t>        </a:t>
            </a:r>
            <a:endParaRPr sz="2000" b="1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595959"/>
                </a:solidFill>
                <a:latin typeface="+mn-ea"/>
                <a:ea typeface="+mn-ea"/>
                <a:sym typeface="Arial"/>
              </a:rPr>
              <a:t>     </a:t>
            </a:r>
            <a:endParaRPr sz="2000" b="1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/>
            </a:r>
            <a:br>
              <a:rPr lang="ko-KR" sz="2000" b="1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</a:br>
            <a:endParaRPr sz="2000" b="1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429" name="Google Shape;429;p12"/>
          <p:cNvSpPr/>
          <p:nvPr/>
        </p:nvSpPr>
        <p:spPr>
          <a:xfrm>
            <a:off x="5315380" y="3186927"/>
            <a:ext cx="1379103" cy="17165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/>
          <p:nvPr/>
        </p:nvSpPr>
        <p:spPr>
          <a:xfrm>
            <a:off x="7583499" y="2258545"/>
            <a:ext cx="2939013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추천 멘토 제시</a:t>
            </a:r>
            <a:endParaRPr sz="2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20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ko-KR" sz="1800" b="1" dirty="0" err="1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멘티가</a:t>
            </a:r>
            <a:r>
              <a:rPr lang="ko-KR" sz="1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 멘토 신청</a:t>
            </a:r>
            <a:endParaRPr sz="18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20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ko-KR" sz="1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멘토의 수락으로 매칭 성사</a:t>
            </a:r>
            <a:endParaRPr sz="2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20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endParaRPr sz="2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431" name="Google Shape;431;p12"/>
          <p:cNvSpPr/>
          <p:nvPr/>
        </p:nvSpPr>
        <p:spPr>
          <a:xfrm rot="5400000">
            <a:off x="8554296" y="2526644"/>
            <a:ext cx="997416" cy="13205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"/>
          <p:cNvSpPr/>
          <p:nvPr/>
        </p:nvSpPr>
        <p:spPr>
          <a:xfrm rot="5400000">
            <a:off x="8554296" y="4050773"/>
            <a:ext cx="997416" cy="13205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"/>
          <p:cNvSpPr txBox="1">
            <a:spLocks noGrp="1"/>
          </p:cNvSpPr>
          <p:nvPr>
            <p:ph type="ctrTitle"/>
          </p:nvPr>
        </p:nvSpPr>
        <p:spPr>
          <a:xfrm>
            <a:off x="1230648" y="424325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맞춤 멘토-멘티 매칭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8" name="Google Shape;438;p13"/>
          <p:cNvCxnSpPr/>
          <p:nvPr/>
        </p:nvCxnSpPr>
        <p:spPr>
          <a:xfrm>
            <a:off x="324532" y="1170067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3"/>
          <p:cNvSpPr/>
          <p:nvPr/>
        </p:nvSpPr>
        <p:spPr>
          <a:xfrm>
            <a:off x="91843" y="64729"/>
            <a:ext cx="1138478" cy="1043045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3"/>
          <p:cNvSpPr txBox="1"/>
          <p:nvPr/>
        </p:nvSpPr>
        <p:spPr>
          <a:xfrm>
            <a:off x="296920" y="209665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/>
          </a:p>
        </p:txBody>
      </p:sp>
      <p:pic>
        <p:nvPicPr>
          <p:cNvPr id="441" name="Google Shape;441;p13" descr="https://lh6.googleusercontent.com/C3gHtG5Qrh1kxU_E0buPbanGOEhXP6zsVMa5CbFS0Y8aWquztvv4ueIL06qxzq1UDfRJKZDXlRTMES1gI_lFm7juc4RyK1hel5rVRUk_rZJPbBgWeebxbVFhm7jzQbPnkGmI6pxBb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015" y="1204322"/>
            <a:ext cx="6858000" cy="575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3" descr="https://lh6.googleusercontent.com/C3gHtG5Qrh1kxU_E0buPbanGOEhXP6zsVMa5CbFS0Y8aWquztvv4ueIL06qxzq1UDfRJKZDXlRTMES1gI_lFm7juc4RyK1hel5rVRUk_rZJPbBgWeebxbVFhm7jzQbPnkGmI6pxBb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9564" y="1170067"/>
            <a:ext cx="6858000" cy="575022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3"/>
          <p:cNvSpPr/>
          <p:nvPr/>
        </p:nvSpPr>
        <p:spPr>
          <a:xfrm>
            <a:off x="2865712" y="2834097"/>
            <a:ext cx="2307300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앱 내 채팅 기능</a:t>
            </a:r>
            <a:endParaRPr sz="28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2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ko-KR" sz="24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 </a:t>
            </a:r>
            <a:endParaRPr sz="28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사생활 보호</a:t>
            </a:r>
            <a:endParaRPr sz="28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2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endParaRPr sz="28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6513580" y="3221182"/>
            <a:ext cx="1379100" cy="171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8599057" y="3236617"/>
            <a:ext cx="2939013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 *부가기능</a:t>
            </a:r>
            <a:endParaRPr sz="24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매달 최고의 멘토/</a:t>
            </a:r>
            <a:r>
              <a:rPr lang="ko-KR" sz="2400" b="1" dirty="0" err="1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멘티</a:t>
            </a:r>
            <a:r>
              <a:rPr lang="ko-KR" sz="24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 선정</a:t>
            </a:r>
            <a:endParaRPr sz="24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24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endParaRPr sz="28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446" name="Google Shape;446;p13"/>
          <p:cNvSpPr/>
          <p:nvPr/>
        </p:nvSpPr>
        <p:spPr>
          <a:xfrm>
            <a:off x="581530" y="3110233"/>
            <a:ext cx="1379100" cy="171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/>
          <p:nvPr/>
        </p:nvSpPr>
        <p:spPr>
          <a:xfrm rot="5400000">
            <a:off x="3496596" y="3406221"/>
            <a:ext cx="1045500" cy="1472700"/>
          </a:xfrm>
          <a:prstGeom prst="rightArrow">
            <a:avLst>
              <a:gd name="adj1" fmla="val 50000"/>
              <a:gd name="adj2" fmla="val 5081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"/>
          <p:cNvSpPr txBox="1">
            <a:spLocks noGrp="1"/>
          </p:cNvSpPr>
          <p:nvPr>
            <p:ph type="ctrTitle"/>
          </p:nvPr>
        </p:nvSpPr>
        <p:spPr>
          <a:xfrm>
            <a:off x="1230648" y="424325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소모임 기능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3" name="Google Shape;453;p14"/>
          <p:cNvCxnSpPr/>
          <p:nvPr/>
        </p:nvCxnSpPr>
        <p:spPr>
          <a:xfrm>
            <a:off x="324532" y="1170067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4" name="Google Shape;454;p14"/>
          <p:cNvSpPr/>
          <p:nvPr/>
        </p:nvSpPr>
        <p:spPr>
          <a:xfrm>
            <a:off x="91843" y="64729"/>
            <a:ext cx="1138478" cy="1043045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4"/>
          <p:cNvSpPr txBox="1"/>
          <p:nvPr/>
        </p:nvSpPr>
        <p:spPr>
          <a:xfrm>
            <a:off x="296920" y="209665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/>
          </a:p>
        </p:txBody>
      </p:sp>
      <p:pic>
        <p:nvPicPr>
          <p:cNvPr id="456" name="Google Shape;456;p14" descr="https://lh6.googleusercontent.com/C3gHtG5Qrh1kxU_E0buPbanGOEhXP6zsVMa5CbFS0Y8aWquztvv4ueIL06qxzq1UDfRJKZDXlRTMES1gI_lFm7juc4RyK1hel5rVRUk_rZJPbBgWeebxbVFhm7jzQbPnkGmI6pxBb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920" y="1201596"/>
            <a:ext cx="7018280" cy="575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4" descr="https://lh6.googleusercontent.com/C3gHtG5Qrh1kxU_E0buPbanGOEhXP6zsVMa5CbFS0Y8aWquztvv4ueIL06qxzq1UDfRJKZDXlRTMES1gI_lFm7juc4RyK1hel5rVRUk_rZJPbBgWeebxbVFhm7jzQbPnkGmI6pxBb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9564" y="1170067"/>
            <a:ext cx="6858000" cy="575022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4"/>
          <p:cNvSpPr/>
          <p:nvPr/>
        </p:nvSpPr>
        <p:spPr>
          <a:xfrm>
            <a:off x="2356775" y="2905925"/>
            <a:ext cx="30675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 err="1">
                <a:solidFill>
                  <a:schemeClr val="dk2"/>
                </a:solidFill>
                <a:latin typeface="+mn-ea"/>
                <a:ea typeface="+mn-ea"/>
              </a:rPr>
              <a:t>o</a:t>
            </a: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</a:rPr>
              <a:t> </a:t>
            </a: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  <a:sym typeface="Arial"/>
              </a:rPr>
              <a:t>기존의</a:t>
            </a: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</a:rPr>
              <a:t> </a:t>
            </a: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  <a:sym typeface="Arial"/>
              </a:rPr>
              <a:t>소모임/ </a:t>
            </a:r>
            <a:endParaRPr sz="2200" b="1" dirty="0">
              <a:solidFill>
                <a:schemeClr val="dk2"/>
              </a:solidFill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  <a:sym typeface="Arial"/>
              </a:rPr>
              <a:t>   동아리 </a:t>
            </a:r>
            <a:r>
              <a:rPr lang="ko-KR" sz="2200" b="1" dirty="0" err="1">
                <a:solidFill>
                  <a:schemeClr val="dk2"/>
                </a:solidFill>
                <a:latin typeface="+mn-ea"/>
                <a:ea typeface="+mn-ea"/>
                <a:sym typeface="Arial"/>
              </a:rPr>
              <a:t>가입기능</a:t>
            </a: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  <a:sym typeface="Arial"/>
              </a:rPr>
              <a:t> </a:t>
            </a:r>
            <a:endParaRPr sz="2200" b="1" dirty="0">
              <a:solidFill>
                <a:schemeClr val="dk2"/>
              </a:solidFill>
              <a:latin typeface="+mn-ea"/>
              <a:ea typeface="+mn-ea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+mn-ea"/>
              <a:ea typeface="+mn-ea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 err="1">
                <a:solidFill>
                  <a:schemeClr val="dk2"/>
                </a:solidFill>
                <a:latin typeface="+mn-ea"/>
                <a:ea typeface="+mn-ea"/>
              </a:rPr>
              <a:t>o</a:t>
            </a: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</a:rPr>
              <a:t> </a:t>
            </a: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  <a:sym typeface="Arial"/>
              </a:rPr>
              <a:t>검색을 통해 원하는</a:t>
            </a:r>
            <a:endParaRPr sz="2200" b="1" dirty="0">
              <a:solidFill>
                <a:schemeClr val="dk2"/>
              </a:solidFill>
              <a:latin typeface="+mn-ea"/>
              <a:ea typeface="+mn-ea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</a:rPr>
              <a:t>  </a:t>
            </a: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  <a:sym typeface="Arial"/>
              </a:rPr>
              <a:t> 소모임에 접근</a:t>
            </a:r>
            <a:endParaRPr sz="2200" b="1" dirty="0">
              <a:solidFill>
                <a:schemeClr val="dk2"/>
              </a:solidFill>
              <a:latin typeface="+mn-ea"/>
              <a:ea typeface="+mn-ea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  <a:sym typeface="Arial"/>
              </a:rPr>
              <a:t/>
            </a:r>
            <a:br>
              <a:rPr lang="ko-KR" sz="2200" b="1" dirty="0">
                <a:solidFill>
                  <a:schemeClr val="dk2"/>
                </a:solidFill>
                <a:latin typeface="+mn-ea"/>
                <a:ea typeface="+mn-ea"/>
                <a:sym typeface="Arial"/>
              </a:rPr>
            </a:br>
            <a:endParaRPr sz="2200" b="1" dirty="0">
              <a:solidFill>
                <a:schemeClr val="dk2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459" name="Google Shape;459;p14"/>
          <p:cNvSpPr/>
          <p:nvPr/>
        </p:nvSpPr>
        <p:spPr>
          <a:xfrm>
            <a:off x="8599016" y="1976828"/>
            <a:ext cx="29391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36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ko-KR" sz="36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36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ko-KR" sz="36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36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새로운 소모임</a:t>
            </a:r>
            <a:endParaRPr sz="22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    개설 기능</a:t>
            </a:r>
            <a:r>
              <a:rPr lang="ko-KR" sz="2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     </a:t>
            </a:r>
            <a:endParaRPr sz="36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     </a:t>
            </a:r>
            <a:endParaRPr sz="36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 </a:t>
            </a:r>
            <a:endParaRPr sz="36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>     </a:t>
            </a:r>
            <a:endParaRPr sz="36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ko-KR" sz="3600" b="1" dirty="0">
                <a:solidFill>
                  <a:schemeClr val="dk2"/>
                </a:solidFill>
                <a:latin typeface="+mn-ea"/>
                <a:ea typeface="+mn-ea"/>
                <a:cs typeface="Arial"/>
                <a:sym typeface="Arial"/>
              </a:rPr>
            </a:br>
            <a:endParaRPr sz="4000" b="1" dirty="0">
              <a:solidFill>
                <a:schemeClr val="dk2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460" name="Google Shape;460;p14"/>
          <p:cNvSpPr/>
          <p:nvPr/>
        </p:nvSpPr>
        <p:spPr>
          <a:xfrm>
            <a:off x="2280859" y="1592721"/>
            <a:ext cx="1138478" cy="1043045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4"/>
          <p:cNvSpPr txBox="1"/>
          <p:nvPr/>
        </p:nvSpPr>
        <p:spPr>
          <a:xfrm>
            <a:off x="2485936" y="1737657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/>
          </a:p>
        </p:txBody>
      </p:sp>
      <p:sp>
        <p:nvSpPr>
          <p:cNvPr id="462" name="Google Shape;462;p14"/>
          <p:cNvSpPr/>
          <p:nvPr/>
        </p:nvSpPr>
        <p:spPr>
          <a:xfrm>
            <a:off x="8569620" y="1560695"/>
            <a:ext cx="1138478" cy="1043045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4"/>
          <p:cNvSpPr txBox="1"/>
          <p:nvPr/>
        </p:nvSpPr>
        <p:spPr>
          <a:xfrm>
            <a:off x="8774697" y="1705631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"/>
          <p:cNvSpPr/>
          <p:nvPr/>
        </p:nvSpPr>
        <p:spPr>
          <a:xfrm>
            <a:off x="517276" y="378407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5"/>
          <p:cNvSpPr txBox="1">
            <a:spLocks noGrp="1"/>
          </p:cNvSpPr>
          <p:nvPr>
            <p:ph type="ctrTitle"/>
          </p:nvPr>
        </p:nvSpPr>
        <p:spPr>
          <a:xfrm>
            <a:off x="2020293" y="658197"/>
            <a:ext cx="4707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</a:pPr>
            <a:r>
              <a:rPr lang="ko-KR" sz="4000" b="1">
                <a:latin typeface="Malgun Gothic"/>
                <a:ea typeface="Malgun Gothic"/>
                <a:cs typeface="Malgun Gothic"/>
                <a:sym typeface="Malgun Gothic"/>
              </a:rPr>
              <a:t>계획 / 일정</a:t>
            </a:r>
            <a:endParaRPr sz="4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0" name="Google Shape;470;p15"/>
          <p:cNvCxnSpPr/>
          <p:nvPr/>
        </p:nvCxnSpPr>
        <p:spPr>
          <a:xfrm>
            <a:off x="750296" y="1386663"/>
            <a:ext cx="521736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Google Shape;471;p15"/>
          <p:cNvSpPr txBox="1"/>
          <p:nvPr/>
        </p:nvSpPr>
        <p:spPr>
          <a:xfrm>
            <a:off x="750296" y="577863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03</a:t>
            </a:r>
            <a:endParaRPr/>
          </a:p>
        </p:txBody>
      </p:sp>
      <p:grpSp>
        <p:nvGrpSpPr>
          <p:cNvPr id="472" name="Google Shape;472;p15"/>
          <p:cNvGrpSpPr/>
          <p:nvPr/>
        </p:nvGrpSpPr>
        <p:grpSpPr>
          <a:xfrm>
            <a:off x="4373893" y="2475255"/>
            <a:ext cx="3482177" cy="2975603"/>
            <a:chOff x="-1182750" y="3962900"/>
            <a:chExt cx="294575" cy="291450"/>
          </a:xfrm>
        </p:grpSpPr>
        <p:sp>
          <p:nvSpPr>
            <p:cNvPr id="473" name="Google Shape;473;p15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 txBox="1">
            <a:spLocks noGrp="1"/>
          </p:cNvSpPr>
          <p:nvPr>
            <p:ph type="ctrTitle"/>
          </p:nvPr>
        </p:nvSpPr>
        <p:spPr>
          <a:xfrm>
            <a:off x="91750" y="174680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개발 계획 – Programming Parts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16"/>
          <p:cNvSpPr/>
          <p:nvPr/>
        </p:nvSpPr>
        <p:spPr>
          <a:xfrm>
            <a:off x="2380146" y="3231529"/>
            <a:ext cx="554789" cy="673288"/>
          </a:xfrm>
          <a:custGeom>
            <a:avLst/>
            <a:gdLst/>
            <a:ahLst/>
            <a:cxnLst/>
            <a:rect l="l" t="t" r="r" b="b"/>
            <a:pathLst>
              <a:path w="54731" h="66421" extrusionOk="0">
                <a:moveTo>
                  <a:pt x="0" y="1"/>
                </a:moveTo>
                <a:lnTo>
                  <a:pt x="0" y="24777"/>
                </a:lnTo>
                <a:lnTo>
                  <a:pt x="8608" y="35770"/>
                </a:lnTo>
                <a:lnTo>
                  <a:pt x="0" y="35770"/>
                </a:lnTo>
                <a:lnTo>
                  <a:pt x="0" y="52986"/>
                </a:lnTo>
                <a:lnTo>
                  <a:pt x="0" y="66421"/>
                </a:lnTo>
                <a:lnTo>
                  <a:pt x="12970" y="52986"/>
                </a:lnTo>
                <a:lnTo>
                  <a:pt x="22102" y="52986"/>
                </a:lnTo>
                <a:lnTo>
                  <a:pt x="29837" y="35770"/>
                </a:lnTo>
                <a:lnTo>
                  <a:pt x="20648" y="24777"/>
                </a:lnTo>
                <a:lnTo>
                  <a:pt x="40364" y="24777"/>
                </a:lnTo>
                <a:lnTo>
                  <a:pt x="40364" y="39899"/>
                </a:lnTo>
                <a:lnTo>
                  <a:pt x="54730" y="24777"/>
                </a:lnTo>
                <a:lnTo>
                  <a:pt x="4152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ctrTitle" idx="4294967295"/>
          </p:nvPr>
        </p:nvSpPr>
        <p:spPr>
          <a:xfrm rot="-5400000">
            <a:off x="612459" y="3412133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ko-KR" sz="1867" b="0" i="0" u="none" strike="noStrike" cap="none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rPr>
              <a:t>MARS</a:t>
            </a:r>
            <a:endParaRPr sz="1867" b="0" i="0" u="none" strike="noStrike" cap="none">
              <a:solidFill>
                <a:srgbClr val="0E2A4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487" name="Google Shape;487;p16"/>
          <p:cNvCxnSpPr/>
          <p:nvPr/>
        </p:nvCxnSpPr>
        <p:spPr>
          <a:xfrm>
            <a:off x="91750" y="912658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16"/>
          <p:cNvSpPr/>
          <p:nvPr/>
        </p:nvSpPr>
        <p:spPr>
          <a:xfrm>
            <a:off x="681851" y="1176950"/>
            <a:ext cx="2679600" cy="267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6"/>
          <p:cNvSpPr/>
          <p:nvPr/>
        </p:nvSpPr>
        <p:spPr>
          <a:xfrm>
            <a:off x="4728756" y="4112233"/>
            <a:ext cx="2679600" cy="267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6"/>
          <p:cNvSpPr/>
          <p:nvPr/>
        </p:nvSpPr>
        <p:spPr>
          <a:xfrm>
            <a:off x="9029860" y="1432633"/>
            <a:ext cx="2679600" cy="267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16" descr="https://lh4.googleusercontent.com/lPjFsfwqJquhWuR27xejENFQH3sBk5tEEZhWpeV95Svvzq-anaz0ATqMvWDmD-0ofqnKwNr7sisZo0DrcuTn1mtORHrEG6ebxae_2lYxlUMhRlxZqyUHmPaQnLGoWzxs0nasx3m0it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8603" y="1378389"/>
            <a:ext cx="1277455" cy="910517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6"/>
          <p:cNvSpPr/>
          <p:nvPr/>
        </p:nvSpPr>
        <p:spPr>
          <a:xfrm>
            <a:off x="1051503" y="2329286"/>
            <a:ext cx="2076450" cy="6191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 - end</a:t>
            </a:r>
            <a:endParaRPr/>
          </a:p>
        </p:txBody>
      </p:sp>
      <p:sp>
        <p:nvSpPr>
          <p:cNvPr id="493" name="Google Shape;493;p16"/>
          <p:cNvSpPr txBox="1">
            <a:spLocks noGrp="1"/>
          </p:cNvSpPr>
          <p:nvPr>
            <p:ph type="subTitle" idx="4294967295"/>
          </p:nvPr>
        </p:nvSpPr>
        <p:spPr>
          <a:xfrm>
            <a:off x="960995" y="2832319"/>
            <a:ext cx="2232673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Designing UI/UX</a:t>
            </a:r>
            <a:endParaRPr sz="2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4" name="Google Shape;494;p16" descr="https://lh6.googleusercontent.com/vuGvqMgzD4KpLh5w6mt9A9s8-QlyGebb4IWmeRYmk7Pu0E5L9rFlDoW2HTX69Yl5d0-Jo8tlY6S4meyXwTdcPPKPEJU4B1rWGm2rah9_Ez38ssAISxZbGZU4eqc3SRRtKqLjZ7wgT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752" y="4276720"/>
            <a:ext cx="1073607" cy="80485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6"/>
          <p:cNvSpPr/>
          <p:nvPr/>
        </p:nvSpPr>
        <p:spPr>
          <a:xfrm>
            <a:off x="5004377" y="5126644"/>
            <a:ext cx="2076450" cy="6191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496" name="Google Shape;496;p16"/>
          <p:cNvSpPr txBox="1"/>
          <p:nvPr/>
        </p:nvSpPr>
        <p:spPr>
          <a:xfrm>
            <a:off x="4789675" y="5699534"/>
            <a:ext cx="2585115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Optimizing queries Saving Database</a:t>
            </a:r>
            <a:endParaRPr/>
          </a:p>
        </p:txBody>
      </p:sp>
      <p:pic>
        <p:nvPicPr>
          <p:cNvPr id="497" name="Google Shape;497;p16" descr="https://lh3.googleusercontent.com/rYekvSxg6gtlfULUYRovQUlL4bb1Ll9-Mxd-_YjhRHi8w_B2NUmRSeH5XzlmG-_oZ6vD5vB3ipKXEqsq8QAH29Dwuj_pG0aUHAdxScaSjmYUnvMzIl4TCVtoW1680IkXfhVI8Yox9-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1700" y="1602349"/>
            <a:ext cx="1181100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6"/>
          <p:cNvSpPr/>
          <p:nvPr/>
        </p:nvSpPr>
        <p:spPr>
          <a:xfrm>
            <a:off x="9331435" y="2596938"/>
            <a:ext cx="2076450" cy="6191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 - end</a:t>
            </a:r>
            <a:endParaRPr/>
          </a:p>
        </p:txBody>
      </p:sp>
      <p:sp>
        <p:nvSpPr>
          <p:cNvPr id="499" name="Google Shape;499;p16"/>
          <p:cNvSpPr txBox="1"/>
          <p:nvPr/>
        </p:nvSpPr>
        <p:spPr>
          <a:xfrm>
            <a:off x="9068927" y="3075114"/>
            <a:ext cx="2585115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Developing System Functions</a:t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>
            <a:off x="4697701" y="1962997"/>
            <a:ext cx="2689802" cy="86932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6"/>
          <p:cNvSpPr/>
          <p:nvPr/>
        </p:nvSpPr>
        <p:spPr>
          <a:xfrm rot="5400000">
            <a:off x="1530311" y="4368882"/>
            <a:ext cx="1953136" cy="1842255"/>
          </a:xfrm>
          <a:prstGeom prst="leftUpArrow">
            <a:avLst/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/>
          <p:nvPr/>
        </p:nvSpPr>
        <p:spPr>
          <a:xfrm>
            <a:off x="8899935" y="4515078"/>
            <a:ext cx="1953136" cy="1842255"/>
          </a:xfrm>
          <a:prstGeom prst="leftUpArrow">
            <a:avLst/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 idx="4"/>
          </p:nvPr>
        </p:nvSpPr>
        <p:spPr>
          <a:xfrm>
            <a:off x="341600" y="472110"/>
            <a:ext cx="10445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개발 계획 – Programming Tools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8" name="Google Shape;508;p17"/>
          <p:cNvCxnSpPr/>
          <p:nvPr/>
        </p:nvCxnSpPr>
        <p:spPr>
          <a:xfrm>
            <a:off x="-161378" y="1135111"/>
            <a:ext cx="8981528" cy="269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9" name="Google Shape;509;p17"/>
          <p:cNvSpPr/>
          <p:nvPr/>
        </p:nvSpPr>
        <p:spPr>
          <a:xfrm>
            <a:off x="318535" y="2823561"/>
            <a:ext cx="2138431" cy="1946219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7"/>
          <p:cNvSpPr/>
          <p:nvPr/>
        </p:nvSpPr>
        <p:spPr>
          <a:xfrm>
            <a:off x="3157469" y="2834701"/>
            <a:ext cx="2138431" cy="1946219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17" descr="https://lh5.googleusercontent.com/fWQ8rLHPRaYyA9YkHhl5i1IBFvf05TENLXH6YHNU-jXWP2lO2oXPQdUXRGhqY7-keNXMs2TU0wEqMuhXRbtilYoMhiAQN6MFvvudkg9nVElBuIpHIWIghYylqlrMxpnkKjNW0_LCs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0071" y="3054605"/>
            <a:ext cx="1673226" cy="150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7" descr="https://lh4.googleusercontent.com/woUDZGiGVSAPwHkiMH2oOaKv8DTWzUVcvRo99vEc-0KbOaApt6713oJ5eYf9bKHzNUAAyOqKSht7wD-YtPoWXt4I6YRsqDtsNnuzzl2CijjCpbU3DGQUhBks1-qnfI7TnQU9fZqS5p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275" y="2894335"/>
            <a:ext cx="1826950" cy="18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17"/>
          <p:cNvSpPr/>
          <p:nvPr/>
        </p:nvSpPr>
        <p:spPr>
          <a:xfrm>
            <a:off x="266536" y="2174383"/>
            <a:ext cx="5181764" cy="3679743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105596" y="1825051"/>
            <a:ext cx="2383818" cy="508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7"/>
          <p:cNvSpPr txBox="1">
            <a:spLocks noGrp="1"/>
          </p:cNvSpPr>
          <p:nvPr>
            <p:ph type="ctrTitle"/>
          </p:nvPr>
        </p:nvSpPr>
        <p:spPr>
          <a:xfrm>
            <a:off x="-502806" y="2172746"/>
            <a:ext cx="341689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 - End</a:t>
            </a:r>
            <a:endParaRPr sz="3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17"/>
          <p:cNvSpPr txBox="1"/>
          <p:nvPr/>
        </p:nvSpPr>
        <p:spPr>
          <a:xfrm>
            <a:off x="163545" y="4941189"/>
            <a:ext cx="22934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 Studio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7"/>
          <p:cNvSpPr txBox="1"/>
          <p:nvPr/>
        </p:nvSpPr>
        <p:spPr>
          <a:xfrm>
            <a:off x="3141867" y="4941189"/>
            <a:ext cx="22934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Kotlin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7"/>
          <p:cNvSpPr/>
          <p:nvPr/>
        </p:nvSpPr>
        <p:spPr>
          <a:xfrm>
            <a:off x="6320439" y="2823561"/>
            <a:ext cx="2138431" cy="1946219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7"/>
          <p:cNvSpPr/>
          <p:nvPr/>
        </p:nvSpPr>
        <p:spPr>
          <a:xfrm>
            <a:off x="9159373" y="2834701"/>
            <a:ext cx="2138431" cy="1946219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6268440" y="2174383"/>
            <a:ext cx="5181764" cy="3679743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6107499" y="1825051"/>
            <a:ext cx="3674999" cy="508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7"/>
          <p:cNvSpPr txBox="1">
            <a:spLocks noGrp="1"/>
          </p:cNvSpPr>
          <p:nvPr>
            <p:ph type="ctrTitle"/>
          </p:nvPr>
        </p:nvSpPr>
        <p:spPr>
          <a:xfrm>
            <a:off x="5889622" y="2172746"/>
            <a:ext cx="3892877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 &amp; Server</a:t>
            </a:r>
            <a:endParaRPr sz="3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17"/>
          <p:cNvSpPr txBox="1"/>
          <p:nvPr/>
        </p:nvSpPr>
        <p:spPr>
          <a:xfrm>
            <a:off x="6165449" y="4941189"/>
            <a:ext cx="22934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7"/>
          <p:cNvSpPr txBox="1"/>
          <p:nvPr/>
        </p:nvSpPr>
        <p:spPr>
          <a:xfrm>
            <a:off x="9143771" y="4941189"/>
            <a:ext cx="22934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17" descr="https://lh6.googleusercontent.com/os9l1Jown_TZYUnP_GcAmC_WipcbfKy5Zm6l8decN07zVxbftC7GfmQFJHnkSxgdaLY6LP4uX1R8CNcj4vvgOZVNA7UnavR9wewMmcjGAqd8VhEX3oJ-86ja34wQUbjbCcJG-dYvgl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7979" y="3006134"/>
            <a:ext cx="1603349" cy="160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7" descr="https://lh6.googleusercontent.com/ULzs9d-W59IHb-QF8xUR1EG3tonJBpHylsmmXqU7-_LE3A6oaxxADJqzCtVb0LHXPzWNrSSJJszEKvu0sEsFZcIpW60FCZ41015D-_8rXMe5xf_jL9uo513JInbXLEBtLeDPFLd8sy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33232" y="2930503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ctrTitle"/>
          </p:nvPr>
        </p:nvSpPr>
        <p:spPr>
          <a:xfrm>
            <a:off x="155303" y="287166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8"/>
          <p:cNvSpPr/>
          <p:nvPr/>
        </p:nvSpPr>
        <p:spPr>
          <a:xfrm>
            <a:off x="2970662" y="3556377"/>
            <a:ext cx="245464" cy="109350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8"/>
          <p:cNvSpPr/>
          <p:nvPr/>
        </p:nvSpPr>
        <p:spPr>
          <a:xfrm>
            <a:off x="2963279" y="2697042"/>
            <a:ext cx="260230" cy="264591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8"/>
          <p:cNvSpPr/>
          <p:nvPr/>
        </p:nvSpPr>
        <p:spPr>
          <a:xfrm>
            <a:off x="3042713" y="2829338"/>
            <a:ext cx="56768" cy="1175448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8"/>
          <p:cNvSpPr/>
          <p:nvPr/>
        </p:nvSpPr>
        <p:spPr>
          <a:xfrm>
            <a:off x="2370817" y="3665727"/>
            <a:ext cx="1457325" cy="1256317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Proposal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 April)</a:t>
            </a:r>
            <a:endParaRPr sz="186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6" name="Google Shape;536;p18"/>
          <p:cNvCxnSpPr/>
          <p:nvPr/>
        </p:nvCxnSpPr>
        <p:spPr>
          <a:xfrm>
            <a:off x="155303" y="1016699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7" name="Google Shape;537;p18"/>
          <p:cNvSpPr/>
          <p:nvPr/>
        </p:nvSpPr>
        <p:spPr>
          <a:xfrm rot="10800000">
            <a:off x="5067511" y="4388047"/>
            <a:ext cx="245464" cy="109350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8"/>
          <p:cNvSpPr/>
          <p:nvPr/>
        </p:nvSpPr>
        <p:spPr>
          <a:xfrm>
            <a:off x="5060128" y="5427481"/>
            <a:ext cx="260230" cy="264591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8"/>
          <p:cNvSpPr/>
          <p:nvPr/>
        </p:nvSpPr>
        <p:spPr>
          <a:xfrm>
            <a:off x="4401790" y="3171974"/>
            <a:ext cx="1768933" cy="1256317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Requirement Specification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(25 April)</a:t>
            </a:r>
            <a:endParaRPr/>
          </a:p>
        </p:txBody>
      </p:sp>
      <p:sp>
        <p:nvSpPr>
          <p:cNvPr id="540" name="Google Shape;540;p18"/>
          <p:cNvSpPr/>
          <p:nvPr/>
        </p:nvSpPr>
        <p:spPr>
          <a:xfrm>
            <a:off x="5133476" y="4428291"/>
            <a:ext cx="56768" cy="1175448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8"/>
          <p:cNvSpPr/>
          <p:nvPr/>
        </p:nvSpPr>
        <p:spPr>
          <a:xfrm rot="10800000">
            <a:off x="9410265" y="4440855"/>
            <a:ext cx="245464" cy="109350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8"/>
          <p:cNvSpPr/>
          <p:nvPr/>
        </p:nvSpPr>
        <p:spPr>
          <a:xfrm>
            <a:off x="9402882" y="5480289"/>
            <a:ext cx="260230" cy="264591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8"/>
          <p:cNvSpPr/>
          <p:nvPr/>
        </p:nvSpPr>
        <p:spPr>
          <a:xfrm>
            <a:off x="8663508" y="3241081"/>
            <a:ext cx="1768933" cy="1256317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Plan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(30 May)</a:t>
            </a:r>
            <a:endParaRPr/>
          </a:p>
        </p:txBody>
      </p:sp>
      <p:sp>
        <p:nvSpPr>
          <p:cNvPr id="544" name="Google Shape;544;p18"/>
          <p:cNvSpPr/>
          <p:nvPr/>
        </p:nvSpPr>
        <p:spPr>
          <a:xfrm>
            <a:off x="9476230" y="4481099"/>
            <a:ext cx="56768" cy="1175448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8"/>
          <p:cNvSpPr/>
          <p:nvPr/>
        </p:nvSpPr>
        <p:spPr>
          <a:xfrm>
            <a:off x="7278702" y="3556377"/>
            <a:ext cx="245464" cy="109350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8"/>
          <p:cNvSpPr/>
          <p:nvPr/>
        </p:nvSpPr>
        <p:spPr>
          <a:xfrm>
            <a:off x="7271319" y="2697042"/>
            <a:ext cx="260230" cy="264591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8"/>
          <p:cNvSpPr/>
          <p:nvPr/>
        </p:nvSpPr>
        <p:spPr>
          <a:xfrm>
            <a:off x="7350753" y="2829338"/>
            <a:ext cx="56768" cy="1175448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6618309" y="3665727"/>
            <a:ext cx="1697016" cy="1256317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Design Specification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(16 May)</a:t>
            </a:r>
            <a:endParaRPr/>
          </a:p>
        </p:txBody>
      </p:sp>
      <p:sp>
        <p:nvSpPr>
          <p:cNvPr id="549" name="Google Shape;549;p18"/>
          <p:cNvSpPr/>
          <p:nvPr/>
        </p:nvSpPr>
        <p:spPr>
          <a:xfrm>
            <a:off x="1571624" y="3527515"/>
            <a:ext cx="9439275" cy="1038988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8"/>
          <p:cNvSpPr/>
          <p:nvPr/>
        </p:nvSpPr>
        <p:spPr>
          <a:xfrm>
            <a:off x="418397" y="3527515"/>
            <a:ext cx="1457325" cy="452189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April </a:t>
            </a:r>
            <a:endParaRPr/>
          </a:p>
        </p:txBody>
      </p:sp>
      <p:cxnSp>
        <p:nvCxnSpPr>
          <p:cNvPr id="551" name="Google Shape;551;p18"/>
          <p:cNvCxnSpPr/>
          <p:nvPr/>
        </p:nvCxnSpPr>
        <p:spPr>
          <a:xfrm>
            <a:off x="6291261" y="3611052"/>
            <a:ext cx="0" cy="1241885"/>
          </a:xfrm>
          <a:prstGeom prst="straightConnector1">
            <a:avLst/>
          </a:prstGeom>
          <a:noFill/>
          <a:ln w="38100" cap="flat" cmpd="sng">
            <a:solidFill>
              <a:srgbClr val="41FDD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2" name="Google Shape;552;p18"/>
          <p:cNvSpPr/>
          <p:nvPr/>
        </p:nvSpPr>
        <p:spPr>
          <a:xfrm>
            <a:off x="5523369" y="4500628"/>
            <a:ext cx="1457325" cy="452189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May </a:t>
            </a:r>
            <a:endParaRPr/>
          </a:p>
        </p:txBody>
      </p:sp>
      <p:sp>
        <p:nvSpPr>
          <p:cNvPr id="553" name="Google Shape;553;p18"/>
          <p:cNvSpPr txBox="1"/>
          <p:nvPr/>
        </p:nvSpPr>
        <p:spPr>
          <a:xfrm>
            <a:off x="1843585" y="2009270"/>
            <a:ext cx="24996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 program that we will make</a:t>
            </a:r>
            <a:endParaRPr/>
          </a:p>
        </p:txBody>
      </p:sp>
      <p:sp>
        <p:nvSpPr>
          <p:cNvPr id="554" name="Google Shape;554;p18"/>
          <p:cNvSpPr txBox="1"/>
          <p:nvPr/>
        </p:nvSpPr>
        <p:spPr>
          <a:xfrm>
            <a:off x="3705225" y="5784556"/>
            <a:ext cx="29908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Specifying the function that must be implemented</a:t>
            </a:r>
            <a:endParaRPr/>
          </a:p>
        </p:txBody>
      </p:sp>
      <p:sp>
        <p:nvSpPr>
          <p:cNvPr id="555" name="Google Shape;555;p18"/>
          <p:cNvSpPr txBox="1"/>
          <p:nvPr/>
        </p:nvSpPr>
        <p:spPr>
          <a:xfrm>
            <a:off x="5875873" y="2019616"/>
            <a:ext cx="30511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Designing the architecture of whole system</a:t>
            </a:r>
            <a:endParaRPr sz="1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8"/>
          <p:cNvSpPr txBox="1"/>
          <p:nvPr/>
        </p:nvSpPr>
        <p:spPr>
          <a:xfrm>
            <a:off x="8315325" y="5784556"/>
            <a:ext cx="24996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Making plan about </a:t>
            </a:r>
            <a:endParaRPr sz="1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test the system</a:t>
            </a:r>
            <a:endParaRPr sz="1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9"/>
          <p:cNvSpPr/>
          <p:nvPr/>
        </p:nvSpPr>
        <p:spPr>
          <a:xfrm>
            <a:off x="517276" y="378407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9"/>
          <p:cNvSpPr txBox="1">
            <a:spLocks noGrp="1"/>
          </p:cNvSpPr>
          <p:nvPr>
            <p:ph type="ctrTitle"/>
          </p:nvPr>
        </p:nvSpPr>
        <p:spPr>
          <a:xfrm>
            <a:off x="2020293" y="658197"/>
            <a:ext cx="4707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</a:pPr>
            <a:r>
              <a:rPr lang="ko-KR" sz="4000" b="1"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 sz="4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3" name="Google Shape;563;p19"/>
          <p:cNvCxnSpPr/>
          <p:nvPr/>
        </p:nvCxnSpPr>
        <p:spPr>
          <a:xfrm>
            <a:off x="750296" y="1386663"/>
            <a:ext cx="521736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4" name="Google Shape;564;p19"/>
          <p:cNvSpPr txBox="1"/>
          <p:nvPr/>
        </p:nvSpPr>
        <p:spPr>
          <a:xfrm>
            <a:off x="750296" y="577863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04</a:t>
            </a:r>
            <a:endParaRPr/>
          </a:p>
        </p:txBody>
      </p:sp>
      <p:grpSp>
        <p:nvGrpSpPr>
          <p:cNvPr id="565" name="Google Shape;565;p19"/>
          <p:cNvGrpSpPr/>
          <p:nvPr/>
        </p:nvGrpSpPr>
        <p:grpSpPr>
          <a:xfrm>
            <a:off x="4676776" y="2275797"/>
            <a:ext cx="3242245" cy="3102746"/>
            <a:chOff x="5812000" y="2553488"/>
            <a:chExt cx="769850" cy="767400"/>
          </a:xfrm>
        </p:grpSpPr>
        <p:sp>
          <p:nvSpPr>
            <p:cNvPr id="566" name="Google Shape;566;p19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title" idx="2"/>
          </p:nvPr>
        </p:nvSpPr>
        <p:spPr>
          <a:xfrm>
            <a:off x="8430313" y="4245583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</a:pPr>
            <a:r>
              <a:rPr lang="ko-KR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"/>
          <p:cNvSpPr txBox="1">
            <a:spLocks noGrp="1"/>
          </p:cNvSpPr>
          <p:nvPr>
            <p:ph type="title" idx="8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</a:pPr>
            <a:r>
              <a:rPr lang="ko-KR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"/>
          <p:cNvSpPr txBox="1">
            <a:spLocks noGrp="1"/>
          </p:cNvSpPr>
          <p:nvPr>
            <p:ph type="title" idx="13"/>
          </p:nvPr>
        </p:nvSpPr>
        <p:spPr>
          <a:xfrm>
            <a:off x="3799829" y="4172333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</a:pPr>
            <a:r>
              <a:rPr lang="ko-KR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"/>
          <p:cNvSpPr txBox="1">
            <a:spLocks noGrp="1"/>
          </p:cNvSpPr>
          <p:nvPr>
            <p:ph type="title" idx="15"/>
          </p:nvPr>
        </p:nvSpPr>
        <p:spPr>
          <a:xfrm>
            <a:off x="8430313" y="2608250"/>
            <a:ext cx="1569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"/>
          <p:cNvSpPr txBox="1">
            <a:spLocks noGrp="1"/>
          </p:cNvSpPr>
          <p:nvPr>
            <p:ph type="ctrTitle" idx="16"/>
          </p:nvPr>
        </p:nvSpPr>
        <p:spPr>
          <a:xfrm>
            <a:off x="688999" y="3063292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</a:pPr>
            <a:r>
              <a:rPr lang="ko-KR" sz="2800" b="1">
                <a:latin typeface="Malgun Gothic"/>
                <a:ea typeface="Malgun Gothic"/>
                <a:cs typeface="Malgun Gothic"/>
                <a:sym typeface="Malgun Gothic"/>
              </a:rPr>
              <a:t>배경/목적</a:t>
            </a: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"/>
          <p:cNvSpPr txBox="1">
            <a:spLocks noGrp="1"/>
          </p:cNvSpPr>
          <p:nvPr>
            <p:ph type="ctrTitle" idx="17"/>
          </p:nvPr>
        </p:nvSpPr>
        <p:spPr>
          <a:xfrm>
            <a:off x="894608" y="4777083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sz="2800" b="1">
                <a:latin typeface="Malgun Gothic"/>
                <a:ea typeface="Malgun Gothic"/>
                <a:cs typeface="Malgun Gothic"/>
                <a:sym typeface="Malgun Gothic"/>
              </a:rPr>
              <a:t>타겟층 / 기능</a:t>
            </a: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"/>
          <p:cNvSpPr txBox="1">
            <a:spLocks noGrp="1"/>
          </p:cNvSpPr>
          <p:nvPr>
            <p:ph type="ctrTitle" idx="18"/>
          </p:nvPr>
        </p:nvSpPr>
        <p:spPr>
          <a:xfrm>
            <a:off x="7046313" y="3155450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sz="2800" b="1">
                <a:latin typeface="Malgun Gothic"/>
                <a:ea typeface="Malgun Gothic"/>
                <a:cs typeface="Malgun Gothic"/>
                <a:sym typeface="Malgun Gothic"/>
              </a:rPr>
              <a:t>계획 / 일정</a:t>
            </a: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"/>
          <p:cNvSpPr txBox="1">
            <a:spLocks noGrp="1"/>
          </p:cNvSpPr>
          <p:nvPr>
            <p:ph type="ctrTitle" idx="19"/>
          </p:nvPr>
        </p:nvSpPr>
        <p:spPr>
          <a:xfrm>
            <a:off x="7319931" y="4850333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sz="2800" b="1"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" name="Google Shape;227;p2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2"/>
          <p:cNvSpPr/>
          <p:nvPr/>
        </p:nvSpPr>
        <p:spPr>
          <a:xfrm>
            <a:off x="4834437" y="4289218"/>
            <a:ext cx="733260" cy="691915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2"/>
          <p:cNvGrpSpPr/>
          <p:nvPr/>
        </p:nvGrpSpPr>
        <p:grpSpPr>
          <a:xfrm>
            <a:off x="10376635" y="4441644"/>
            <a:ext cx="733260" cy="670877"/>
            <a:chOff x="5812000" y="2553488"/>
            <a:chExt cx="769850" cy="767400"/>
          </a:xfrm>
        </p:grpSpPr>
        <p:sp>
          <p:nvSpPr>
            <p:cNvPr id="230" name="Google Shape;230;p2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2"/>
          <p:cNvGrpSpPr/>
          <p:nvPr/>
        </p:nvGrpSpPr>
        <p:grpSpPr>
          <a:xfrm>
            <a:off x="10301782" y="2625097"/>
            <a:ext cx="809920" cy="876390"/>
            <a:chOff x="-1182750" y="3962900"/>
            <a:chExt cx="294575" cy="291450"/>
          </a:xfrm>
        </p:grpSpPr>
        <p:sp>
          <p:nvSpPr>
            <p:cNvPr id="237" name="Google Shape;237;p2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"/>
          <p:cNvGrpSpPr/>
          <p:nvPr/>
        </p:nvGrpSpPr>
        <p:grpSpPr>
          <a:xfrm>
            <a:off x="4834437" y="2608250"/>
            <a:ext cx="635119" cy="690655"/>
            <a:chOff x="-3365275" y="3253275"/>
            <a:chExt cx="222150" cy="291425"/>
          </a:xfrm>
        </p:grpSpPr>
        <p:sp>
          <p:nvSpPr>
            <p:cNvPr id="245" name="Google Shape;245;p2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0"/>
          <p:cNvSpPr/>
          <p:nvPr/>
        </p:nvSpPr>
        <p:spPr>
          <a:xfrm>
            <a:off x="1074821" y="1754233"/>
            <a:ext cx="4732421" cy="3806176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0"/>
          <p:cNvSpPr txBox="1">
            <a:spLocks noGrp="1"/>
          </p:cNvSpPr>
          <p:nvPr>
            <p:ph type="ctrTitle" idx="6"/>
          </p:nvPr>
        </p:nvSpPr>
        <p:spPr>
          <a:xfrm>
            <a:off x="383515" y="424971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20"/>
          <p:cNvSpPr txBox="1">
            <a:spLocks noGrp="1"/>
          </p:cNvSpPr>
          <p:nvPr>
            <p:ph type="ctrTitle" idx="5"/>
          </p:nvPr>
        </p:nvSpPr>
        <p:spPr>
          <a:xfrm>
            <a:off x="1938952" y="6120331"/>
            <a:ext cx="3127735" cy="72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lang="ko-KR" sz="3200" b="1">
                <a:latin typeface="Malgun Gothic"/>
                <a:ea typeface="Malgun Gothic"/>
                <a:cs typeface="Malgun Gothic"/>
                <a:sym typeface="Malgun Gothic"/>
              </a:rPr>
              <a:t>학생 간 유대감 형성</a:t>
            </a:r>
            <a:endParaRPr sz="3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20"/>
          <p:cNvSpPr/>
          <p:nvPr/>
        </p:nvSpPr>
        <p:spPr>
          <a:xfrm>
            <a:off x="1821131" y="5692963"/>
            <a:ext cx="3245555" cy="460134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0"/>
          <p:cNvSpPr/>
          <p:nvPr/>
        </p:nvSpPr>
        <p:spPr>
          <a:xfrm>
            <a:off x="3476099" y="4517700"/>
            <a:ext cx="53443" cy="1221424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20"/>
          <p:cNvCxnSpPr/>
          <p:nvPr/>
        </p:nvCxnSpPr>
        <p:spPr>
          <a:xfrm>
            <a:off x="383515" y="1154504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2" name="Google Shape;582;p20"/>
          <p:cNvSpPr/>
          <p:nvPr/>
        </p:nvSpPr>
        <p:spPr>
          <a:xfrm>
            <a:off x="6618589" y="1754233"/>
            <a:ext cx="4732421" cy="3806176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0"/>
          <p:cNvSpPr txBox="1">
            <a:spLocks noGrp="1"/>
          </p:cNvSpPr>
          <p:nvPr>
            <p:ph type="ctrTitle" idx="5"/>
          </p:nvPr>
        </p:nvSpPr>
        <p:spPr>
          <a:xfrm>
            <a:off x="7091226" y="5739123"/>
            <a:ext cx="3781414" cy="72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lang="ko-KR" sz="2800" b="1">
                <a:latin typeface="Malgun Gothic"/>
                <a:ea typeface="Malgun Gothic"/>
                <a:cs typeface="Malgun Gothic"/>
                <a:sym typeface="Malgun Gothic"/>
              </a:rPr>
              <a:t>학생 만남의 장</a:t>
            </a: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20"/>
          <p:cNvSpPr/>
          <p:nvPr/>
        </p:nvSpPr>
        <p:spPr>
          <a:xfrm>
            <a:off x="7534752" y="5692963"/>
            <a:ext cx="2894362" cy="460134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0"/>
          <p:cNvSpPr/>
          <p:nvPr/>
        </p:nvSpPr>
        <p:spPr>
          <a:xfrm>
            <a:off x="9027591" y="5127766"/>
            <a:ext cx="45719" cy="611357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0"/>
          <p:cNvSpPr/>
          <p:nvPr/>
        </p:nvSpPr>
        <p:spPr>
          <a:xfrm>
            <a:off x="6712320" y="1994946"/>
            <a:ext cx="3985012" cy="3254039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0"/>
          <p:cNvSpPr/>
          <p:nvPr/>
        </p:nvSpPr>
        <p:spPr>
          <a:xfrm>
            <a:off x="682654" y="1684948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0"/>
          <p:cNvSpPr txBox="1"/>
          <p:nvPr/>
        </p:nvSpPr>
        <p:spPr>
          <a:xfrm>
            <a:off x="915674" y="1884404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6293140" y="1714611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0"/>
          <p:cNvSpPr txBox="1"/>
          <p:nvPr/>
        </p:nvSpPr>
        <p:spPr>
          <a:xfrm>
            <a:off x="6526160" y="1914067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/>
          </a:p>
        </p:txBody>
      </p:sp>
      <p:pic>
        <p:nvPicPr>
          <p:cNvPr id="591" name="Google Shape;591;p20" descr="https://lh5.googleusercontent.com/at_V-J_niFONB9uRgsln0uJAJeDHkGAVwSBkglWtNel_9-te0bV23DAVKJ7R0L8CQJaWyrLKemuJH6iw5o3y7zjhthPi8nzbX1tE45A7amGKi7nkbqj7M77Rdi64HY2cr2e5hAh4u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263" y="2124075"/>
            <a:ext cx="3101818" cy="2980042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592" name="Google Shape;592;p20"/>
          <p:cNvSpPr/>
          <p:nvPr/>
        </p:nvSpPr>
        <p:spPr>
          <a:xfrm>
            <a:off x="1168552" y="1994946"/>
            <a:ext cx="3985012" cy="3254039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20" descr="https://lh3.googleusercontent.com/cS63MoDdc_eOqdvLKv9ciCHs-8ATC2QgbBmPji8O-6I93NP3Vi8V3kEtYtFc5FSd3xpiCOR0ryA_uXLwv21ZDDHITwQ3Awk2z9dRxPBGP51Z_kNogO_7g8MJH7gPZURo25r-phv2tT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1618" y="2624880"/>
            <a:ext cx="3104053" cy="219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1"/>
          <p:cNvSpPr txBox="1">
            <a:spLocks noGrp="1"/>
          </p:cNvSpPr>
          <p:nvPr>
            <p:ph type="ctrTitle" idx="4"/>
          </p:nvPr>
        </p:nvSpPr>
        <p:spPr>
          <a:xfrm>
            <a:off x="1234141" y="215195"/>
            <a:ext cx="10445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성대 학우들 간의 유대감 형성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9" name="Google Shape;599;p21"/>
          <p:cNvCxnSpPr/>
          <p:nvPr/>
        </p:nvCxnSpPr>
        <p:spPr>
          <a:xfrm>
            <a:off x="0" y="1115697"/>
            <a:ext cx="11951369" cy="714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0" name="Google Shape;600;p21"/>
          <p:cNvSpPr/>
          <p:nvPr/>
        </p:nvSpPr>
        <p:spPr>
          <a:xfrm>
            <a:off x="257480" y="1315153"/>
            <a:ext cx="11517427" cy="536415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1"/>
          <p:cNvSpPr txBox="1"/>
          <p:nvPr/>
        </p:nvSpPr>
        <p:spPr>
          <a:xfrm>
            <a:off x="433544" y="1616657"/>
            <a:ext cx="11165400" cy="710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기존의 학생 커뮤니티 앱</a:t>
            </a:r>
            <a:r>
              <a:rPr lang="ko-KR" sz="240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  </a:t>
            </a:r>
            <a:endParaRPr sz="3200" b="0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익명성을 기반으로 유대관계를 형성</a:t>
            </a:r>
            <a:r>
              <a:rPr lang="ko-KR" sz="2400" dirty="0">
                <a:solidFill>
                  <a:schemeClr val="lt1"/>
                </a:solidFill>
                <a:latin typeface="+mj-ea"/>
                <a:ea typeface="+mj-ea"/>
              </a:rPr>
              <a:t>하기</a:t>
            </a:r>
            <a:r>
              <a:rPr lang="ko-KR" sz="240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 어려움 </a:t>
            </a:r>
            <a:endParaRPr sz="3200" b="0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/>
            </a:r>
            <a:br>
              <a:rPr lang="ko-KR" sz="3200" b="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</a:br>
            <a:r>
              <a:rPr lang="ko-KR" sz="3200" b="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/>
            </a:r>
            <a:br>
              <a:rPr lang="ko-KR" sz="3200" b="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</a:br>
            <a:r>
              <a:rPr lang="ko-KR" sz="3200" b="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/>
            </a:r>
            <a:br>
              <a:rPr lang="ko-KR" sz="3200" b="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</a:br>
            <a:r>
              <a:rPr lang="ko-KR" sz="3200" b="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      </a:t>
            </a:r>
            <a:r>
              <a:rPr lang="ko-KR" sz="2400" b="1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새로운 SKKU 멘토-</a:t>
            </a:r>
            <a:r>
              <a:rPr lang="ko-KR" sz="2400" b="1" dirty="0" err="1">
                <a:solidFill>
                  <a:schemeClr val="lt1"/>
                </a:solidFill>
                <a:latin typeface="+mj-ea"/>
                <a:ea typeface="+mj-ea"/>
                <a:sym typeface="Arial"/>
              </a:rPr>
              <a:t>멘티</a:t>
            </a:r>
            <a:r>
              <a:rPr lang="ko-KR" sz="2400" b="1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 매칭 애플리케이션</a:t>
            </a:r>
            <a:endParaRPr sz="3200" b="0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          1 : 1 멘토 </a:t>
            </a:r>
            <a:r>
              <a:rPr lang="ko-KR" sz="2400" dirty="0" err="1">
                <a:solidFill>
                  <a:schemeClr val="lt1"/>
                </a:solidFill>
                <a:latin typeface="+mj-ea"/>
                <a:ea typeface="+mj-ea"/>
                <a:sym typeface="Arial"/>
              </a:rPr>
              <a:t>멘티</a:t>
            </a:r>
            <a:r>
              <a:rPr lang="ko-KR" sz="240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> 관계를 통해 깊은 유대관계 형성 가능</a:t>
            </a:r>
            <a:endParaRPr sz="3200" b="0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  <a:t/>
            </a:r>
            <a:br>
              <a:rPr lang="ko-KR" sz="3200" dirty="0">
                <a:solidFill>
                  <a:schemeClr val="lt1"/>
                </a:solidFill>
                <a:latin typeface="+mj-ea"/>
                <a:ea typeface="+mj-ea"/>
                <a:sym typeface="Arial"/>
              </a:rPr>
            </a:br>
            <a:endParaRPr sz="7200" b="0" dirty="0">
              <a:solidFill>
                <a:schemeClr val="lt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-63212" y="-13775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1"/>
          <p:cNvSpPr txBox="1"/>
          <p:nvPr/>
        </p:nvSpPr>
        <p:spPr>
          <a:xfrm>
            <a:off x="169808" y="185681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/>
          </a:p>
        </p:txBody>
      </p:sp>
      <p:sp>
        <p:nvSpPr>
          <p:cNvPr id="604" name="Google Shape;604;p21"/>
          <p:cNvSpPr/>
          <p:nvPr/>
        </p:nvSpPr>
        <p:spPr>
          <a:xfrm rot="5400000">
            <a:off x="5498511" y="2764372"/>
            <a:ext cx="1194900" cy="2096700"/>
          </a:xfrm>
          <a:prstGeom prst="rightArrow">
            <a:avLst>
              <a:gd name="adj1" fmla="val 50000"/>
              <a:gd name="adj2" fmla="val 5081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2"/>
          <p:cNvSpPr txBox="1">
            <a:spLocks noGrp="1"/>
          </p:cNvSpPr>
          <p:nvPr>
            <p:ph type="ctrTitle" idx="4"/>
          </p:nvPr>
        </p:nvSpPr>
        <p:spPr>
          <a:xfrm>
            <a:off x="1234141" y="215195"/>
            <a:ext cx="10445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학생 만남의 장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0" name="Google Shape;610;p22"/>
          <p:cNvCxnSpPr/>
          <p:nvPr/>
        </p:nvCxnSpPr>
        <p:spPr>
          <a:xfrm>
            <a:off x="0" y="1115697"/>
            <a:ext cx="11951369" cy="714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1" name="Google Shape;611;p22"/>
          <p:cNvSpPr/>
          <p:nvPr/>
        </p:nvSpPr>
        <p:spPr>
          <a:xfrm>
            <a:off x="257480" y="1315153"/>
            <a:ext cx="11517427" cy="536415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2"/>
          <p:cNvSpPr txBox="1"/>
          <p:nvPr/>
        </p:nvSpPr>
        <p:spPr>
          <a:xfrm>
            <a:off x="622536" y="2123953"/>
            <a:ext cx="1116530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Char char="o"/>
            </a:pP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동아리에 가입하기 부담스러워도 같은 분야의 다른 소모임 가입   가능</a:t>
            </a:r>
            <a:endParaRPr sz="3600" b="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Char char="o"/>
            </a:pP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같은 관심사를 가진 </a:t>
            </a:r>
            <a:r>
              <a:rPr lang="ko-KR" sz="2800" dirty="0" err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학우들과의</a:t>
            </a: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 교류/소통</a:t>
            </a:r>
            <a:endParaRPr sz="3600" b="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Char char="o"/>
            </a:pPr>
            <a:r>
              <a:rPr lang="ko-KR" sz="2800" dirty="0" err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취준생을</a:t>
            </a: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 위한 </a:t>
            </a:r>
            <a:r>
              <a:rPr lang="ko-KR" sz="2800" dirty="0" err="1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취업스터디</a:t>
            </a:r>
            <a:endParaRPr sz="3600" b="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Char char="o"/>
            </a:pPr>
            <a:r>
              <a:rPr lang="ko-KR" sz="28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수업을 혼자 수강하는 학생들간의 모임</a:t>
            </a:r>
            <a:endParaRPr sz="3600" b="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/>
            </a:r>
            <a:br>
              <a:rPr lang="ko-KR" sz="3600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</a:br>
            <a:endParaRPr sz="8000" b="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13" name="Google Shape;613;p22"/>
          <p:cNvSpPr/>
          <p:nvPr/>
        </p:nvSpPr>
        <p:spPr>
          <a:xfrm>
            <a:off x="-63212" y="-13775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2"/>
          <p:cNvSpPr txBox="1"/>
          <p:nvPr/>
        </p:nvSpPr>
        <p:spPr>
          <a:xfrm>
            <a:off x="169808" y="185681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3"/>
          <p:cNvSpPr txBox="1">
            <a:spLocks noGrp="1"/>
          </p:cNvSpPr>
          <p:nvPr>
            <p:ph type="ctrTitle"/>
          </p:nvPr>
        </p:nvSpPr>
        <p:spPr>
          <a:xfrm>
            <a:off x="5420208" y="3125196"/>
            <a:ext cx="477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0" name="Google Shape;620;p23"/>
          <p:cNvGrpSpPr/>
          <p:nvPr/>
        </p:nvGrpSpPr>
        <p:grpSpPr>
          <a:xfrm flipH="1">
            <a:off x="-6041901" y="-156396"/>
            <a:ext cx="9765401" cy="7170784"/>
            <a:chOff x="238125" y="262775"/>
            <a:chExt cx="7092825" cy="5151425"/>
          </a:xfrm>
        </p:grpSpPr>
        <p:sp>
          <p:nvSpPr>
            <p:cNvPr id="621" name="Google Shape;621;p23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3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3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3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3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3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/>
          <p:nvPr/>
        </p:nvSpPr>
        <p:spPr>
          <a:xfrm>
            <a:off x="517276" y="378407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"/>
          <p:cNvSpPr txBox="1">
            <a:spLocks noGrp="1"/>
          </p:cNvSpPr>
          <p:nvPr>
            <p:ph type="ctrTitle"/>
          </p:nvPr>
        </p:nvSpPr>
        <p:spPr>
          <a:xfrm>
            <a:off x="2020293" y="658197"/>
            <a:ext cx="4707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</a:pPr>
            <a:r>
              <a:rPr lang="ko-KR" sz="4000" b="1">
                <a:latin typeface="Malgun Gothic"/>
                <a:ea typeface="Malgun Gothic"/>
                <a:cs typeface="Malgun Gothic"/>
                <a:sym typeface="Malgun Gothic"/>
              </a:rPr>
              <a:t>배경 / 목적</a:t>
            </a:r>
            <a:endParaRPr sz="4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3" name="Google Shape;253;p3"/>
          <p:cNvCxnSpPr/>
          <p:nvPr/>
        </p:nvCxnSpPr>
        <p:spPr>
          <a:xfrm>
            <a:off x="750296" y="1386663"/>
            <a:ext cx="521736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4" name="Google Shape;254;p3"/>
          <p:cNvGrpSpPr/>
          <p:nvPr/>
        </p:nvGrpSpPr>
        <p:grpSpPr>
          <a:xfrm>
            <a:off x="4224926" y="2475254"/>
            <a:ext cx="2502567" cy="2524565"/>
            <a:chOff x="-3365275" y="3253275"/>
            <a:chExt cx="222150" cy="291425"/>
          </a:xfrm>
        </p:grpSpPr>
        <p:sp>
          <p:nvSpPr>
            <p:cNvPr id="255" name="Google Shape;255;p3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3"/>
          <p:cNvSpPr txBox="1"/>
          <p:nvPr/>
        </p:nvSpPr>
        <p:spPr>
          <a:xfrm>
            <a:off x="750296" y="577863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/>
          <p:nvPr/>
        </p:nvSpPr>
        <p:spPr>
          <a:xfrm>
            <a:off x="6775518" y="1513777"/>
            <a:ext cx="1095625" cy="102983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1349492" y="1487892"/>
            <a:ext cx="1095625" cy="102983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1722536" y="5315458"/>
            <a:ext cx="2894362" cy="460134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"/>
          <p:cNvSpPr/>
          <p:nvPr/>
        </p:nvSpPr>
        <p:spPr>
          <a:xfrm flipH="1">
            <a:off x="3261094" y="4555221"/>
            <a:ext cx="46052" cy="806397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4"/>
          <p:cNvCxnSpPr/>
          <p:nvPr/>
        </p:nvCxnSpPr>
        <p:spPr>
          <a:xfrm>
            <a:off x="383516" y="1159241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7" name="Google Shape;267;p4" descr="https://lh6.googleusercontent.com/9XLZsKHs-bpjqVCEMMUN__TMLscttMnmvh5qSGUwLl2ukzDXZUxnLV_gU9k895_d99dIXthdlA3t9rlEFW35Ekul0pwf5O_I6iSgOOmehajBCHSF5q7wINUpCXVx2oymjRLCVdTPK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1364" y="1876719"/>
            <a:ext cx="2683960" cy="2678502"/>
          </a:xfrm>
          <a:prstGeom prst="ellipse">
            <a:avLst/>
          </a:prstGeom>
          <a:noFill/>
          <a:ln>
            <a:noFill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268" name="Google Shape;268;p4"/>
          <p:cNvSpPr/>
          <p:nvPr/>
        </p:nvSpPr>
        <p:spPr>
          <a:xfrm>
            <a:off x="7266304" y="5315458"/>
            <a:ext cx="2894362" cy="460134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806629" y="4140195"/>
            <a:ext cx="53443" cy="1221424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" descr="https://lh5.googleusercontent.com/BMZ1aGm8E88e2o52Afm1XVgL_s5uXY3J8izcLDEq8tz7nAoaHHQ3zs9RcobmVek49uoaYTPsxGd9AErHCypmtxXLcazEKBbaTuj-ljlKTAOda5r2d4U_jvfoMOhE87qDtpY82U40k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7676" y="1916370"/>
            <a:ext cx="2791348" cy="2599200"/>
          </a:xfrm>
          <a:prstGeom prst="ellipse">
            <a:avLst/>
          </a:prstGeom>
          <a:noFill/>
          <a:ln>
            <a:noFill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271" name="Google Shape;271;p4"/>
          <p:cNvSpPr txBox="1"/>
          <p:nvPr/>
        </p:nvSpPr>
        <p:spPr>
          <a:xfrm>
            <a:off x="1502632" y="1629639"/>
            <a:ext cx="9206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"/>
          <p:cNvSpPr txBox="1"/>
          <p:nvPr/>
        </p:nvSpPr>
        <p:spPr>
          <a:xfrm>
            <a:off x="6950456" y="1629639"/>
            <a:ext cx="9206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383516" y="429708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/>
          </a:p>
        </p:txBody>
      </p:sp>
      <p:sp>
        <p:nvSpPr>
          <p:cNvPr id="274" name="Google Shape;274;p4"/>
          <p:cNvSpPr txBox="1"/>
          <p:nvPr/>
        </p:nvSpPr>
        <p:spPr>
          <a:xfrm>
            <a:off x="2048053" y="5448175"/>
            <a:ext cx="2319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lang="ko-KR" sz="2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언택트 시대</a:t>
            </a:r>
            <a:endParaRPr/>
          </a:p>
        </p:txBody>
      </p:sp>
      <p:sp>
        <p:nvSpPr>
          <p:cNvPr id="275" name="Google Shape;275;p4"/>
          <p:cNvSpPr txBox="1"/>
          <p:nvPr/>
        </p:nvSpPr>
        <p:spPr>
          <a:xfrm>
            <a:off x="7188474" y="5409682"/>
            <a:ext cx="31971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커뮤니티 애플리케이션 현황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1845578" y="1728131"/>
            <a:ext cx="3020037" cy="2987627"/>
          </a:xfrm>
          <a:prstGeom prst="donut">
            <a:avLst>
              <a:gd name="adj" fmla="val 6152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323331" y="1728131"/>
            <a:ext cx="3020037" cy="2987627"/>
          </a:xfrm>
          <a:prstGeom prst="donut">
            <a:avLst>
              <a:gd name="adj" fmla="val 6152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 txBox="1">
            <a:spLocks noGrp="1"/>
          </p:cNvSpPr>
          <p:nvPr>
            <p:ph type="ctrTitle"/>
          </p:nvPr>
        </p:nvSpPr>
        <p:spPr>
          <a:xfrm>
            <a:off x="1321716" y="843191"/>
            <a:ext cx="11360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언택트 시대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2380146" y="3231529"/>
            <a:ext cx="554789" cy="673288"/>
          </a:xfrm>
          <a:custGeom>
            <a:avLst/>
            <a:gdLst/>
            <a:ahLst/>
            <a:cxnLst/>
            <a:rect l="l" t="t" r="r" b="b"/>
            <a:pathLst>
              <a:path w="54731" h="66421" extrusionOk="0">
                <a:moveTo>
                  <a:pt x="0" y="1"/>
                </a:moveTo>
                <a:lnTo>
                  <a:pt x="0" y="24777"/>
                </a:lnTo>
                <a:lnTo>
                  <a:pt x="8608" y="35770"/>
                </a:lnTo>
                <a:lnTo>
                  <a:pt x="0" y="35770"/>
                </a:lnTo>
                <a:lnTo>
                  <a:pt x="0" y="52986"/>
                </a:lnTo>
                <a:lnTo>
                  <a:pt x="0" y="66421"/>
                </a:lnTo>
                <a:lnTo>
                  <a:pt x="12970" y="52986"/>
                </a:lnTo>
                <a:lnTo>
                  <a:pt x="22102" y="52986"/>
                </a:lnTo>
                <a:lnTo>
                  <a:pt x="29837" y="35770"/>
                </a:lnTo>
                <a:lnTo>
                  <a:pt x="20648" y="24777"/>
                </a:lnTo>
                <a:lnTo>
                  <a:pt x="40364" y="24777"/>
                </a:lnTo>
                <a:lnTo>
                  <a:pt x="40364" y="39899"/>
                </a:lnTo>
                <a:lnTo>
                  <a:pt x="54730" y="24777"/>
                </a:lnTo>
                <a:lnTo>
                  <a:pt x="4152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 txBox="1">
            <a:spLocks noGrp="1"/>
          </p:cNvSpPr>
          <p:nvPr>
            <p:ph type="ctrTitle" idx="4294967295"/>
          </p:nvPr>
        </p:nvSpPr>
        <p:spPr>
          <a:xfrm rot="-5400000">
            <a:off x="612459" y="3412133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ko-KR" sz="1867" b="0" i="0" u="none" strike="noStrike" cap="none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rPr>
              <a:t>MARS</a:t>
            </a:r>
            <a:endParaRPr sz="1867" b="0" i="0" u="none" strike="noStrike" cap="none">
              <a:solidFill>
                <a:srgbClr val="0E2A4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5" name="Google Shape;285;p5"/>
          <p:cNvSpPr txBox="1">
            <a:spLocks noGrp="1"/>
          </p:cNvSpPr>
          <p:nvPr>
            <p:ph type="subTitle" idx="4294967295"/>
          </p:nvPr>
        </p:nvSpPr>
        <p:spPr>
          <a:xfrm>
            <a:off x="420840" y="4671267"/>
            <a:ext cx="3151238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ko-KR" sz="2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코로나로 인한 사회적 거리두기</a:t>
            </a:r>
            <a:endParaRPr sz="2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6" name="Google Shape;286;p5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5"/>
          <p:cNvSpPr/>
          <p:nvPr/>
        </p:nvSpPr>
        <p:spPr>
          <a:xfrm>
            <a:off x="614072" y="1932205"/>
            <a:ext cx="2679600" cy="267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 rot="1478536">
            <a:off x="3346582" y="3881738"/>
            <a:ext cx="1397043" cy="5467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 rot="-1469122">
            <a:off x="7567005" y="3841558"/>
            <a:ext cx="1397043" cy="5467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5" descr="https://lh4.googleusercontent.com/rP8B_6zxm_1KLOuwHpMUGFHuB_OL_1W-HjLqeKQ9-X5rE0NrlHhGr0VLeS5xWmNeRhrfmXlrMJqoE03io0spQi5uDMVAPZPGaK4zKIAdQVcO0xoQu1xt1nSRG5uei809ehT_BFZWt2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131" y="2397733"/>
            <a:ext cx="1757389" cy="175739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"/>
          <p:cNvSpPr/>
          <p:nvPr/>
        </p:nvSpPr>
        <p:spPr>
          <a:xfrm>
            <a:off x="4712434" y="3410300"/>
            <a:ext cx="2679600" cy="267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9005732" y="1932205"/>
            <a:ext cx="2679600" cy="267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5" descr="https://lh5.googleusercontent.com/jmHUCPSw8eztsQsSxm-CEpd1bXjjtEWtTlLxfNjhnltuC8m6DnWmwew0rM3IF3oIukrtcyS7DpxNOxD2yzjnF2j0GHGmkuPK-117I2Chn3OWoB53JIKzZwPxOFPBVcgdK0a3sqWLq1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448" y="3904817"/>
            <a:ext cx="1699504" cy="184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" descr="https://lh3.googleusercontent.com/4Rhng7cYeGZJLi8rv350JVdz_yKHbcXFVsVpwGmxIkc4hrtxI8pUSc25DxWOkJGiuRwNAfrvHNhnFxVcNC7svMhhlXMVCqdxW2M61xz0rhBlbwUlIPZzf7mcKm2MgfKFocYTUIBY7U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92684" y="2397733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"/>
          <p:cNvSpPr txBox="1"/>
          <p:nvPr/>
        </p:nvSpPr>
        <p:spPr>
          <a:xfrm>
            <a:off x="4038279" y="2229470"/>
            <a:ext cx="4222845" cy="183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ko-KR" sz="2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비대면 강의, 화상회의, 재택근무 활성화</a:t>
            </a:r>
            <a:endParaRPr/>
          </a:p>
        </p:txBody>
      </p:sp>
      <p:sp>
        <p:nvSpPr>
          <p:cNvPr id="296" name="Google Shape;296;p5"/>
          <p:cNvSpPr txBox="1"/>
          <p:nvPr/>
        </p:nvSpPr>
        <p:spPr>
          <a:xfrm>
            <a:off x="8293768" y="5081571"/>
            <a:ext cx="3609475" cy="152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학교 모임, 행사, 학과생활을 통한 교류의 어려움</a:t>
            </a:r>
            <a:endParaRPr/>
          </a:p>
        </p:txBody>
      </p:sp>
      <p:sp>
        <p:nvSpPr>
          <p:cNvPr id="297" name="Google Shape;297;p5"/>
          <p:cNvSpPr/>
          <p:nvPr/>
        </p:nvSpPr>
        <p:spPr>
          <a:xfrm>
            <a:off x="182910" y="318929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 txBox="1"/>
          <p:nvPr/>
        </p:nvSpPr>
        <p:spPr>
          <a:xfrm>
            <a:off x="415930" y="518385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/>
          <p:nvPr/>
        </p:nvSpPr>
        <p:spPr>
          <a:xfrm>
            <a:off x="554891" y="2054449"/>
            <a:ext cx="6651231" cy="118981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ko-KR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커뮤니티 애플리케이션 현황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5" name="Google Shape;305;p6"/>
          <p:cNvCxnSpPr/>
          <p:nvPr/>
        </p:nvCxnSpPr>
        <p:spPr>
          <a:xfrm>
            <a:off x="0" y="1596767"/>
            <a:ext cx="11951369" cy="714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p6"/>
          <p:cNvSpPr/>
          <p:nvPr/>
        </p:nvSpPr>
        <p:spPr>
          <a:xfrm>
            <a:off x="8376861" y="2420153"/>
            <a:ext cx="3167972" cy="2692776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8583015" y="2649355"/>
            <a:ext cx="2755664" cy="2281862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6" descr="https://lh3.googleusercontent.com/tugZvWNKHICjahPA6MSPd0h4QpMAs0mDgZQYXGbUZaVATNtDkfYFmFlVKmYbmVITqZXke8EwhvtITLnSL__YGuQCX_IMUEowFm-HitHHuKAH2Pg7HcarW7gEOS6USRLyOsQuOagI_xI"/>
          <p:cNvPicPr preferRelativeResize="0"/>
          <p:nvPr/>
        </p:nvPicPr>
        <p:blipFill rotWithShape="1">
          <a:blip r:embed="rId3">
            <a:alphaModFix/>
          </a:blip>
          <a:srcRect l="17273" t="14417" r="16671" b="13085"/>
          <a:stretch/>
        </p:blipFill>
        <p:spPr>
          <a:xfrm>
            <a:off x="8956977" y="2914775"/>
            <a:ext cx="2007740" cy="164929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"/>
          <p:cNvSpPr/>
          <p:nvPr/>
        </p:nvSpPr>
        <p:spPr>
          <a:xfrm>
            <a:off x="554891" y="1783720"/>
            <a:ext cx="2453483" cy="508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"/>
          <p:cNvSpPr/>
          <p:nvPr/>
        </p:nvSpPr>
        <p:spPr>
          <a:xfrm>
            <a:off x="554891" y="3739421"/>
            <a:ext cx="6651231" cy="118981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554891" y="3470856"/>
            <a:ext cx="2453483" cy="508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 txBox="1">
            <a:spLocks noGrp="1"/>
          </p:cNvSpPr>
          <p:nvPr>
            <p:ph type="ctrTitle"/>
          </p:nvPr>
        </p:nvSpPr>
        <p:spPr>
          <a:xfrm>
            <a:off x="647166" y="3716229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2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6"/>
          <p:cNvSpPr txBox="1">
            <a:spLocks noGrp="1"/>
          </p:cNvSpPr>
          <p:nvPr>
            <p:ph type="ctrTitle"/>
          </p:nvPr>
        </p:nvSpPr>
        <p:spPr>
          <a:xfrm>
            <a:off x="647166" y="3993421"/>
            <a:ext cx="6411359" cy="87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 </a:t>
            </a: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1학년 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학생들의 </a:t>
            </a: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학교생활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돕는 </a:t>
            </a:r>
            <a:b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교류 매체로서 한계 존재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6"/>
          <p:cNvSpPr txBox="1">
            <a:spLocks noGrp="1"/>
          </p:cNvSpPr>
          <p:nvPr>
            <p:ph type="ctrTitle"/>
          </p:nvPr>
        </p:nvSpPr>
        <p:spPr>
          <a:xfrm>
            <a:off x="647166" y="2322925"/>
            <a:ext cx="6411359" cy="92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익명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커뮤니티 게시판 -&gt; 대면 커뮤니티와 같은 원활한 </a:t>
            </a: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소통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어려움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6"/>
          <p:cNvSpPr/>
          <p:nvPr/>
        </p:nvSpPr>
        <p:spPr>
          <a:xfrm>
            <a:off x="647167" y="5364894"/>
            <a:ext cx="6651231" cy="107218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"/>
          <p:cNvSpPr/>
          <p:nvPr/>
        </p:nvSpPr>
        <p:spPr>
          <a:xfrm>
            <a:off x="647167" y="5112929"/>
            <a:ext cx="2453483" cy="508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"/>
          <p:cNvSpPr txBox="1">
            <a:spLocks noGrp="1"/>
          </p:cNvSpPr>
          <p:nvPr>
            <p:ph type="ctrTitle"/>
          </p:nvPr>
        </p:nvSpPr>
        <p:spPr>
          <a:xfrm>
            <a:off x="693241" y="5450086"/>
            <a:ext cx="6512882" cy="101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스꾸터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 타 커뮤니티 페이지 역시 활성화되지 못하여 사용률 저조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6"/>
          <p:cNvSpPr txBox="1">
            <a:spLocks noGrp="1"/>
          </p:cNvSpPr>
          <p:nvPr>
            <p:ph type="ctrTitle"/>
          </p:nvPr>
        </p:nvSpPr>
        <p:spPr>
          <a:xfrm>
            <a:off x="647166" y="2054449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1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6"/>
          <p:cNvSpPr txBox="1">
            <a:spLocks noGrp="1"/>
          </p:cNvSpPr>
          <p:nvPr>
            <p:ph type="ctrTitle"/>
          </p:nvPr>
        </p:nvSpPr>
        <p:spPr>
          <a:xfrm>
            <a:off x="693241" y="5443280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3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6"/>
          <p:cNvSpPr/>
          <p:nvPr/>
        </p:nvSpPr>
        <p:spPr>
          <a:xfrm>
            <a:off x="182910" y="318929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"/>
          <p:cNvSpPr txBox="1"/>
          <p:nvPr/>
        </p:nvSpPr>
        <p:spPr>
          <a:xfrm>
            <a:off x="415930" y="518385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"/>
          <p:cNvSpPr txBox="1">
            <a:spLocks noGrp="1"/>
          </p:cNvSpPr>
          <p:nvPr>
            <p:ph type="ctrTitle" idx="4"/>
          </p:nvPr>
        </p:nvSpPr>
        <p:spPr>
          <a:xfrm>
            <a:off x="341600" y="372396"/>
            <a:ext cx="10445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p7"/>
          <p:cNvCxnSpPr/>
          <p:nvPr/>
        </p:nvCxnSpPr>
        <p:spPr>
          <a:xfrm>
            <a:off x="-161378" y="1035397"/>
            <a:ext cx="445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7"/>
          <p:cNvSpPr/>
          <p:nvPr/>
        </p:nvSpPr>
        <p:spPr>
          <a:xfrm>
            <a:off x="1063133" y="2387523"/>
            <a:ext cx="1800000" cy="1800000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3040930" y="2398663"/>
            <a:ext cx="1800000" cy="1800000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"/>
          <p:cNvSpPr txBox="1">
            <a:spLocks noGrp="1"/>
          </p:cNvSpPr>
          <p:nvPr>
            <p:ph type="ctrTitle"/>
          </p:nvPr>
        </p:nvSpPr>
        <p:spPr>
          <a:xfrm>
            <a:off x="1063133" y="4198663"/>
            <a:ext cx="4534919" cy="126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“</a:t>
            </a: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언택트 시대</a:t>
            </a: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 사회적 변화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“에브리타임” </a:t>
            </a: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방식 한계</a:t>
            </a:r>
            <a:endParaRPr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7"/>
          <p:cNvSpPr/>
          <p:nvPr/>
        </p:nvSpPr>
        <p:spPr>
          <a:xfrm>
            <a:off x="5519639" y="2818095"/>
            <a:ext cx="908618" cy="10580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7106966" y="1686198"/>
            <a:ext cx="4197713" cy="4287253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noFill/>
          <a:ln w="571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6863864" y="1229991"/>
            <a:ext cx="2072139" cy="66367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/>
          <p:cNvSpPr txBox="1">
            <a:spLocks noGrp="1"/>
          </p:cNvSpPr>
          <p:nvPr>
            <p:ph type="ctrTitle"/>
          </p:nvPr>
        </p:nvSpPr>
        <p:spPr>
          <a:xfrm>
            <a:off x="6381710" y="1649540"/>
            <a:ext cx="2768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</a:t>
            </a:r>
            <a:endParaRPr sz="3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7"/>
          <p:cNvSpPr txBox="1"/>
          <p:nvPr/>
        </p:nvSpPr>
        <p:spPr>
          <a:xfrm>
            <a:off x="7106966" y="2398663"/>
            <a:ext cx="406937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언택트</a:t>
            </a:r>
            <a:r>
              <a:rPr lang="ko-KR" sz="3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 시대 커뮤니티 활성화를 위한 새로운 </a:t>
            </a:r>
            <a:r>
              <a:rPr lang="ko-KR" sz="32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SKKU 멘토 – </a:t>
            </a:r>
            <a:r>
              <a:rPr lang="ko-KR" sz="3200" b="1" dirty="0" err="1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멘티</a:t>
            </a:r>
            <a:endParaRPr sz="3200" b="1" dirty="0">
              <a:solidFill>
                <a:srgbClr val="FF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매칭 애플리케이션</a:t>
            </a:r>
            <a:endParaRPr sz="3200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336" name="Google Shape;336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0930" y="2578663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13" y="2543680"/>
            <a:ext cx="1485383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/>
          <p:nvPr/>
        </p:nvSpPr>
        <p:spPr>
          <a:xfrm>
            <a:off x="1167293" y="1735363"/>
            <a:ext cx="10119064" cy="94529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 txBox="1">
            <a:spLocks noGrp="1"/>
          </p:cNvSpPr>
          <p:nvPr>
            <p:ph type="ctrTitle" idx="4"/>
          </p:nvPr>
        </p:nvSpPr>
        <p:spPr>
          <a:xfrm>
            <a:off x="136480" y="218073"/>
            <a:ext cx="10445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목적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1182647" y="3323183"/>
            <a:ext cx="10119064" cy="11804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8"/>
          <p:cNvCxnSpPr/>
          <p:nvPr/>
        </p:nvCxnSpPr>
        <p:spPr>
          <a:xfrm>
            <a:off x="0" y="1115697"/>
            <a:ext cx="11951369" cy="714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" name="Google Shape;346;p8"/>
          <p:cNvSpPr/>
          <p:nvPr/>
        </p:nvSpPr>
        <p:spPr>
          <a:xfrm>
            <a:off x="1293885" y="5047189"/>
            <a:ext cx="10007826" cy="11804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4B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783198" y="1305098"/>
            <a:ext cx="1196435" cy="945296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"/>
          <p:cNvSpPr txBox="1"/>
          <p:nvPr/>
        </p:nvSpPr>
        <p:spPr>
          <a:xfrm>
            <a:off x="925046" y="1344048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/>
          </a:p>
        </p:txBody>
      </p:sp>
      <p:sp>
        <p:nvSpPr>
          <p:cNvPr id="349" name="Google Shape;349;p8"/>
          <p:cNvSpPr txBox="1">
            <a:spLocks noGrp="1"/>
          </p:cNvSpPr>
          <p:nvPr>
            <p:ph type="ctrTitle"/>
          </p:nvPr>
        </p:nvSpPr>
        <p:spPr>
          <a:xfrm>
            <a:off x="1234404" y="1571590"/>
            <a:ext cx="10119064" cy="92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“언택트 시대” 사회적 변화 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속에서 학생 간 비대면 친목, 교류 활성화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8"/>
          <p:cNvSpPr txBox="1">
            <a:spLocks noGrp="1"/>
          </p:cNvSpPr>
          <p:nvPr>
            <p:ph type="ctrTitle"/>
          </p:nvPr>
        </p:nvSpPr>
        <p:spPr>
          <a:xfrm>
            <a:off x="635283" y="5048669"/>
            <a:ext cx="11316086" cy="11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소모임, 스터디, 취업준비 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등을 통해 1학년부터 취업준비생까지 </a:t>
            </a:r>
            <a:b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성균관대 학생들의 </a:t>
            </a: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학교생활 편의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향상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783198" y="2834122"/>
            <a:ext cx="1196435" cy="945296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"/>
          <p:cNvSpPr txBox="1">
            <a:spLocks noGrp="1"/>
          </p:cNvSpPr>
          <p:nvPr>
            <p:ph type="ctrTitle"/>
          </p:nvPr>
        </p:nvSpPr>
        <p:spPr>
          <a:xfrm>
            <a:off x="1509522" y="3705804"/>
            <a:ext cx="10341676" cy="87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입학생-재학생, 취업준비생-졸업생, 원전공생-복수전공생 등 </a:t>
            </a: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형태의 멘토-멘티 관계 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형성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783198" y="4570633"/>
            <a:ext cx="1196435" cy="945296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"/>
          <p:cNvSpPr txBox="1"/>
          <p:nvPr/>
        </p:nvSpPr>
        <p:spPr>
          <a:xfrm>
            <a:off x="906075" y="2884504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/>
          </a:p>
        </p:txBody>
      </p:sp>
      <p:sp>
        <p:nvSpPr>
          <p:cNvPr id="355" name="Google Shape;355;p8"/>
          <p:cNvSpPr txBox="1"/>
          <p:nvPr/>
        </p:nvSpPr>
        <p:spPr>
          <a:xfrm>
            <a:off x="900644" y="4599813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/>
          <p:nvPr/>
        </p:nvSpPr>
        <p:spPr>
          <a:xfrm>
            <a:off x="517276" y="378407"/>
            <a:ext cx="1371497" cy="1207712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9"/>
          <p:cNvSpPr txBox="1">
            <a:spLocks noGrp="1"/>
          </p:cNvSpPr>
          <p:nvPr>
            <p:ph type="ctrTitle"/>
          </p:nvPr>
        </p:nvSpPr>
        <p:spPr>
          <a:xfrm>
            <a:off x="2020293" y="658197"/>
            <a:ext cx="47072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</a:pPr>
            <a:r>
              <a:rPr lang="ko-KR" sz="4000" b="1">
                <a:latin typeface="Malgun Gothic"/>
                <a:ea typeface="Malgun Gothic"/>
                <a:cs typeface="Malgun Gothic"/>
                <a:sym typeface="Malgun Gothic"/>
              </a:rPr>
              <a:t>타겟층 / 기능</a:t>
            </a:r>
            <a:endParaRPr sz="4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2" name="Google Shape;362;p9"/>
          <p:cNvCxnSpPr/>
          <p:nvPr/>
        </p:nvCxnSpPr>
        <p:spPr>
          <a:xfrm>
            <a:off x="750296" y="1386663"/>
            <a:ext cx="521736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3" name="Google Shape;363;p9"/>
          <p:cNvSpPr txBox="1"/>
          <p:nvPr/>
        </p:nvSpPr>
        <p:spPr>
          <a:xfrm>
            <a:off x="750296" y="577863"/>
            <a:ext cx="905458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/>
          </a:p>
        </p:txBody>
      </p:sp>
      <p:sp>
        <p:nvSpPr>
          <p:cNvPr id="364" name="Google Shape;364;p9"/>
          <p:cNvSpPr/>
          <p:nvPr/>
        </p:nvSpPr>
        <p:spPr>
          <a:xfrm>
            <a:off x="4374355" y="2195463"/>
            <a:ext cx="3186616" cy="3120249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와이드스크린</PresentationFormat>
  <Paragraphs>165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9" baseType="lpstr">
      <vt:lpstr>맑은 고딕</vt:lpstr>
      <vt:lpstr>Proxima Nova Semibold</vt:lpstr>
      <vt:lpstr>Calibri</vt:lpstr>
      <vt:lpstr>Bree Serif</vt:lpstr>
      <vt:lpstr>Didact Gothic</vt:lpstr>
      <vt:lpstr>Roboto Black</vt:lpstr>
      <vt:lpstr>Arial</vt:lpstr>
      <vt:lpstr>맑은 고딕</vt:lpstr>
      <vt:lpstr>Roboto Mono</vt:lpstr>
      <vt:lpstr>Courier New</vt:lpstr>
      <vt:lpstr>Roboto Light</vt:lpstr>
      <vt:lpstr>Roboto Thin</vt:lpstr>
      <vt:lpstr>Impact</vt:lpstr>
      <vt:lpstr>Proxima Nova</vt:lpstr>
      <vt:lpstr>WEB PROPOSAL</vt:lpstr>
      <vt:lpstr>SlidesGo Final Pages</vt:lpstr>
      <vt:lpstr> 2조 애플리케이션 제안서</vt:lpstr>
      <vt:lpstr>목차</vt:lpstr>
      <vt:lpstr>배경 / 목적</vt:lpstr>
      <vt:lpstr>PowerPoint 프레젠테이션</vt:lpstr>
      <vt:lpstr>언택트 시대</vt:lpstr>
      <vt:lpstr>기존 커뮤니티 애플리케이션 현황</vt:lpstr>
      <vt:lpstr>배경</vt:lpstr>
      <vt:lpstr>목적</vt:lpstr>
      <vt:lpstr>타겟층 / 기능</vt:lpstr>
      <vt:lpstr>타겟층</vt:lpstr>
      <vt:lpstr>기능</vt:lpstr>
      <vt:lpstr>맞춤 멘토-멘티 매칭</vt:lpstr>
      <vt:lpstr>맞춤 멘토-멘티 매칭</vt:lpstr>
      <vt:lpstr>소모임 기능</vt:lpstr>
      <vt:lpstr>계획 / 일정</vt:lpstr>
      <vt:lpstr>개발 계획 – Programming Parts</vt:lpstr>
      <vt:lpstr>개발 계획 – Programming Tools</vt:lpstr>
      <vt:lpstr>일정</vt:lpstr>
      <vt:lpstr>기대효과</vt:lpstr>
      <vt:lpstr>기대효과</vt:lpstr>
      <vt:lpstr>성대 학우들 간의 유대감 형성</vt:lpstr>
      <vt:lpstr>학생 만남의 장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2조 애플리케이션 제안서</dc:title>
  <dc:creator>SKY</dc:creator>
  <cp:lastModifiedBy>SKY</cp:lastModifiedBy>
  <cp:revision>1</cp:revision>
  <dcterms:created xsi:type="dcterms:W3CDTF">2021-04-03T09:01:43Z</dcterms:created>
  <dcterms:modified xsi:type="dcterms:W3CDTF">2021-04-03T15:25:55Z</dcterms:modified>
</cp:coreProperties>
</file>