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11660" autoAdjust="0"/>
    <p:restoredTop sz="95480" autoAdjust="0"/>
  </p:normalViewPr>
  <p:slideViewPr>
    <p:cSldViewPr snapToGrid="0">
      <p:cViewPr varScale="1">
        <p:scale>
          <a:sx n="160" d="100"/>
          <a:sy n="160" d="100"/>
        </p:scale>
        <p:origin x="1272" y="156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23" d="100"/>
          <a:sy n="123" d="100"/>
        </p:scale>
        <p:origin x="67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9DAD422-0CE2-7345-9C9C-5AE431B01D98}" type="datetime1">
              <a:rPr lang="en-US" altLang="ko-KR"/>
              <a:pPr lvl="0">
                <a:defRPr/>
              </a:pPr>
              <a:t>4/3/2021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FCFAF04-A4AB-394B-8174-0452DE40444D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F5593C2-BB06-FE4C-A097-5F24D72EFBBA}" type="datetime1">
              <a:rPr lang="en-US" altLang="ko-KR"/>
              <a:pPr lvl="0">
                <a:defRPr/>
              </a:pPr>
              <a:t>4/3/2021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BCC0F5F-2408-184D-BCB4-04B8D7BCC9C3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719190" y="1368533"/>
            <a:ext cx="8728960" cy="4212820"/>
            <a:chOff x="1427380" y="1457326"/>
            <a:chExt cx="6270747" cy="4035232"/>
          </a:xfrm>
        </p:grpSpPr>
        <p:sp>
          <p:nvSpPr>
            <p:cNvPr id="17" name="사각형: 둥근 모서리 16"/>
            <p:cNvSpPr/>
            <p:nvPr userDrawn="1"/>
          </p:nvSpPr>
          <p:spPr>
            <a:xfrm>
              <a:off x="1553380" y="1594091"/>
              <a:ext cx="5995321" cy="3684851"/>
            </a:xfrm>
            <a:prstGeom prst="roundRect">
              <a:avLst>
                <a:gd name="adj" fmla="val 18724"/>
              </a:avLst>
            </a:prstGeom>
            <a:gradFill>
              <a:gsLst>
                <a:gs pos="0">
                  <a:srgbClr val="3D7FFA"/>
                </a:gs>
                <a:gs pos="100000">
                  <a:srgbClr val="415AF5"/>
                </a:gs>
              </a:gsLst>
              <a:lin ang="5400000" scaled="1"/>
            </a:gra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5" name="타원 54"/>
            <p:cNvSpPr/>
            <p:nvPr userDrawn="1"/>
          </p:nvSpPr>
          <p:spPr>
            <a:xfrm>
              <a:off x="1427380" y="5240558"/>
              <a:ext cx="252000" cy="252000"/>
            </a:xfrm>
            <a:prstGeom prst="ellipse">
              <a:avLst/>
            </a:prstGeom>
            <a:gradFill>
              <a:gsLst>
                <a:gs pos="0">
                  <a:srgbClr val="3D7FFA"/>
                </a:gs>
                <a:gs pos="100000">
                  <a:srgbClr val="415AF5"/>
                </a:gs>
              </a:gsLst>
              <a:lin ang="5400000" scaled="1"/>
            </a:gra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350"/>
            </a:p>
          </p:txBody>
        </p:sp>
        <p:sp>
          <p:nvSpPr>
            <p:cNvPr id="56" name="타원 55"/>
            <p:cNvSpPr/>
            <p:nvPr userDrawn="1"/>
          </p:nvSpPr>
          <p:spPr>
            <a:xfrm>
              <a:off x="7446127" y="1457326"/>
              <a:ext cx="252000" cy="252000"/>
            </a:xfrm>
            <a:prstGeom prst="ellipse">
              <a:avLst/>
            </a:prstGeom>
            <a:gradFill>
              <a:gsLst>
                <a:gs pos="0">
                  <a:srgbClr val="3D7FFA"/>
                </a:gs>
                <a:gs pos="100000">
                  <a:srgbClr val="415AF5"/>
                </a:gs>
              </a:gsLst>
              <a:lin ang="5400000" scaled="1"/>
            </a:gra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350"/>
            </a:p>
          </p:txBody>
        </p:sp>
      </p:grpSp>
      <p:sp>
        <p:nvSpPr>
          <p:cNvPr id="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126805" y="4341259"/>
            <a:ext cx="3938905" cy="434353"/>
          </a:xfrm>
          <a:prstGeom prst="roundRect">
            <a:avLst>
              <a:gd name="adj" fmla="val 3726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79999" tIns="45720" rIns="179999" bIns="45720" anchor="ctr" anchorCtr="0">
            <a:prstTxWarp prst="textNoShape">
              <a:avLst/>
            </a:prstTxWarp>
            <a:noAutofit/>
          </a:bodyPr>
          <a:lstStyle>
            <a:lvl1pPr algn="dist">
              <a:defRPr lang="ko-KR" altLang="en-US" sz="900" b="1" dirty="0">
                <a:solidFill>
                  <a:srgbClr val="415AF5"/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/>
              <a:t>POWERPOINT TEMPLATE RELEASE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2725396" y="2770355"/>
            <a:ext cx="6741211" cy="131080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lang="ko-KR" altLang="en-US" sz="6600" b="0" dirty="0"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TOSS STYLE</a:t>
            </a:r>
            <a:endParaRPr lang="ko-KR" altLang="en-US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4049542" y="6549981"/>
            <a:ext cx="7842423" cy="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3342702" y="2278446"/>
            <a:ext cx="5496420" cy="425234"/>
          </a:xfrm>
        </p:spPr>
        <p:txBody>
          <a:bodyPr/>
          <a:lstStyle>
            <a:lvl1pPr algn="dist">
              <a:lnSpc>
                <a:spcPct val="100000"/>
              </a:lnSpc>
              <a:defRPr lang="en-US" altLang="ko-KR" sz="788" b="0" kern="1200" spc="-45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/>
              <a:t>Designed By L@rgo    ADSTOREPOST.COM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6"/>
          <p:cNvSpPr>
            <a:spLocks noGrp="1"/>
          </p:cNvSpPr>
          <p:nvPr>
            <p:ph type="body" sz="quarter" idx="21" hasCustomPrompt="1"/>
          </p:nvPr>
        </p:nvSpPr>
        <p:spPr>
          <a:xfrm>
            <a:off x="6502723" y="1722684"/>
            <a:ext cx="264000" cy="19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lnSpc>
                <a:spcPct val="100000"/>
              </a:lnSpc>
              <a:defRPr lang="en-US" altLang="ko-KR" sz="1050" b="1" kern="1200" spc="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1</a:t>
            </a:r>
          </a:p>
        </p:txBody>
      </p:sp>
      <p:sp>
        <p:nvSpPr>
          <p:cNvPr id="54" name="텍스트 개체 틀 6"/>
          <p:cNvSpPr>
            <a:spLocks noGrp="1"/>
          </p:cNvSpPr>
          <p:nvPr>
            <p:ph type="body" sz="quarter" idx="22" hasCustomPrompt="1"/>
          </p:nvPr>
        </p:nvSpPr>
        <p:spPr>
          <a:xfrm>
            <a:off x="6502723" y="2522665"/>
            <a:ext cx="264000" cy="19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lnSpc>
                <a:spcPct val="100000"/>
              </a:lnSpc>
              <a:defRPr lang="en-US" altLang="ko-KR" sz="1050" b="1" kern="1200" spc="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2</a:t>
            </a:r>
          </a:p>
        </p:txBody>
      </p:sp>
      <p:sp>
        <p:nvSpPr>
          <p:cNvPr id="55" name="텍스트 개체 틀 6"/>
          <p:cNvSpPr>
            <a:spLocks noGrp="1"/>
          </p:cNvSpPr>
          <p:nvPr>
            <p:ph type="body" sz="quarter" idx="23" hasCustomPrompt="1"/>
          </p:nvPr>
        </p:nvSpPr>
        <p:spPr>
          <a:xfrm>
            <a:off x="6502723" y="3330000"/>
            <a:ext cx="264000" cy="19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lnSpc>
                <a:spcPct val="100000"/>
              </a:lnSpc>
              <a:defRPr lang="en-US" altLang="ko-KR" sz="1050" b="1" kern="1200" spc="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3</a:t>
            </a:r>
          </a:p>
        </p:txBody>
      </p:sp>
      <p:sp>
        <p:nvSpPr>
          <p:cNvPr id="56" name="텍스트 개체 틀 6"/>
          <p:cNvSpPr>
            <a:spLocks noGrp="1"/>
          </p:cNvSpPr>
          <p:nvPr>
            <p:ph type="body" sz="quarter" idx="24" hasCustomPrompt="1"/>
          </p:nvPr>
        </p:nvSpPr>
        <p:spPr>
          <a:xfrm>
            <a:off x="6502723" y="4129982"/>
            <a:ext cx="264000" cy="19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lnSpc>
                <a:spcPct val="100000"/>
              </a:lnSpc>
              <a:defRPr lang="en-US" altLang="ko-KR" sz="1050" b="1" kern="1200" spc="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4</a:t>
            </a:r>
          </a:p>
        </p:txBody>
      </p:sp>
      <p:sp>
        <p:nvSpPr>
          <p:cNvPr id="57" name="텍스트 개체 틀 6"/>
          <p:cNvSpPr>
            <a:spLocks noGrp="1"/>
          </p:cNvSpPr>
          <p:nvPr>
            <p:ph type="body" sz="quarter" idx="25" hasCustomPrompt="1"/>
          </p:nvPr>
        </p:nvSpPr>
        <p:spPr>
          <a:xfrm>
            <a:off x="6502723" y="4937317"/>
            <a:ext cx="264000" cy="19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lnSpc>
                <a:spcPct val="100000"/>
              </a:lnSpc>
              <a:defRPr lang="en-US" altLang="ko-KR" sz="1050" b="1" kern="1200" spc="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5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175464" y="2125981"/>
            <a:ext cx="1621157" cy="301723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lnSpc>
                <a:spcPct val="100000"/>
              </a:lnSpc>
              <a:defRPr lang="en-US" altLang="ko-KR" sz="1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TOSS STYLE</a:t>
            </a:r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1175462" y="2490965"/>
            <a:ext cx="3546478" cy="60996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lnSpc>
                <a:spcPct val="100000"/>
              </a:lnSpc>
              <a:defRPr lang="en-US" altLang="ko-KR" sz="40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INDEX</a:t>
            </a:r>
          </a:p>
        </p:txBody>
      </p:sp>
      <p:sp>
        <p:nvSpPr>
          <p:cNvPr id="24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1175462" y="3194896"/>
            <a:ext cx="3546478" cy="150664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algn="l">
              <a:lnSpc>
                <a:spcPct val="100000"/>
              </a:lnSpc>
              <a:defRPr lang="en-US" altLang="ko-KR" sz="14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TOSS STYLE</a:t>
            </a:r>
          </a:p>
        </p:txBody>
      </p:sp>
      <p:sp>
        <p:nvSpPr>
          <p:cNvPr id="26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6961827" y="1491064"/>
            <a:ext cx="3975413" cy="661240"/>
          </a:xfrm>
          <a:prstGeom prst="roundRect">
            <a:avLst>
              <a:gd name="adj" fmla="val 15589"/>
            </a:avLst>
          </a:prstGeom>
          <a:solidFill>
            <a:srgbClr val="FFFFFF"/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TOSS STYLE</a:t>
            </a:r>
          </a:p>
        </p:txBody>
      </p:sp>
      <p:sp>
        <p:nvSpPr>
          <p:cNvPr id="37" name="텍스트 개체 틀 6"/>
          <p:cNvSpPr>
            <a:spLocks noGrp="1"/>
          </p:cNvSpPr>
          <p:nvPr>
            <p:ph type="body" sz="quarter" idx="17" hasCustomPrompt="1"/>
          </p:nvPr>
        </p:nvSpPr>
        <p:spPr>
          <a:xfrm>
            <a:off x="6961827" y="2287974"/>
            <a:ext cx="3975413" cy="661240"/>
          </a:xfrm>
          <a:prstGeom prst="roundRect">
            <a:avLst>
              <a:gd name="adj" fmla="val 15589"/>
            </a:avLst>
          </a:prstGeom>
          <a:solidFill>
            <a:srgbClr val="FFFFFF"/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TOSS STYLE</a:t>
            </a:r>
          </a:p>
        </p:txBody>
      </p:sp>
      <p:sp>
        <p:nvSpPr>
          <p:cNvPr id="40" name="텍스트 개체 틀 6"/>
          <p:cNvSpPr>
            <a:spLocks noGrp="1"/>
          </p:cNvSpPr>
          <p:nvPr>
            <p:ph type="body" sz="quarter" idx="18" hasCustomPrompt="1"/>
          </p:nvPr>
        </p:nvSpPr>
        <p:spPr>
          <a:xfrm>
            <a:off x="6961827" y="3090798"/>
            <a:ext cx="3975413" cy="661240"/>
          </a:xfrm>
          <a:prstGeom prst="roundRect">
            <a:avLst>
              <a:gd name="adj" fmla="val 15589"/>
            </a:avLst>
          </a:prstGeom>
          <a:solidFill>
            <a:srgbClr val="FFFFFF"/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TOSS STYLE</a:t>
            </a:r>
          </a:p>
        </p:txBody>
      </p:sp>
      <p:sp>
        <p:nvSpPr>
          <p:cNvPr id="41" name="텍스트 개체 틀 6"/>
          <p:cNvSpPr>
            <a:spLocks noGrp="1"/>
          </p:cNvSpPr>
          <p:nvPr>
            <p:ph type="body" sz="quarter" idx="19" hasCustomPrompt="1"/>
          </p:nvPr>
        </p:nvSpPr>
        <p:spPr>
          <a:xfrm>
            <a:off x="6961827" y="3893622"/>
            <a:ext cx="3975413" cy="661240"/>
          </a:xfrm>
          <a:prstGeom prst="roundRect">
            <a:avLst>
              <a:gd name="adj" fmla="val 15589"/>
            </a:avLst>
          </a:prstGeom>
          <a:solidFill>
            <a:srgbClr val="FFFFFF"/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TOSS STYLE</a:t>
            </a:r>
          </a:p>
        </p:txBody>
      </p:sp>
      <p:sp>
        <p:nvSpPr>
          <p:cNvPr id="42" name="텍스트 개체 틀 6"/>
          <p:cNvSpPr>
            <a:spLocks noGrp="1"/>
          </p:cNvSpPr>
          <p:nvPr>
            <p:ph type="body" sz="quarter" idx="20" hasCustomPrompt="1"/>
          </p:nvPr>
        </p:nvSpPr>
        <p:spPr>
          <a:xfrm>
            <a:off x="6961827" y="4705697"/>
            <a:ext cx="3975413" cy="661240"/>
          </a:xfrm>
          <a:prstGeom prst="roundRect">
            <a:avLst>
              <a:gd name="adj" fmla="val 15589"/>
            </a:avLst>
          </a:prstGeom>
          <a:solidFill>
            <a:srgbClr val="FFFFFF"/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TOSS STYLE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 preserve="1" userDrawn="1">
  <p:cSld name="6_제목 슬라이드">
    <p:bg>
      <p:bgPr>
        <a:gradFill>
          <a:gsLst>
            <a:gs pos="0">
              <a:srgbClr val="3963CF"/>
            </a:gs>
            <a:gs pos="100000">
              <a:srgbClr val="3963C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 userDrawn="1"/>
        </p:nvSpPr>
        <p:spPr>
          <a:xfrm>
            <a:off x="3740572" y="466726"/>
            <a:ext cx="4710853" cy="5734050"/>
          </a:xfrm>
          <a:prstGeom prst="roundRect">
            <a:avLst>
              <a:gd name="adj" fmla="val 4620"/>
            </a:avLst>
          </a:prstGeom>
          <a:solidFill>
            <a:srgbClr val="FFFFFF"/>
          </a:soli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16" name="사각형: 둥근 모서리 15"/>
          <p:cNvSpPr/>
          <p:nvPr userDrawn="1"/>
        </p:nvSpPr>
        <p:spPr>
          <a:xfrm rot="2700000">
            <a:off x="5999505" y="2882235"/>
            <a:ext cx="202479" cy="3636820"/>
          </a:xfrm>
          <a:prstGeom prst="roundRect">
            <a:avLst>
              <a:gd name="adj" fmla="val 50000"/>
            </a:avLst>
          </a:prstGeom>
          <a:solidFill>
            <a:srgbClr val="3963CF"/>
          </a:soli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5680045" y="1428749"/>
            <a:ext cx="831910" cy="331895"/>
          </a:xfrm>
          <a:prstGeom prst="roundRect">
            <a:avLst>
              <a:gd name="adj" fmla="val 42887"/>
            </a:avLst>
          </a:prstGeom>
          <a:solidFill>
            <a:srgbClr val="FFFFFF"/>
          </a:solidFill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lnSpc>
                <a:spcPct val="100000"/>
              </a:lnSpc>
              <a:defRPr lang="en-US" altLang="ko-KR" sz="1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963CF">
                    <a:alpha val="95000"/>
                  </a:srgb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01</a:t>
            </a:r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0378" y="1860876"/>
            <a:ext cx="4291240" cy="73806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lnSpc>
                <a:spcPct val="100000"/>
              </a:lnSpc>
              <a:defRPr lang="en-US" altLang="ko-KR" sz="54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SUBTITLE</a:t>
            </a:r>
          </a:p>
        </p:txBody>
      </p:sp>
      <p:sp>
        <p:nvSpPr>
          <p:cNvPr id="24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3950380" y="2677058"/>
            <a:ext cx="4291240" cy="4185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algn="ctr">
              <a:lnSpc>
                <a:spcPct val="100000"/>
              </a:lnSpc>
              <a:defRPr lang="en-US" altLang="ko-KR" sz="16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TOSS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78960" y="6496376"/>
            <a:ext cx="3434080" cy="231942"/>
          </a:xfrm>
        </p:spPr>
        <p:txBody>
          <a:bodyPr/>
          <a:lstStyle>
            <a:lvl1pPr algn="dist">
              <a:defRPr sz="600" b="1" baseline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/>
              <a:t>ADSTORE-L@RGO</a:t>
            </a:r>
            <a:endParaRPr lang="ko-KR" altLang="en-US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82961" y="1027641"/>
            <a:ext cx="11198318" cy="206081"/>
          </a:xfrm>
        </p:spPr>
        <p:txBody>
          <a:bodyPr/>
          <a:lstStyle>
            <a:lvl1pPr marL="0" indent="0" algn="l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/>
              <a:buNone/>
              <a:defRPr lang="ko-KR" altLang="en-US" sz="1200" b="1" kern="1000" spc="-70" dirty="0">
                <a:ln w="952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/>
              <a:t>SUBTITLE TEXT  PLACEHOLDER</a:t>
            </a:r>
            <a:endParaRPr lang="ko-KR" altLang="en-US"/>
          </a:p>
        </p:txBody>
      </p:sp>
      <p:sp>
        <p:nvSpPr>
          <p:cNvPr id="23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482962" y="266419"/>
            <a:ext cx="1366157" cy="226689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lnSpc>
                <a:spcPct val="100000"/>
              </a:lnSpc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TOSS STYLE</a:t>
            </a:r>
          </a:p>
        </p:txBody>
      </p:sp>
      <p:sp>
        <p:nvSpPr>
          <p:cNvPr id="25" name="텍스트 개체 틀 6"/>
          <p:cNvSpPr>
            <a:spLocks noGrp="1"/>
          </p:cNvSpPr>
          <p:nvPr>
            <p:ph type="body" sz="quarter" idx="15" hasCustomPrompt="1"/>
          </p:nvPr>
        </p:nvSpPr>
        <p:spPr>
          <a:xfrm>
            <a:off x="482962" y="561867"/>
            <a:ext cx="11198318" cy="41661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lnSpc>
                <a:spcPct val="100000"/>
              </a:lnSpc>
              <a:defRPr lang="en-US" altLang="ko-KR" sz="3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INDEX</a:t>
            </a:r>
          </a:p>
        </p:txBody>
      </p:sp>
      <p:sp>
        <p:nvSpPr>
          <p:cNvPr id="35" name="텍스트 개체 틀 6"/>
          <p:cNvSpPr>
            <a:spLocks noGrp="1"/>
          </p:cNvSpPr>
          <p:nvPr>
            <p:ph type="body" sz="quarter" idx="16"/>
          </p:nvPr>
        </p:nvSpPr>
        <p:spPr>
          <a:xfrm>
            <a:off x="510720" y="1346195"/>
            <a:ext cx="11170560" cy="5051121"/>
          </a:xfrm>
          <a:prstGeom prst="roundRect">
            <a:avLst>
              <a:gd name="adj" fmla="val 2565"/>
            </a:avLst>
          </a:prstGeom>
          <a:solidFill>
            <a:srgbClr val="FFFFFF"/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및 내용" preserve="1" userDrawn="1">
  <p:cSld name="3_제목 및 내용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89000"/>
                <a:lumOff val="1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78960" y="6496376"/>
            <a:ext cx="3434080" cy="231942"/>
          </a:xfrm>
        </p:spPr>
        <p:txBody>
          <a:bodyPr/>
          <a:lstStyle>
            <a:lvl1pPr algn="dist">
              <a:defRPr sz="600" b="1" baseline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/>
              <a:t>ADSTORE-L@RGO</a:t>
            </a:r>
            <a:endParaRPr lang="ko-KR" altLang="en-US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82961" y="1027641"/>
            <a:ext cx="11198318" cy="206081"/>
          </a:xfrm>
        </p:spPr>
        <p:txBody>
          <a:bodyPr/>
          <a:lstStyle>
            <a:lvl1pPr marL="0" indent="0" algn="l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/>
              <a:buNone/>
              <a:defRPr lang="ko-KR" altLang="en-US" sz="1200" b="1" kern="1000" spc="-70" dirty="0">
                <a:ln w="952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/>
              <a:t>SUBTITLE TEXT  PLACEHOLDER</a:t>
            </a:r>
            <a:endParaRPr lang="ko-KR" altLang="en-US"/>
          </a:p>
        </p:txBody>
      </p:sp>
      <p:sp>
        <p:nvSpPr>
          <p:cNvPr id="23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482962" y="266419"/>
            <a:ext cx="1366157" cy="226689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lnSpc>
                <a:spcPct val="100000"/>
              </a:lnSpc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TOSS STYLE</a:t>
            </a:r>
          </a:p>
        </p:txBody>
      </p:sp>
      <p:sp>
        <p:nvSpPr>
          <p:cNvPr id="25" name="텍스트 개체 틀 6"/>
          <p:cNvSpPr>
            <a:spLocks noGrp="1"/>
          </p:cNvSpPr>
          <p:nvPr>
            <p:ph type="body" sz="quarter" idx="15" hasCustomPrompt="1"/>
          </p:nvPr>
        </p:nvSpPr>
        <p:spPr>
          <a:xfrm>
            <a:off x="482962" y="561867"/>
            <a:ext cx="11198318" cy="41661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lnSpc>
                <a:spcPct val="100000"/>
              </a:lnSpc>
              <a:defRPr lang="en-US" altLang="ko-KR" sz="3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INDEX</a:t>
            </a:r>
          </a:p>
        </p:txBody>
      </p:sp>
      <p:sp>
        <p:nvSpPr>
          <p:cNvPr id="35" name="텍스트 개체 틀 6"/>
          <p:cNvSpPr>
            <a:spLocks noGrp="1"/>
          </p:cNvSpPr>
          <p:nvPr>
            <p:ph type="body" sz="quarter" idx="16"/>
          </p:nvPr>
        </p:nvSpPr>
        <p:spPr>
          <a:xfrm>
            <a:off x="510720" y="1346195"/>
            <a:ext cx="11170560" cy="5051121"/>
          </a:xfrm>
          <a:prstGeom prst="roundRect">
            <a:avLst>
              <a:gd name="adj" fmla="val 256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0" tIns="45720" rIns="0" bIns="45720" anchor="ctr">
            <a:no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anchor="ctr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0" tIns="45720" rIns="0" bIns="45720" anchor="ctr">
            <a:noAutofit/>
          </a:bodyPr>
          <a:lstStyle>
            <a:lvl1pPr algn="l">
              <a:lnSpc>
                <a:spcPct val="70000"/>
              </a:lnSpc>
              <a:defRPr sz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defRPr/>
            </a:pPr>
            <a:fld id="{79F33ED0-BB53-40D6-86C9-526C8F33B5AF}" type="datetime1">
              <a:rPr lang="ko-KR" altLang="en-US"/>
              <a:pPr lvl="0">
                <a:defRPr/>
              </a:pPr>
              <a:t>2021-04-03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0" tIns="45720" rIns="0" bIns="45720" anchor="ctr">
            <a:noAutofit/>
          </a:bodyPr>
          <a:lstStyle>
            <a:lvl1pPr algn="ctr">
              <a:lnSpc>
                <a:spcPct val="70000"/>
              </a:lnSpc>
              <a:defRPr sz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0" tIns="45720" rIns="0" bIns="45720" anchor="ctr">
            <a:noAutofit/>
          </a:bodyPr>
          <a:lstStyle>
            <a:lvl1pPr algn="r">
              <a:lnSpc>
                <a:spcPct val="70000"/>
              </a:lnSpc>
              <a:defRPr sz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defRPr/>
            </a:pPr>
            <a:fld id="{32884D7C-4A9F-42D1-ACE2-755204AF411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-33414" y="-250787"/>
            <a:ext cx="2161290" cy="158123"/>
            <a:chOff x="-25061" y="-250787"/>
            <a:chExt cx="1620968" cy="158123"/>
          </a:xfrm>
        </p:grpSpPr>
        <p:sp>
          <p:nvSpPr>
            <p:cNvPr id="8" name="타원 7"/>
            <p:cNvSpPr/>
            <p:nvPr userDrawn="1"/>
          </p:nvSpPr>
          <p:spPr>
            <a:xfrm>
              <a:off x="-25061" y="-250787"/>
              <a:ext cx="158123" cy="158123"/>
            </a:xfrm>
            <a:prstGeom prst="ellipse">
              <a:avLst/>
            </a:prstGeom>
            <a:solidFill>
              <a:srgbClr val="3963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/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1437784" y="-250787"/>
              <a:ext cx="158123" cy="1581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C7232B"/>
                </a:solidFill>
              </a:endParaRPr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06107" y="-250787"/>
              <a:ext cx="158123" cy="158123"/>
            </a:xfrm>
            <a:prstGeom prst="ellipse">
              <a:avLst/>
            </a:prstGeom>
            <a:solidFill>
              <a:srgbClr val="415A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452442" y="-250787"/>
              <a:ext cx="158123" cy="158123"/>
            </a:xfrm>
            <a:prstGeom prst="ellipse">
              <a:avLst/>
            </a:prstGeom>
            <a:solidFill>
              <a:srgbClr val="3D7F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698776" y="-250787"/>
              <a:ext cx="158123" cy="158123"/>
            </a:xfrm>
            <a:prstGeom prst="ellipse">
              <a:avLst/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1191450" y="-250787"/>
              <a:ext cx="158123" cy="158123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922051" y="-250787"/>
              <a:ext cx="158123" cy="158123"/>
            </a:xfrm>
            <a:prstGeom prst="ellipse">
              <a:avLst/>
            </a:prstGeom>
            <a:solidFill>
              <a:srgbClr val="1715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</p:sldLayoutIdLst>
  <p:transition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ln w="9525"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30000"/>
        </a:lnSpc>
        <a:spcBef>
          <a:spcPts val="0"/>
        </a:spcBef>
        <a:buFont typeface="Arial"/>
        <a:buNone/>
        <a:defRPr sz="2800" kern="1200" spc="-100" baseline="0">
          <a:ln w="9525"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130000"/>
        </a:lnSpc>
        <a:spcBef>
          <a:spcPts val="0"/>
        </a:spcBef>
        <a:buFont typeface="Arial"/>
        <a:buNone/>
        <a:defRPr sz="2400" kern="1200" spc="-100" baseline="0">
          <a:ln w="9525"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130000"/>
        </a:lnSpc>
        <a:spcBef>
          <a:spcPts val="0"/>
        </a:spcBef>
        <a:buFont typeface="Arial"/>
        <a:buNone/>
        <a:defRPr sz="2000" kern="1200" spc="-100" baseline="0">
          <a:ln w="9525"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130000"/>
        </a:lnSpc>
        <a:spcBef>
          <a:spcPts val="0"/>
        </a:spcBef>
        <a:buFont typeface="Arial"/>
        <a:buNone/>
        <a:defRPr sz="1800" kern="1200" spc="-100" baseline="0">
          <a:ln w="9525"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30000"/>
        </a:lnSpc>
        <a:spcBef>
          <a:spcPts val="0"/>
        </a:spcBef>
        <a:buFont typeface="Arial"/>
        <a:buNone/>
        <a:defRPr sz="1800" kern="1200" spc="-100" baseline="0">
          <a:ln w="9525"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microsoft.com/office/2007/relationships/hdphoto" Target="../media/hdphoto6.wdp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microsoft.com/office/2007/relationships/hdphoto" Target="../media/hdphoto8.wdp"/><Relationship Id="rId4" Type="http://schemas.openxmlformats.org/officeDocument/2006/relationships/image" Target="../media/image22.png"/><Relationship Id="rId9" Type="http://schemas.microsoft.com/office/2007/relationships/hdphoto" Target="../media/hdphoto10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>
          <a:xfrm>
            <a:off x="3086074" y="4631977"/>
            <a:ext cx="6171431" cy="579137"/>
          </a:xfrm>
        </p:spPr>
        <p:txBody>
          <a:bodyPr/>
          <a:lstStyle/>
          <a:p>
            <a:pPr lvl="0" algn="ctr">
              <a:defRPr/>
            </a:pPr>
            <a:r>
              <a:rPr lang="en-US" altLang="ko-KR" sz="2200"/>
              <a:t>Workforce Brokerage Platform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74596" y="2487306"/>
            <a:ext cx="6915000" cy="1747744"/>
          </a:xfrm>
        </p:spPr>
        <p:txBody>
          <a:bodyPr/>
          <a:lstStyle/>
          <a:p>
            <a:pPr lvl="0">
              <a:defRPr/>
            </a:pPr>
            <a:r>
              <a:rPr lang="en-US" altLang="ko-KR" sz="7000" b="1"/>
              <a:t>CONNECT-U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>
              <a:defRPr/>
            </a:pPr>
            <a:r>
              <a:rPr lang="en-US" altLang="ko-KR" sz="2400" b="1"/>
              <a:t>TEAM 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사각형: 둥근 모서리 17"/>
          <p:cNvSpPr/>
          <p:nvPr/>
        </p:nvSpPr>
        <p:spPr>
          <a:xfrm>
            <a:off x="2908047" y="2059088"/>
            <a:ext cx="8198287" cy="999666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288036" anchor="ctr" anchorCtr="0"/>
          <a:lstStyle/>
          <a:p>
            <a:pPr lvl="1">
              <a:defRPr/>
            </a:pPr>
            <a:r>
              <a:rPr lang="en-US" altLang="ko-KR" sz="2400"/>
              <a:t>Professors who find Undergraduate / Master / Doctoral Researchers or experiment participants.</a:t>
            </a:r>
          </a:p>
          <a:p>
            <a:pPr lvl="0">
              <a:defRPr/>
            </a:pPr>
            <a:endParaRPr lang="en-US" altLang="ko-KR"/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6857" y="1577661"/>
            <a:ext cx="1503740" cy="1506809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1595844" y="3645421"/>
            <a:ext cx="9103900" cy="730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en-US" altLang="ko-KR" sz="4000" b="1">
                <a:solidFill>
                  <a:srgbClr val="C00000">
                    <a:alpha val="95000"/>
                  </a:srgbClr>
                </a:solidFill>
              </a:rPr>
              <a:t>“</a:t>
            </a:r>
            <a:r>
              <a:rPr lang="en-US" altLang="ko-KR" sz="3200" b="1">
                <a:solidFill>
                  <a:srgbClr val="C00000">
                    <a:alpha val="95000"/>
                  </a:srgbClr>
                </a:solidFill>
              </a:rPr>
              <a:t>Connect requester and requestees</a:t>
            </a:r>
            <a:r>
              <a:rPr lang="en-US" sz="3200" b="1">
                <a:solidFill>
                  <a:srgbClr val="C00000">
                    <a:alpha val="95000"/>
                  </a:srgbClr>
                </a:solidFill>
              </a:rPr>
              <a:t>.</a:t>
            </a:r>
            <a:r>
              <a:rPr lang="en-US" altLang="ko-KR" sz="4000" b="1">
                <a:solidFill>
                  <a:srgbClr val="C00000">
                    <a:alpha val="95000"/>
                  </a:srgbClr>
                </a:solidFill>
              </a:rPr>
              <a:t>”</a:t>
            </a:r>
            <a:endParaRPr lang="en-US" altLang="ko-KR" sz="3200" b="1">
              <a:solidFill>
                <a:srgbClr val="C00000">
                  <a:alpha val="95000"/>
                </a:srgbClr>
              </a:solidFill>
            </a:endParaRP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598335">
            <a:off x="8631049" y="4533167"/>
            <a:ext cx="769652" cy="288631"/>
          </a:xfrm>
          <a:prstGeom prst="rect">
            <a:avLst/>
          </a:prstGeom>
        </p:spPr>
      </p:pic>
      <p:sp>
        <p:nvSpPr>
          <p:cNvPr id="119" name="사각형: 둥근 모서리 17"/>
          <p:cNvSpPr/>
          <p:nvPr/>
        </p:nvSpPr>
        <p:spPr>
          <a:xfrm>
            <a:off x="1480008" y="5034120"/>
            <a:ext cx="8371802" cy="999666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9" anchor="ctr" anchorCtr="0"/>
          <a:lstStyle/>
          <a:p>
            <a:pPr lvl="1">
              <a:defRPr/>
            </a:pPr>
            <a:r>
              <a:rPr lang="en-US" altLang="ko-KR" sz="2400"/>
              <a:t>Students who want some pay, work or anything that may improve career.</a:t>
            </a: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025280" y="4310931"/>
            <a:ext cx="1348929" cy="1722855"/>
          </a:xfrm>
          <a:prstGeom prst="rect">
            <a:avLst/>
          </a:prstGeom>
        </p:spPr>
      </p:pic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4132D771-62C5-46BA-B4D2-AAA35C8D132C}"/>
              </a:ext>
            </a:extLst>
          </p:cNvPr>
          <p:cNvSpPr txBox="1">
            <a:spLocks/>
          </p:cNvSpPr>
          <p:nvPr/>
        </p:nvSpPr>
        <p:spPr>
          <a:xfrm>
            <a:off x="324110" y="225775"/>
            <a:ext cx="1620544" cy="282621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PREVIEW</a:t>
            </a:r>
          </a:p>
        </p:txBody>
      </p:sp>
      <p:sp>
        <p:nvSpPr>
          <p:cNvPr id="28" name="텍스트 개체 틀 7">
            <a:extLst>
              <a:ext uri="{FF2B5EF4-FFF2-40B4-BE49-F238E27FC236}">
                <a16:creationId xmlns:a16="http://schemas.microsoft.com/office/drawing/2014/main" id="{E4CAAC52-4414-4C7F-86A9-66C41026CE7A}"/>
              </a:ext>
            </a:extLst>
          </p:cNvPr>
          <p:cNvSpPr txBox="1">
            <a:spLocks/>
          </p:cNvSpPr>
          <p:nvPr/>
        </p:nvSpPr>
        <p:spPr>
          <a:xfrm>
            <a:off x="384670" y="377077"/>
            <a:ext cx="2906329" cy="99048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3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defRPr/>
            </a:pPr>
            <a:r>
              <a:rPr lang="en-US" sz="3600" b="1"/>
              <a:t>Target</a:t>
            </a:r>
          </a:p>
        </p:txBody>
      </p:sp>
      <p:cxnSp>
        <p:nvCxnSpPr>
          <p:cNvPr id="29" name="직선 연결선 10">
            <a:extLst>
              <a:ext uri="{FF2B5EF4-FFF2-40B4-BE49-F238E27FC236}">
                <a16:creationId xmlns:a16="http://schemas.microsoft.com/office/drawing/2014/main" id="{6AEB7E6F-2997-45FA-8686-23DB0A0F584C}"/>
              </a:ext>
            </a:extLst>
          </p:cNvPr>
          <p:cNvCxnSpPr>
            <a:cxnSpLocks/>
          </p:cNvCxnSpPr>
          <p:nvPr/>
        </p:nvCxnSpPr>
        <p:spPr>
          <a:xfrm>
            <a:off x="324110" y="1274523"/>
            <a:ext cx="20105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6">
            <a:extLst>
              <a:ext uri="{FF2B5EF4-FFF2-40B4-BE49-F238E27FC236}">
                <a16:creationId xmlns:a16="http://schemas.microsoft.com/office/drawing/2014/main" id="{CCFAC72E-E973-4260-B13B-F627AFDBF19B}"/>
              </a:ext>
            </a:extLst>
          </p:cNvPr>
          <p:cNvSpPr txBox="1">
            <a:spLocks/>
          </p:cNvSpPr>
          <p:nvPr/>
        </p:nvSpPr>
        <p:spPr>
          <a:xfrm>
            <a:off x="299828" y="235855"/>
            <a:ext cx="1644826" cy="282620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TOPIC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2990397-E943-4C1A-94AB-9AF01868F5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598335">
            <a:off x="2900338" y="3397463"/>
            <a:ext cx="769652" cy="288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사각형: 둥근 모서리 17"/>
          <p:cNvSpPr/>
          <p:nvPr/>
        </p:nvSpPr>
        <p:spPr>
          <a:xfrm>
            <a:off x="1131665" y="3160608"/>
            <a:ext cx="10584585" cy="64474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 anchorCtr="0"/>
          <a:lstStyle/>
          <a:p>
            <a:pPr lvl="2">
              <a:defRPr/>
            </a:pPr>
            <a:r>
              <a:rPr lang="en-US" altLang="ko-KR">
                <a:solidFill>
                  <a:schemeClr val="tx1"/>
                </a:solidFill>
              </a:rPr>
              <a:t>Every </a:t>
            </a:r>
            <a:r>
              <a:rPr lang="en-US" altLang="ko-KR">
                <a:solidFill>
                  <a:srgbClr val="C00000"/>
                </a:solidFill>
              </a:rPr>
              <a:t>Request can be sorted </a:t>
            </a:r>
            <a:r>
              <a:rPr lang="en-US" altLang="ko-KR">
                <a:solidFill>
                  <a:schemeClr val="tx1"/>
                </a:solidFill>
              </a:rPr>
              <a:t>by Pay / Subject / Worktime / Requirements</a:t>
            </a:r>
          </a:p>
        </p:txBody>
      </p:sp>
      <p:sp>
        <p:nvSpPr>
          <p:cNvPr id="130" name="사각형: 둥근 모서리 17"/>
          <p:cNvSpPr/>
          <p:nvPr/>
        </p:nvSpPr>
        <p:spPr>
          <a:xfrm>
            <a:off x="1122242" y="4249724"/>
            <a:ext cx="10584584" cy="777303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 anchorCtr="0"/>
          <a:lstStyle/>
          <a:p>
            <a:pPr lvl="2">
              <a:defRPr/>
            </a:pPr>
            <a:r>
              <a:rPr lang="en-US" altLang="ko-KR">
                <a:solidFill>
                  <a:schemeClr val="tx1"/>
                </a:solidFill>
              </a:rPr>
              <a:t>Provide </a:t>
            </a:r>
            <a:r>
              <a:rPr lang="en-US" altLang="ko-KR">
                <a:solidFill>
                  <a:srgbClr val="C00000"/>
                </a:solidFill>
              </a:rPr>
              <a:t>“rating” system </a:t>
            </a:r>
            <a:r>
              <a:rPr lang="en-US" altLang="ko-KR">
                <a:solidFill>
                  <a:schemeClr val="tx1"/>
                </a:solidFill>
              </a:rPr>
              <a:t>to Requesters and Requestees to evaluate each other</a:t>
            </a:r>
          </a:p>
          <a:p>
            <a:pPr lvl="2">
              <a:defRPr/>
            </a:pPr>
            <a:r>
              <a:rPr lang="en-US" altLang="ko-KR">
                <a:solidFill>
                  <a:schemeClr val="tx1"/>
                </a:solidFill>
              </a:rPr>
              <a:t>and enabling users </a:t>
            </a:r>
            <a:r>
              <a:rPr lang="en-US" altLang="ko-KR">
                <a:solidFill>
                  <a:srgbClr val="C00000"/>
                </a:solidFill>
              </a:rPr>
              <a:t>access to opponents’ rating</a:t>
            </a:r>
          </a:p>
        </p:txBody>
      </p:sp>
      <p:sp>
        <p:nvSpPr>
          <p:cNvPr id="131" name="사각형: 둥근 모서리 17"/>
          <p:cNvSpPr/>
          <p:nvPr/>
        </p:nvSpPr>
        <p:spPr>
          <a:xfrm>
            <a:off x="1164971" y="5492319"/>
            <a:ext cx="10566382" cy="63787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 anchorCtr="0"/>
          <a:lstStyle/>
          <a:p>
            <a:pPr lvl="2">
              <a:defRPr/>
            </a:pPr>
            <a:r>
              <a:rPr lang="en-US" altLang="ko-KR">
                <a:solidFill>
                  <a:srgbClr val="C00000"/>
                </a:solidFill>
              </a:rPr>
              <a:t>Collecting lab’s information </a:t>
            </a:r>
            <a:r>
              <a:rPr lang="en-US" altLang="ko-KR">
                <a:solidFill>
                  <a:schemeClr val="tx1"/>
                </a:solidFill>
              </a:rPr>
              <a:t>by project or experiment’s review </a:t>
            </a:r>
          </a:p>
        </p:txBody>
      </p:sp>
      <p:sp>
        <p:nvSpPr>
          <p:cNvPr id="140" name="사각형: 둥근 모서리 17"/>
          <p:cNvSpPr/>
          <p:nvPr/>
        </p:nvSpPr>
        <p:spPr>
          <a:xfrm>
            <a:off x="1122241" y="2030572"/>
            <a:ext cx="10584585" cy="715026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 anchorCtr="0"/>
          <a:lstStyle/>
          <a:p>
            <a:pPr lvl="2">
              <a:defRPr/>
            </a:pPr>
            <a:r>
              <a:rPr lang="en-US" altLang="ko-KR">
                <a:solidFill>
                  <a:srgbClr val="C00000"/>
                </a:solidFill>
              </a:rPr>
              <a:t>Increasing readability and accessability</a:t>
            </a:r>
            <a:r>
              <a:rPr lang="en-US" altLang="ko-KR">
                <a:solidFill>
                  <a:schemeClr val="tx1"/>
                </a:solidFill>
              </a:rPr>
              <a:t> by providing fixed template while register process </a:t>
            </a:r>
          </a:p>
        </p:txBody>
      </p: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1A5F6701-CEF9-4DF2-BC7D-67BCBBB3637B}"/>
              </a:ext>
            </a:extLst>
          </p:cNvPr>
          <p:cNvSpPr txBox="1">
            <a:spLocks/>
          </p:cNvSpPr>
          <p:nvPr/>
        </p:nvSpPr>
        <p:spPr>
          <a:xfrm>
            <a:off x="324110" y="225775"/>
            <a:ext cx="1620544" cy="282621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PREVIEW</a:t>
            </a:r>
          </a:p>
        </p:txBody>
      </p:sp>
      <p:sp>
        <p:nvSpPr>
          <p:cNvPr id="28" name="텍스트 개체 틀 7">
            <a:extLst>
              <a:ext uri="{FF2B5EF4-FFF2-40B4-BE49-F238E27FC236}">
                <a16:creationId xmlns:a16="http://schemas.microsoft.com/office/drawing/2014/main" id="{2A30B822-33A8-4486-946B-77343C947AE6}"/>
              </a:ext>
            </a:extLst>
          </p:cNvPr>
          <p:cNvSpPr txBox="1">
            <a:spLocks/>
          </p:cNvSpPr>
          <p:nvPr/>
        </p:nvSpPr>
        <p:spPr>
          <a:xfrm>
            <a:off x="384670" y="377077"/>
            <a:ext cx="2906329" cy="99048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3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defRPr/>
            </a:pPr>
            <a:r>
              <a:rPr lang="en-US" sz="3600" b="1"/>
              <a:t>Feature</a:t>
            </a:r>
          </a:p>
        </p:txBody>
      </p:sp>
      <p:sp>
        <p:nvSpPr>
          <p:cNvPr id="30" name="텍스트 개체 틀 6">
            <a:extLst>
              <a:ext uri="{FF2B5EF4-FFF2-40B4-BE49-F238E27FC236}">
                <a16:creationId xmlns:a16="http://schemas.microsoft.com/office/drawing/2014/main" id="{EF9EC455-8B03-40EF-8B37-62E9863B08B7}"/>
              </a:ext>
            </a:extLst>
          </p:cNvPr>
          <p:cNvSpPr txBox="1">
            <a:spLocks/>
          </p:cNvSpPr>
          <p:nvPr/>
        </p:nvSpPr>
        <p:spPr>
          <a:xfrm>
            <a:off x="299828" y="235855"/>
            <a:ext cx="1644826" cy="282620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TOPIC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B24BFD9-571E-4AD8-B87B-C03CEF28A69F}"/>
              </a:ext>
            </a:extLst>
          </p:cNvPr>
          <p:cNvSpPr/>
          <p:nvPr/>
        </p:nvSpPr>
        <p:spPr>
          <a:xfrm>
            <a:off x="892010" y="1805994"/>
            <a:ext cx="1013777" cy="10152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5" name="그림 1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4291" y="1966158"/>
            <a:ext cx="706665" cy="706665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D06B35AA-CCE6-47E3-9EB3-7B9DC9E60271}"/>
              </a:ext>
            </a:extLst>
          </p:cNvPr>
          <p:cNvSpPr/>
          <p:nvPr/>
        </p:nvSpPr>
        <p:spPr>
          <a:xfrm>
            <a:off x="876908" y="2964331"/>
            <a:ext cx="1013777" cy="10152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6" name="그림 135"/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tretch>
            <a:fillRect/>
          </a:stretch>
        </p:blipFill>
        <p:spPr>
          <a:xfrm>
            <a:off x="1094673" y="3147991"/>
            <a:ext cx="644748" cy="644748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A77A9517-26AB-4C62-912F-9470F5F79FC2}"/>
              </a:ext>
            </a:extLst>
          </p:cNvPr>
          <p:cNvSpPr/>
          <p:nvPr/>
        </p:nvSpPr>
        <p:spPr>
          <a:xfrm>
            <a:off x="878441" y="4120683"/>
            <a:ext cx="1013777" cy="10152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별: 꼭짓점 5개 136"/>
          <p:cNvSpPr/>
          <p:nvPr/>
        </p:nvSpPr>
        <p:spPr>
          <a:xfrm>
            <a:off x="974972" y="4376321"/>
            <a:ext cx="204578" cy="18167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38" name="별: 꼭짓점 5개 137"/>
          <p:cNvSpPr/>
          <p:nvPr/>
        </p:nvSpPr>
        <p:spPr>
          <a:xfrm>
            <a:off x="1167608" y="4376321"/>
            <a:ext cx="204578" cy="18167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39" name="별: 꼭짓점 5개 138"/>
          <p:cNvSpPr/>
          <p:nvPr/>
        </p:nvSpPr>
        <p:spPr>
          <a:xfrm>
            <a:off x="1360249" y="4376321"/>
            <a:ext cx="204578" cy="18167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ADC1615-3813-4C9C-AE1D-6F07FE09A2FC}"/>
              </a:ext>
            </a:extLst>
          </p:cNvPr>
          <p:cNvSpPr/>
          <p:nvPr/>
        </p:nvSpPr>
        <p:spPr>
          <a:xfrm>
            <a:off x="892010" y="5259673"/>
            <a:ext cx="1013777" cy="10152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1" name="그림 140"/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tretch>
            <a:fillRect/>
          </a:stretch>
        </p:blipFill>
        <p:spPr>
          <a:xfrm>
            <a:off x="1307720" y="4556789"/>
            <a:ext cx="514214" cy="514214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 rotWithShape="1">
          <a:blip r:embed="rId5">
            <a:alphaModFix amt="8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8" b="97778" l="4000" r="98667">
                        <a14:foregroundMark x1="47556" y1="64000" x2="47556" y2="64000"/>
                        <a14:foregroundMark x1="54667" y1="28444" x2="54667" y2="28444"/>
                        <a14:foregroundMark x1="15111" y1="17333" x2="15111" y2="17333"/>
                        <a14:foregroundMark x1="87111" y1="24444" x2="87111" y2="24444"/>
                        <a14:foregroundMark x1="74667" y1="7556" x2="74667" y2="7556"/>
                        <a14:foregroundMark x1="44889" y1="4444" x2="44889" y2="4444"/>
                        <a14:foregroundMark x1="67556" y1="12889" x2="67556" y2="12889"/>
                        <a14:foregroundMark x1="44889" y1="54222" x2="44889" y2="54222"/>
                        <a14:foregroundMark x1="50667" y1="1778" x2="50667" y2="1778"/>
                        <a14:foregroundMark x1="95111" y1="31111" x2="95111" y2="31111"/>
                        <a14:foregroundMark x1="96000" y1="44444" x2="96000" y2="44444"/>
                        <a14:foregroundMark x1="95556" y1="68889" x2="95556" y2="68889"/>
                        <a14:foregroundMark x1="97333" y1="57778" x2="97333" y2="57778"/>
                        <a14:foregroundMark x1="67111" y1="94222" x2="67111" y2="94222"/>
                        <a14:foregroundMark x1="7111" y1="30222" x2="1778" y2="50222"/>
                        <a14:foregroundMark x1="1778" y1="50222" x2="5778" y2="69778"/>
                        <a14:foregroundMark x1="5778" y1="69778" x2="12000" y2="78667"/>
                        <a14:foregroundMark x1="12000" y1="78667" x2="35556" y2="99111"/>
                        <a14:foregroundMark x1="35556" y1="99111" x2="44889" y2="96444"/>
                        <a14:foregroundMark x1="44889" y1="96444" x2="55111" y2="96444"/>
                        <a14:foregroundMark x1="55111" y1="96444" x2="64000" y2="94667"/>
                        <a14:foregroundMark x1="4000" y1="34667" x2="4000" y2="34667"/>
                        <a14:foregroundMark x1="2667" y1="48889" x2="13333" y2="19556"/>
                        <a14:foregroundMark x1="13333" y1="19556" x2="20889" y2="12444"/>
                        <a14:foregroundMark x1="20889" y1="12444" x2="39556" y2="3556"/>
                        <a14:foregroundMark x1="39556" y1="3556" x2="51111" y2="3111"/>
                        <a14:foregroundMark x1="51111" y1="3111" x2="61778" y2="5333"/>
                        <a14:foregroundMark x1="61778" y1="5333" x2="69778" y2="11111"/>
                        <a14:foregroundMark x1="69778" y1="11111" x2="80444" y2="14222"/>
                        <a14:foregroundMark x1="80444" y1="14222" x2="91556" y2="32889"/>
                        <a14:foregroundMark x1="91556" y1="32889" x2="98667" y2="55556"/>
                        <a14:foregroundMark x1="97333" y1="57778" x2="95111" y2="68000"/>
                        <a14:foregroundMark x1="95111" y1="68000" x2="72444" y2="91111"/>
                        <a14:foregroundMark x1="72444" y1="91111" x2="67111" y2="93778"/>
                        <a14:foregroundMark x1="55556" y1="30667" x2="53778" y2="28889"/>
                        <a14:foregroundMark x1="53778" y1="30222" x2="57778" y2="37778"/>
                        <a14:foregroundMark x1="51111" y1="51111" x2="52000" y2="71556"/>
                        <a14:foregroundMark x1="44000" y1="44000" x2="57333" y2="47111"/>
                        <a14:foregroundMark x1="57333" y1="47111" x2="66667" y2="55556"/>
                        <a14:foregroundMark x1="46222" y1="96889" x2="56000" y2="96889"/>
                        <a14:foregroundMark x1="56000" y1="96889" x2="45333" y2="97778"/>
                        <a14:foregroundMark x1="38667" y1="73778" x2="24444" y2="42667"/>
                        <a14:foregroundMark x1="24444" y1="42667" x2="24000" y2="28889"/>
                        <a14:foregroundMark x1="24000" y1="28889" x2="28889" y2="17778"/>
                        <a14:foregroundMark x1="28889" y1="17778" x2="38222" y2="12889"/>
                        <a14:foregroundMark x1="38222" y1="12889" x2="47556" y2="17778"/>
                        <a14:foregroundMark x1="47556" y1="17778" x2="63556" y2="39111"/>
                        <a14:foregroundMark x1="63556" y1="39111" x2="60889" y2="72444"/>
                        <a14:foregroundMark x1="60889" y1="72444" x2="48000" y2="80444"/>
                        <a14:foregroundMark x1="48000" y1="80444" x2="39556" y2="80889"/>
                        <a14:foregroundMark x1="37778" y1="13333" x2="48889" y2="13778"/>
                        <a14:foregroundMark x1="48889" y1="13778" x2="69333" y2="22222"/>
                        <a14:foregroundMark x1="69333" y1="22222" x2="75111" y2="30667"/>
                        <a14:foregroundMark x1="75111" y1="30667" x2="79111" y2="63111"/>
                        <a14:foregroundMark x1="79111" y1="63111" x2="73778" y2="75111"/>
                        <a14:foregroundMark x1="73778" y1="75111" x2="61333" y2="80000"/>
                        <a14:foregroundMark x1="61333" y1="80000" x2="38222" y2="78222"/>
                        <a14:foregroundMark x1="38222" y1="78222" x2="26667" y2="73778"/>
                        <a14:foregroundMark x1="26667" y1="73778" x2="22222" y2="54667"/>
                        <a14:foregroundMark x1="22222" y1="54667" x2="17333" y2="47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4476" y="5442965"/>
            <a:ext cx="664945" cy="664945"/>
          </a:xfrm>
          <a:prstGeom prst="rect">
            <a:avLst/>
          </a:prstGeom>
        </p:spPr>
      </p:pic>
      <p:cxnSp>
        <p:nvCxnSpPr>
          <p:cNvPr id="36" name="직선 연결선 10">
            <a:extLst>
              <a:ext uri="{FF2B5EF4-FFF2-40B4-BE49-F238E27FC236}">
                <a16:creationId xmlns:a16="http://schemas.microsoft.com/office/drawing/2014/main" id="{62E44503-B552-4F53-8748-DBBFF821F423}"/>
              </a:ext>
            </a:extLst>
          </p:cNvPr>
          <p:cNvCxnSpPr>
            <a:cxnSpLocks/>
          </p:cNvCxnSpPr>
          <p:nvPr/>
        </p:nvCxnSpPr>
        <p:spPr>
          <a:xfrm>
            <a:off x="324110" y="1274523"/>
            <a:ext cx="20105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1EAA590-1417-47CE-81B9-73059AB327C7}"/>
              </a:ext>
            </a:extLst>
          </p:cNvPr>
          <p:cNvSpPr/>
          <p:nvPr/>
        </p:nvSpPr>
        <p:spPr>
          <a:xfrm>
            <a:off x="1117425" y="1706259"/>
            <a:ext cx="10228082" cy="4845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22" name="사각형: 둥근 모서리 5"/>
          <p:cNvSpPr/>
          <p:nvPr/>
        </p:nvSpPr>
        <p:spPr>
          <a:xfrm>
            <a:off x="1566333" y="1943099"/>
            <a:ext cx="9330266" cy="491067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Whole system of “Connect-U”</a:t>
            </a:r>
          </a:p>
        </p:txBody>
      </p:sp>
      <p:sp>
        <p:nvSpPr>
          <p:cNvPr id="123" name="사각형: 둥근 모서리 6"/>
          <p:cNvSpPr/>
          <p:nvPr/>
        </p:nvSpPr>
        <p:spPr>
          <a:xfrm>
            <a:off x="1566333" y="2581644"/>
            <a:ext cx="2709333" cy="491067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Front-end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사각형: 둥근 모서리 7"/>
          <p:cNvSpPr/>
          <p:nvPr/>
        </p:nvSpPr>
        <p:spPr>
          <a:xfrm>
            <a:off x="4487333" y="2577485"/>
            <a:ext cx="6409266" cy="491067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Back-end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사각형: 둥근 모서리 8"/>
          <p:cNvSpPr/>
          <p:nvPr/>
        </p:nvSpPr>
        <p:spPr>
          <a:xfrm>
            <a:off x="1566333" y="4497281"/>
            <a:ext cx="2709333" cy="491067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Easy Features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사각형: 둥근 모서리 9"/>
          <p:cNvSpPr/>
          <p:nvPr/>
        </p:nvSpPr>
        <p:spPr>
          <a:xfrm>
            <a:off x="4487333" y="4491672"/>
            <a:ext cx="3191933" cy="491067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Record Career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사각형: 둥근 모서리 10"/>
          <p:cNvSpPr/>
          <p:nvPr/>
        </p:nvSpPr>
        <p:spPr>
          <a:xfrm>
            <a:off x="1566333" y="5135826"/>
            <a:ext cx="2709333" cy="491067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Friendly UI/UX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사각형: 둥근 모서리 11"/>
          <p:cNvSpPr/>
          <p:nvPr/>
        </p:nvSpPr>
        <p:spPr>
          <a:xfrm>
            <a:off x="7890933" y="4480644"/>
            <a:ext cx="3005666" cy="1159934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Analyzing Report / Review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사각형: 둥근 모서리 12"/>
          <p:cNvSpPr/>
          <p:nvPr/>
        </p:nvSpPr>
        <p:spPr>
          <a:xfrm>
            <a:off x="4500033" y="5141489"/>
            <a:ext cx="3191933" cy="491067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Objectification(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객관화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사각형: 둥근 모서리 13"/>
          <p:cNvSpPr/>
          <p:nvPr/>
        </p:nvSpPr>
        <p:spPr>
          <a:xfrm>
            <a:off x="1566333" y="3220190"/>
            <a:ext cx="1457380" cy="49106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Photoshop</a:t>
            </a:r>
          </a:p>
        </p:txBody>
      </p:sp>
      <p:sp>
        <p:nvSpPr>
          <p:cNvPr id="131" name="사각형: 둥근 모서리 15"/>
          <p:cNvSpPr/>
          <p:nvPr/>
        </p:nvSpPr>
        <p:spPr>
          <a:xfrm>
            <a:off x="7894944" y="3211871"/>
            <a:ext cx="3001654" cy="49106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Firebase</a:t>
            </a:r>
          </a:p>
        </p:txBody>
      </p:sp>
      <p:sp>
        <p:nvSpPr>
          <p:cNvPr id="132" name="사각형: 둥근 모서리 16"/>
          <p:cNvSpPr/>
          <p:nvPr/>
        </p:nvSpPr>
        <p:spPr>
          <a:xfrm>
            <a:off x="4847333" y="3212040"/>
            <a:ext cx="2781079" cy="49106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사각형: 둥근 모서리 17"/>
          <p:cNvSpPr/>
          <p:nvPr/>
        </p:nvSpPr>
        <p:spPr>
          <a:xfrm>
            <a:off x="4500033" y="5783897"/>
            <a:ext cx="6388098" cy="491067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 by interest area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사각형: 둥근 모서리 18"/>
          <p:cNvSpPr/>
          <p:nvPr/>
        </p:nvSpPr>
        <p:spPr>
          <a:xfrm>
            <a:off x="1566333" y="5774372"/>
            <a:ext cx="2709333" cy="491067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Review / Report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사각형: 둥근 모서리 13"/>
          <p:cNvSpPr/>
          <p:nvPr/>
        </p:nvSpPr>
        <p:spPr>
          <a:xfrm>
            <a:off x="3199620" y="3220560"/>
            <a:ext cx="1457380" cy="49106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Zeplin</a:t>
            </a:r>
          </a:p>
        </p:txBody>
      </p:sp>
      <p:sp>
        <p:nvSpPr>
          <p:cNvPr id="137" name="사각형: 둥근 모서리 5"/>
          <p:cNvSpPr/>
          <p:nvPr/>
        </p:nvSpPr>
        <p:spPr>
          <a:xfrm>
            <a:off x="1566333" y="3846257"/>
            <a:ext cx="9330266" cy="49106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Android Studio &amp; XCode (iOS) </a:t>
            </a:r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E20762CA-A66C-4088-B90A-E03017C2A62A}"/>
              </a:ext>
            </a:extLst>
          </p:cNvPr>
          <p:cNvSpPr txBox="1">
            <a:spLocks/>
          </p:cNvSpPr>
          <p:nvPr/>
        </p:nvSpPr>
        <p:spPr>
          <a:xfrm>
            <a:off x="324110" y="225775"/>
            <a:ext cx="1620544" cy="282621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PREVIEW</a:t>
            </a:r>
          </a:p>
        </p:txBody>
      </p:sp>
      <p:sp>
        <p:nvSpPr>
          <p:cNvPr id="26" name="텍스트 개체 틀 7">
            <a:extLst>
              <a:ext uri="{FF2B5EF4-FFF2-40B4-BE49-F238E27FC236}">
                <a16:creationId xmlns:a16="http://schemas.microsoft.com/office/drawing/2014/main" id="{EA14AC05-6C7E-4E3C-A2A6-82D80B39A7C8}"/>
              </a:ext>
            </a:extLst>
          </p:cNvPr>
          <p:cNvSpPr txBox="1">
            <a:spLocks/>
          </p:cNvSpPr>
          <p:nvPr/>
        </p:nvSpPr>
        <p:spPr>
          <a:xfrm>
            <a:off x="384670" y="377077"/>
            <a:ext cx="3253475" cy="99048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3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defRPr/>
            </a:pPr>
            <a:r>
              <a:rPr lang="en-US" sz="3600" b="1"/>
              <a:t>System Design</a:t>
            </a:r>
          </a:p>
        </p:txBody>
      </p:sp>
      <p:cxnSp>
        <p:nvCxnSpPr>
          <p:cNvPr id="27" name="직선 연결선 10">
            <a:extLst>
              <a:ext uri="{FF2B5EF4-FFF2-40B4-BE49-F238E27FC236}">
                <a16:creationId xmlns:a16="http://schemas.microsoft.com/office/drawing/2014/main" id="{CE221107-8F1B-4FD5-9355-459DA5324B06}"/>
              </a:ext>
            </a:extLst>
          </p:cNvPr>
          <p:cNvCxnSpPr>
            <a:cxnSpLocks/>
          </p:cNvCxnSpPr>
          <p:nvPr/>
        </p:nvCxnSpPr>
        <p:spPr>
          <a:xfrm>
            <a:off x="324110" y="1274523"/>
            <a:ext cx="345022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2994BA56-5659-4017-8389-5956AE70D4A2}"/>
              </a:ext>
            </a:extLst>
          </p:cNvPr>
          <p:cNvSpPr txBox="1">
            <a:spLocks/>
          </p:cNvSpPr>
          <p:nvPr/>
        </p:nvSpPr>
        <p:spPr>
          <a:xfrm>
            <a:off x="299828" y="235855"/>
            <a:ext cx="1644826" cy="282620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TOPIC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사각형: 둥근 모서리 5"/>
          <p:cNvSpPr/>
          <p:nvPr/>
        </p:nvSpPr>
        <p:spPr>
          <a:xfrm>
            <a:off x="1213528" y="1857067"/>
            <a:ext cx="1329266" cy="523220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사각형: 둥근 모서리 6"/>
          <p:cNvSpPr/>
          <p:nvPr/>
        </p:nvSpPr>
        <p:spPr>
          <a:xfrm>
            <a:off x="6554162" y="1857067"/>
            <a:ext cx="1329266" cy="52322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사각형: 둥근 모서리 7"/>
          <p:cNvSpPr/>
          <p:nvPr/>
        </p:nvSpPr>
        <p:spPr>
          <a:xfrm>
            <a:off x="1027260" y="2585200"/>
            <a:ext cx="1701800" cy="3617640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사각형: 둥근 모서리 8"/>
          <p:cNvSpPr/>
          <p:nvPr/>
        </p:nvSpPr>
        <p:spPr>
          <a:xfrm>
            <a:off x="2981227" y="2585199"/>
            <a:ext cx="8636000" cy="3617641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사각형: 둥근 모서리 10"/>
          <p:cNvSpPr/>
          <p:nvPr/>
        </p:nvSpPr>
        <p:spPr>
          <a:xfrm>
            <a:off x="1162727" y="2705446"/>
            <a:ext cx="1430866" cy="523220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Register</a:t>
            </a:r>
          </a:p>
        </p:txBody>
      </p:sp>
      <p:sp>
        <p:nvSpPr>
          <p:cNvPr id="141" name="사각형: 둥근 모서리 11"/>
          <p:cNvSpPr/>
          <p:nvPr/>
        </p:nvSpPr>
        <p:spPr>
          <a:xfrm>
            <a:off x="1162727" y="3401670"/>
            <a:ext cx="1430866" cy="523220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Sorting</a:t>
            </a:r>
          </a:p>
        </p:txBody>
      </p:sp>
      <p:sp>
        <p:nvSpPr>
          <p:cNvPr id="142" name="사각형: 둥근 모서리 12"/>
          <p:cNvSpPr/>
          <p:nvPr/>
        </p:nvSpPr>
        <p:spPr>
          <a:xfrm>
            <a:off x="1162727" y="4099797"/>
            <a:ext cx="1430866" cy="523220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Recommend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사각형: 둥근 모서리 13"/>
          <p:cNvSpPr/>
          <p:nvPr/>
        </p:nvSpPr>
        <p:spPr>
          <a:xfrm>
            <a:off x="1171195" y="4789361"/>
            <a:ext cx="1430866" cy="523220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사각형: 둥근 모서리 14"/>
          <p:cNvSpPr/>
          <p:nvPr/>
        </p:nvSpPr>
        <p:spPr>
          <a:xfrm>
            <a:off x="1171195" y="5489389"/>
            <a:ext cx="1430866" cy="523220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Report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사각형: 둥근 모서리 15"/>
          <p:cNvSpPr/>
          <p:nvPr/>
        </p:nvSpPr>
        <p:spPr>
          <a:xfrm>
            <a:off x="3175960" y="2705446"/>
            <a:ext cx="1905000" cy="52322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Requirements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사각형: 둥근 모서리 16"/>
          <p:cNvSpPr/>
          <p:nvPr/>
        </p:nvSpPr>
        <p:spPr>
          <a:xfrm>
            <a:off x="3175959" y="3362153"/>
            <a:ext cx="3632200" cy="52322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Pay, Workload, Rating,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etc…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사각형: 둥근 모서리 17"/>
          <p:cNvSpPr/>
          <p:nvPr/>
        </p:nvSpPr>
        <p:spPr>
          <a:xfrm>
            <a:off x="3175959" y="4064119"/>
            <a:ext cx="3632200" cy="52322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Career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사각형: 둥근 모서리 18"/>
          <p:cNvSpPr/>
          <p:nvPr/>
        </p:nvSpPr>
        <p:spPr>
          <a:xfrm>
            <a:off x="3175959" y="4766085"/>
            <a:ext cx="5537197" cy="52322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Rating for several standards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사각형: 둥근 모서리 19"/>
          <p:cNvSpPr/>
          <p:nvPr/>
        </p:nvSpPr>
        <p:spPr>
          <a:xfrm>
            <a:off x="3175960" y="5494217"/>
            <a:ext cx="1481668" cy="52322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Kinds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사각형: 둥근 모서리 20"/>
          <p:cNvSpPr/>
          <p:nvPr/>
        </p:nvSpPr>
        <p:spPr>
          <a:xfrm>
            <a:off x="5275693" y="2705446"/>
            <a:ext cx="1905000" cy="52322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Pay, Workload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사각형: 둥근 모서리 21"/>
          <p:cNvSpPr/>
          <p:nvPr/>
        </p:nvSpPr>
        <p:spPr>
          <a:xfrm>
            <a:off x="7375426" y="2705446"/>
            <a:ext cx="1905000" cy="52322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Performance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사각형: 둥근 모서리 22"/>
          <p:cNvSpPr/>
          <p:nvPr/>
        </p:nvSpPr>
        <p:spPr>
          <a:xfrm>
            <a:off x="9475158" y="2705446"/>
            <a:ext cx="1905000" cy="52322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Verifying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" name="사각형: 둥근 모서리 23"/>
          <p:cNvSpPr/>
          <p:nvPr/>
        </p:nvSpPr>
        <p:spPr>
          <a:xfrm>
            <a:off x="7002892" y="3362153"/>
            <a:ext cx="2277534" cy="52322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Only Fitted things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사각형: 둥근 모서리 25"/>
          <p:cNvSpPr/>
          <p:nvPr/>
        </p:nvSpPr>
        <p:spPr>
          <a:xfrm>
            <a:off x="9475157" y="3362153"/>
            <a:ext cx="1905000" cy="52322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Interest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사각형: 둥근 모서리 26"/>
          <p:cNvSpPr/>
          <p:nvPr/>
        </p:nvSpPr>
        <p:spPr>
          <a:xfrm>
            <a:off x="7002891" y="4056201"/>
            <a:ext cx="4377266" cy="52322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Preference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사각형: 둥근 모서리 28"/>
          <p:cNvSpPr/>
          <p:nvPr/>
        </p:nvSpPr>
        <p:spPr>
          <a:xfrm>
            <a:off x="8950227" y="4766085"/>
            <a:ext cx="2429930" cy="52322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Comment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사각형: 둥근 모서리 29"/>
          <p:cNvSpPr/>
          <p:nvPr/>
        </p:nvSpPr>
        <p:spPr>
          <a:xfrm>
            <a:off x="4852361" y="5494217"/>
            <a:ext cx="2929467" cy="52322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Analyze Report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사각형: 둥근 모서리 30"/>
          <p:cNvSpPr/>
          <p:nvPr/>
        </p:nvSpPr>
        <p:spPr>
          <a:xfrm>
            <a:off x="7976561" y="5487923"/>
            <a:ext cx="3403596" cy="52322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Decision Punishment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62A0BBA6-F6C9-479A-BA4D-21AF260EA974}"/>
              </a:ext>
            </a:extLst>
          </p:cNvPr>
          <p:cNvSpPr txBox="1">
            <a:spLocks/>
          </p:cNvSpPr>
          <p:nvPr/>
        </p:nvSpPr>
        <p:spPr>
          <a:xfrm>
            <a:off x="324110" y="225775"/>
            <a:ext cx="1620544" cy="282621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PREVIEW</a:t>
            </a:r>
          </a:p>
        </p:txBody>
      </p:sp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E3F601A4-9A5B-4C92-940E-F74F21BAF6DC}"/>
              </a:ext>
            </a:extLst>
          </p:cNvPr>
          <p:cNvSpPr txBox="1">
            <a:spLocks/>
          </p:cNvSpPr>
          <p:nvPr/>
        </p:nvSpPr>
        <p:spPr>
          <a:xfrm>
            <a:off x="384670" y="377077"/>
            <a:ext cx="2906329" cy="99048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3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defRPr/>
            </a:pPr>
            <a:r>
              <a:rPr lang="en-US" sz="3600" b="1"/>
              <a:t>System Flow</a:t>
            </a:r>
          </a:p>
        </p:txBody>
      </p:sp>
      <p:cxnSp>
        <p:nvCxnSpPr>
          <p:cNvPr id="35" name="직선 연결선 10">
            <a:extLst>
              <a:ext uri="{FF2B5EF4-FFF2-40B4-BE49-F238E27FC236}">
                <a16:creationId xmlns:a16="http://schemas.microsoft.com/office/drawing/2014/main" id="{DCF3CFE4-98E1-414F-B9C0-B5EB019E0477}"/>
              </a:ext>
            </a:extLst>
          </p:cNvPr>
          <p:cNvCxnSpPr>
            <a:cxnSpLocks/>
          </p:cNvCxnSpPr>
          <p:nvPr/>
        </p:nvCxnSpPr>
        <p:spPr>
          <a:xfrm>
            <a:off x="324110" y="1274523"/>
            <a:ext cx="345022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6">
            <a:extLst>
              <a:ext uri="{FF2B5EF4-FFF2-40B4-BE49-F238E27FC236}">
                <a16:creationId xmlns:a16="http://schemas.microsoft.com/office/drawing/2014/main" id="{CF47B184-7222-4FEC-A5DE-AB7413FFA7C9}"/>
              </a:ext>
            </a:extLst>
          </p:cNvPr>
          <p:cNvSpPr txBox="1">
            <a:spLocks/>
          </p:cNvSpPr>
          <p:nvPr/>
        </p:nvSpPr>
        <p:spPr>
          <a:xfrm>
            <a:off x="299828" y="235855"/>
            <a:ext cx="1644826" cy="282620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TOPIC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4">
            <a:extLst>
              <a:ext uri="{FF2B5EF4-FFF2-40B4-BE49-F238E27FC236}">
                <a16:creationId xmlns:a16="http://schemas.microsoft.com/office/drawing/2014/main" id="{917389AB-75F8-4460-9E02-8938DE4451FC}"/>
              </a:ext>
            </a:extLst>
          </p:cNvPr>
          <p:cNvSpPr/>
          <p:nvPr/>
        </p:nvSpPr>
        <p:spPr>
          <a:xfrm>
            <a:off x="300777" y="4216334"/>
            <a:ext cx="3600450" cy="1230489"/>
          </a:xfrm>
          <a:prstGeom prst="roundRect">
            <a:avLst>
              <a:gd name="adj" fmla="val 16667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14000"/>
              </a:lnSpc>
              <a:defRPr/>
            </a:pPr>
            <a:r>
              <a:rPr lang="en-US" altLang="ko-KR" sz="2800" b="1">
                <a:solidFill>
                  <a:srgbClr val="3963CF">
                    <a:alpha val="95000"/>
                  </a:srgbClr>
                </a:solidFill>
              </a:rPr>
              <a:t>Zeplin</a:t>
            </a:r>
          </a:p>
          <a:p>
            <a:pPr algn="ctr">
              <a:defRPr/>
            </a:pPr>
            <a:r>
              <a:rPr lang="en-US" altLang="ko-KR"/>
              <a:t>For hand-off UI/UX</a:t>
            </a: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76DF9E26-252B-46FF-873D-C31BFEE8C2D2}"/>
              </a:ext>
            </a:extLst>
          </p:cNvPr>
          <p:cNvSpPr/>
          <p:nvPr/>
        </p:nvSpPr>
        <p:spPr>
          <a:xfrm>
            <a:off x="4393846" y="4231657"/>
            <a:ext cx="3499556" cy="1230489"/>
          </a:xfrm>
          <a:prstGeom prst="roundRect">
            <a:avLst>
              <a:gd name="adj" fmla="val 16667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14000"/>
              </a:lnSpc>
              <a:defRPr/>
            </a:pPr>
            <a:r>
              <a:rPr lang="en-US" altLang="ko-KR" sz="2800" b="1">
                <a:solidFill>
                  <a:srgbClr val="3963CF">
                    <a:alpha val="95000"/>
                  </a:srgbClr>
                </a:solidFill>
              </a:rPr>
              <a:t>Photoshop</a:t>
            </a:r>
          </a:p>
          <a:p>
            <a:pPr algn="ctr">
              <a:defRPr/>
            </a:pPr>
            <a:r>
              <a:rPr lang="en-US" altLang="ko-KR"/>
              <a:t>For design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3AD11C-B2EE-4DA9-A164-5391054B8F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03" b="95946" l="3965" r="97357">
                        <a14:foregroundMark x1="10573" y1="11712" x2="10573" y2="11712"/>
                        <a14:foregroundMark x1="47137" y1="14414" x2="22467" y2="13514"/>
                        <a14:foregroundMark x1="22467" y1="13514" x2="2643" y2="31081"/>
                        <a14:foregroundMark x1="2643" y1="31081" x2="4405" y2="61712"/>
                        <a14:foregroundMark x1="4405" y1="61712" x2="29515" y2="82432"/>
                        <a14:foregroundMark x1="29515" y1="82432" x2="60793" y2="85135"/>
                        <a14:foregroundMark x1="60793" y1="85135" x2="75330" y2="61261"/>
                        <a14:foregroundMark x1="75330" y1="61261" x2="72687" y2="35586"/>
                        <a14:foregroundMark x1="72687" y1="35586" x2="51542" y2="20270"/>
                        <a14:foregroundMark x1="51542" y1="20270" x2="42731" y2="22072"/>
                        <a14:foregroundMark x1="65639" y1="29730" x2="55066" y2="51351"/>
                        <a14:foregroundMark x1="55066" y1="51351" x2="61233" y2="23423"/>
                        <a14:foregroundMark x1="61233" y1="23423" x2="62996" y2="21622"/>
                        <a14:foregroundMark x1="64758" y1="19369" x2="50661" y2="40991"/>
                        <a14:foregroundMark x1="50661" y1="40991" x2="37885" y2="95045"/>
                        <a14:foregroundMark x1="86344" y1="21622" x2="81057" y2="95946"/>
                        <a14:foregroundMark x1="88546" y1="11261" x2="92952" y2="86036"/>
                        <a14:foregroundMark x1="90749" y1="14865" x2="63436" y2="3153"/>
                        <a14:foregroundMark x1="63436" y1="3153" x2="39207" y2="2252"/>
                        <a14:foregroundMark x1="39207" y1="2252" x2="0" y2="35135"/>
                        <a14:foregroundMark x1="0" y1="35135" x2="1762" y2="90991"/>
                        <a14:foregroundMark x1="1762" y1="90991" x2="52423" y2="93694"/>
                        <a14:foregroundMark x1="52423" y1="93694" x2="94714" y2="62162"/>
                        <a14:foregroundMark x1="94714" y1="62162" x2="95595" y2="18919"/>
                        <a14:foregroundMark x1="95595" y1="18919" x2="74890" y2="14414"/>
                        <a14:foregroundMark x1="40969" y1="3604" x2="64317" y2="2703"/>
                        <a14:foregroundMark x1="38326" y1="41441" x2="38326" y2="41441"/>
                        <a14:foregroundMark x1="40969" y1="37387" x2="43612" y2="38288"/>
                        <a14:foregroundMark x1="32599" y1="34234" x2="32599" y2="34234"/>
                        <a14:foregroundMark x1="4405" y1="11712" x2="5286" y2="8559"/>
                        <a14:foregroundMark x1="96476" y1="80180" x2="97357" y2="198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8567" y="1926077"/>
            <a:ext cx="1994866" cy="199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A28BB3-0BA4-4AE1-A300-00236BA4EE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211" b="89474" l="3070" r="96053">
                        <a14:foregroundMark x1="96491" y1="38596" x2="96491" y2="38596"/>
                        <a14:foregroundMark x1="7018" y1="56140" x2="7018" y2="56140"/>
                        <a14:foregroundMark x1="3070" y1="55263" x2="3070" y2="55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637" y="1662219"/>
            <a:ext cx="2258729" cy="22587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사각형: 둥근 모서리 6">
            <a:extLst>
              <a:ext uri="{FF2B5EF4-FFF2-40B4-BE49-F238E27FC236}">
                <a16:creationId xmlns:a16="http://schemas.microsoft.com/office/drawing/2014/main" id="{8E4FC725-DE79-41CD-9689-EAAC4E3C6E3E}"/>
              </a:ext>
            </a:extLst>
          </p:cNvPr>
          <p:cNvSpPr/>
          <p:nvPr/>
        </p:nvSpPr>
        <p:spPr>
          <a:xfrm>
            <a:off x="8386022" y="4231657"/>
            <a:ext cx="3505201" cy="1230489"/>
          </a:xfrm>
          <a:prstGeom prst="roundRect">
            <a:avLst>
              <a:gd name="adj" fmla="val 16667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14000"/>
              </a:lnSpc>
              <a:defRPr/>
            </a:pPr>
            <a:r>
              <a:rPr lang="en-US" altLang="ko-KR" sz="2800" b="1">
                <a:solidFill>
                  <a:srgbClr val="3963CF">
                    <a:alpha val="95000"/>
                  </a:srgbClr>
                </a:solidFill>
              </a:rPr>
              <a:t>Android Studio</a:t>
            </a:r>
          </a:p>
          <a:p>
            <a:pPr algn="ctr">
              <a:defRPr/>
            </a:pPr>
            <a:r>
              <a:rPr lang="en-US" altLang="ko-KR"/>
              <a:t>For developing app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DE65194-1064-4FC5-A4AB-6F36DD505A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1" b="96094" l="9942" r="89864">
                        <a14:foregroundMark x1="22417" y1="92969" x2="22417" y2="92969"/>
                        <a14:foregroundMark x1="79337" y1="94922" x2="79337" y2="94922"/>
                        <a14:foregroundMark x1="20468" y1="96094" x2="20468" y2="96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1635" y="1483898"/>
            <a:ext cx="2513973" cy="24370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텍스트 개체 틀 6">
            <a:extLst>
              <a:ext uri="{FF2B5EF4-FFF2-40B4-BE49-F238E27FC236}">
                <a16:creationId xmlns:a16="http://schemas.microsoft.com/office/drawing/2014/main" id="{81994D84-2E97-41BB-B9A2-C21027BA2B3E}"/>
              </a:ext>
            </a:extLst>
          </p:cNvPr>
          <p:cNvSpPr txBox="1">
            <a:spLocks/>
          </p:cNvSpPr>
          <p:nvPr/>
        </p:nvSpPr>
        <p:spPr>
          <a:xfrm>
            <a:off x="324110" y="225775"/>
            <a:ext cx="1620544" cy="282621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PREVIEW</a:t>
            </a:r>
          </a:p>
        </p:txBody>
      </p:sp>
      <p:sp>
        <p:nvSpPr>
          <p:cNvPr id="20" name="텍스트 개체 틀 7">
            <a:extLst>
              <a:ext uri="{FF2B5EF4-FFF2-40B4-BE49-F238E27FC236}">
                <a16:creationId xmlns:a16="http://schemas.microsoft.com/office/drawing/2014/main" id="{197D97C9-75FD-4BE9-8229-4B0E95A4B478}"/>
              </a:ext>
            </a:extLst>
          </p:cNvPr>
          <p:cNvSpPr txBox="1">
            <a:spLocks/>
          </p:cNvSpPr>
          <p:nvPr/>
        </p:nvSpPr>
        <p:spPr>
          <a:xfrm>
            <a:off x="384670" y="377077"/>
            <a:ext cx="3516557" cy="99048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3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defRPr/>
            </a:pPr>
            <a:r>
              <a:rPr lang="en-US" sz="3600" b="1"/>
              <a:t>Frontend tools</a:t>
            </a:r>
          </a:p>
        </p:txBody>
      </p:sp>
      <p:cxnSp>
        <p:nvCxnSpPr>
          <p:cNvPr id="21" name="직선 연결선 10">
            <a:extLst>
              <a:ext uri="{FF2B5EF4-FFF2-40B4-BE49-F238E27FC236}">
                <a16:creationId xmlns:a16="http://schemas.microsoft.com/office/drawing/2014/main" id="{767F7EC2-9D23-437C-8E8B-6E65083F4BA3}"/>
              </a:ext>
            </a:extLst>
          </p:cNvPr>
          <p:cNvCxnSpPr>
            <a:cxnSpLocks/>
          </p:cNvCxnSpPr>
          <p:nvPr/>
        </p:nvCxnSpPr>
        <p:spPr>
          <a:xfrm>
            <a:off x="324110" y="1274523"/>
            <a:ext cx="345022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ED0D82A3-C8C6-4AA9-B517-655647F8BA86}"/>
              </a:ext>
            </a:extLst>
          </p:cNvPr>
          <p:cNvSpPr txBox="1">
            <a:spLocks/>
          </p:cNvSpPr>
          <p:nvPr/>
        </p:nvSpPr>
        <p:spPr>
          <a:xfrm>
            <a:off x="299828" y="235855"/>
            <a:ext cx="1644826" cy="282620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TOPIC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사각형: 둥근 모서리 4"/>
          <p:cNvSpPr/>
          <p:nvPr/>
        </p:nvSpPr>
        <p:spPr>
          <a:xfrm>
            <a:off x="4363637" y="4198520"/>
            <a:ext cx="3600450" cy="1230489"/>
          </a:xfrm>
          <a:prstGeom prst="roundRect">
            <a:avLst>
              <a:gd name="adj" fmla="val 16667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14000"/>
              </a:lnSpc>
              <a:defRPr/>
            </a:pPr>
            <a:r>
              <a:rPr lang="en-US" altLang="ko-KR" sz="2800" b="1">
                <a:solidFill>
                  <a:srgbClr val="3963CF">
                    <a:alpha val="95000"/>
                  </a:srgbClr>
                </a:solidFill>
              </a:rPr>
              <a:t>Github</a:t>
            </a:r>
          </a:p>
          <a:p>
            <a:pPr algn="ctr">
              <a:defRPr/>
            </a:pPr>
            <a:r>
              <a:rPr lang="en-US" altLang="ko-KR"/>
              <a:t>For open development</a:t>
            </a:r>
          </a:p>
        </p:txBody>
      </p:sp>
      <p:sp>
        <p:nvSpPr>
          <p:cNvPr id="165" name="사각형: 둥근 모서리 4"/>
          <p:cNvSpPr/>
          <p:nvPr/>
        </p:nvSpPr>
        <p:spPr>
          <a:xfrm>
            <a:off x="322439" y="4207432"/>
            <a:ext cx="3499556" cy="1230489"/>
          </a:xfrm>
          <a:prstGeom prst="roundRect">
            <a:avLst>
              <a:gd name="adj" fmla="val 16667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14000"/>
              </a:lnSpc>
              <a:defRPr/>
            </a:pPr>
            <a:r>
              <a:rPr lang="en-US" altLang="ko-KR" sz="2800" b="1">
                <a:solidFill>
                  <a:srgbClr val="3963CF">
                    <a:alpha val="95000"/>
                  </a:srgbClr>
                </a:solidFill>
              </a:rPr>
              <a:t>Firebase</a:t>
            </a:r>
          </a:p>
          <a:p>
            <a:pPr algn="ctr">
              <a:defRPr/>
            </a:pPr>
            <a:r>
              <a:rPr lang="en-US" altLang="ko-KR"/>
              <a:t>For Server&amp;DB</a:t>
            </a:r>
          </a:p>
        </p:txBody>
      </p:sp>
      <p:sp>
        <p:nvSpPr>
          <p:cNvPr id="166" name="사각형: 둥근 모서리 6"/>
          <p:cNvSpPr/>
          <p:nvPr/>
        </p:nvSpPr>
        <p:spPr>
          <a:xfrm>
            <a:off x="8505730" y="4180693"/>
            <a:ext cx="3505201" cy="1230489"/>
          </a:xfrm>
          <a:prstGeom prst="roundRect">
            <a:avLst>
              <a:gd name="adj" fmla="val 16667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14000"/>
              </a:lnSpc>
              <a:defRPr/>
            </a:pPr>
            <a:r>
              <a:rPr lang="en-US" altLang="ko-KR" sz="2800" b="1">
                <a:solidFill>
                  <a:srgbClr val="3963CF">
                    <a:alpha val="95000"/>
                  </a:srgbClr>
                </a:solidFill>
              </a:rPr>
              <a:t>Android Studio</a:t>
            </a:r>
          </a:p>
          <a:p>
            <a:pPr algn="ctr">
              <a:defRPr/>
            </a:pPr>
            <a:r>
              <a:rPr lang="en-US" altLang="ko-KR"/>
              <a:t>For developing app</a:t>
            </a:r>
          </a:p>
        </p:txBody>
      </p:sp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56" b="95556" l="10000" r="90000">
                        <a14:foregroundMark x1="30556" y1="6111" x2="30556" y2="6111"/>
                        <a14:foregroundMark x1="50000" y1="92222" x2="50000" y2="92222"/>
                        <a14:foregroundMark x1="50000" y1="95556" x2="50000" y2="9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2577" y="2057400"/>
            <a:ext cx="1822784" cy="18227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1" name="그림 17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2444" y="1445394"/>
            <a:ext cx="3205212" cy="32052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2" name="그림 17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1" b="95508" l="9942" r="89864">
                        <a14:foregroundMark x1="22417" y1="91406" x2="22417" y2="91406"/>
                        <a14:foregroundMark x1="79337" y1="95508" x2="79337" y2="955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13757" y="1647436"/>
            <a:ext cx="2513973" cy="25090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FE6526BB-6CB5-4C91-BEDC-99963322767F}"/>
              </a:ext>
            </a:extLst>
          </p:cNvPr>
          <p:cNvSpPr txBox="1">
            <a:spLocks/>
          </p:cNvSpPr>
          <p:nvPr/>
        </p:nvSpPr>
        <p:spPr>
          <a:xfrm>
            <a:off x="324110" y="225775"/>
            <a:ext cx="1620544" cy="282621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PREVIEW</a:t>
            </a:r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92852284-32D8-4BE5-AD41-0C0A28C9D8EC}"/>
              </a:ext>
            </a:extLst>
          </p:cNvPr>
          <p:cNvSpPr txBox="1">
            <a:spLocks/>
          </p:cNvSpPr>
          <p:nvPr/>
        </p:nvSpPr>
        <p:spPr>
          <a:xfrm>
            <a:off x="384670" y="377077"/>
            <a:ext cx="3516557" cy="99048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3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defRPr/>
            </a:pPr>
            <a:r>
              <a:rPr lang="en-US" sz="3600" b="1"/>
              <a:t>Backend tools</a:t>
            </a:r>
          </a:p>
        </p:txBody>
      </p:sp>
      <p:cxnSp>
        <p:nvCxnSpPr>
          <p:cNvPr id="17" name="직선 연결선 10">
            <a:extLst>
              <a:ext uri="{FF2B5EF4-FFF2-40B4-BE49-F238E27FC236}">
                <a16:creationId xmlns:a16="http://schemas.microsoft.com/office/drawing/2014/main" id="{8EED75F5-478B-4DAD-90EC-038D978C996A}"/>
              </a:ext>
            </a:extLst>
          </p:cNvPr>
          <p:cNvCxnSpPr>
            <a:cxnSpLocks/>
          </p:cNvCxnSpPr>
          <p:nvPr/>
        </p:nvCxnSpPr>
        <p:spPr>
          <a:xfrm>
            <a:off x="324110" y="1274523"/>
            <a:ext cx="345022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AD7B33DD-D45A-4A72-A9AB-6B2E7FCAD3FF}"/>
              </a:ext>
            </a:extLst>
          </p:cNvPr>
          <p:cNvSpPr txBox="1">
            <a:spLocks/>
          </p:cNvSpPr>
          <p:nvPr/>
        </p:nvSpPr>
        <p:spPr>
          <a:xfrm>
            <a:off x="299828" y="235855"/>
            <a:ext cx="1644826" cy="282620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TOPIC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783487" y="761998"/>
            <a:ext cx="625026" cy="442526"/>
          </a:xfrm>
        </p:spPr>
        <p:txBody>
          <a:bodyPr/>
          <a:lstStyle/>
          <a:p>
            <a:pPr lvl="0">
              <a:defRPr/>
            </a:pPr>
            <a:r>
              <a:rPr lang="en-US" altLang="ko-KR" sz="1800" b="1"/>
              <a:t>3</a:t>
            </a:r>
            <a:r>
              <a:rPr lang="en-US" sz="1800" b="1"/>
              <a:t>.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735817" y="1399626"/>
            <a:ext cx="4720364" cy="984082"/>
          </a:xfrm>
        </p:spPr>
        <p:txBody>
          <a:bodyPr/>
          <a:lstStyle/>
          <a:p>
            <a:pPr lvl="0">
              <a:defRPr/>
            </a:pPr>
            <a:r>
              <a:rPr lang="en-US" altLang="ko-KR" sz="5000" b="1"/>
              <a:t>TEAM&amp;PLAN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직선 연결선 36"/>
          <p:cNvCxnSpPr/>
          <p:nvPr/>
        </p:nvCxnSpPr>
        <p:spPr>
          <a:xfrm flipH="1">
            <a:off x="5697164" y="2461726"/>
            <a:ext cx="1" cy="30934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38"/>
          <p:cNvCxnSpPr/>
          <p:nvPr/>
        </p:nvCxnSpPr>
        <p:spPr>
          <a:xfrm flipH="1">
            <a:off x="3259929" y="2771074"/>
            <a:ext cx="243723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40"/>
          <p:cNvCxnSpPr/>
          <p:nvPr/>
        </p:nvCxnSpPr>
        <p:spPr>
          <a:xfrm>
            <a:off x="5697164" y="2771074"/>
            <a:ext cx="238009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42"/>
          <p:cNvCxnSpPr/>
          <p:nvPr/>
        </p:nvCxnSpPr>
        <p:spPr>
          <a:xfrm>
            <a:off x="3259929" y="2771074"/>
            <a:ext cx="0" cy="63562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43"/>
          <p:cNvCxnSpPr/>
          <p:nvPr/>
        </p:nvCxnSpPr>
        <p:spPr>
          <a:xfrm>
            <a:off x="8077256" y="2771074"/>
            <a:ext cx="0" cy="63562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48"/>
          <p:cNvSpPr/>
          <p:nvPr/>
        </p:nvSpPr>
        <p:spPr>
          <a:xfrm>
            <a:off x="2424625" y="3401830"/>
            <a:ext cx="1670607" cy="518402"/>
          </a:xfrm>
          <a:prstGeom prst="rect">
            <a:avLst/>
          </a:prstGeom>
          <a:solidFill>
            <a:srgbClr val="C9DCED"/>
          </a:solidFill>
          <a:ln>
            <a:solidFill>
              <a:srgbClr val="C9DC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Designer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0" name="직사각형 49"/>
          <p:cNvSpPr/>
          <p:nvPr/>
        </p:nvSpPr>
        <p:spPr>
          <a:xfrm>
            <a:off x="7241950" y="3401830"/>
            <a:ext cx="1670611" cy="518402"/>
          </a:xfrm>
          <a:prstGeom prst="rect">
            <a:avLst/>
          </a:prstGeom>
          <a:solidFill>
            <a:srgbClr val="C9DCED"/>
          </a:solidFill>
          <a:ln>
            <a:solidFill>
              <a:srgbClr val="C9DC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Developer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71" name="직선 연결선 60"/>
          <p:cNvCxnSpPr>
            <a:cxnSpLocks/>
          </p:cNvCxnSpPr>
          <p:nvPr/>
        </p:nvCxnSpPr>
        <p:spPr>
          <a:xfrm flipH="1">
            <a:off x="3259927" y="3916789"/>
            <a:ext cx="2" cy="8466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61"/>
          <p:cNvSpPr/>
          <p:nvPr/>
        </p:nvSpPr>
        <p:spPr>
          <a:xfrm>
            <a:off x="2159538" y="5175185"/>
            <a:ext cx="2115640" cy="567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</a:rPr>
              <a:t>Insu Lee</a:t>
            </a:r>
          </a:p>
        </p:txBody>
      </p:sp>
      <p:sp>
        <p:nvSpPr>
          <p:cNvPr id="163" name="텍스트 개체 틀 6"/>
          <p:cNvSpPr txBox="1"/>
          <p:nvPr/>
        </p:nvSpPr>
        <p:spPr>
          <a:xfrm>
            <a:off x="4911698" y="1765422"/>
            <a:ext cx="1570933" cy="696303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/>
          <a:p>
            <a:pPr lvl="0" algn="ctr">
              <a:defRPr/>
            </a:pPr>
            <a:r>
              <a:rPr lang="en-US" sz="2200">
                <a:solidFill>
                  <a:schemeClr val="lt1"/>
                </a:solidFill>
              </a:rPr>
              <a:t>Team 11</a:t>
            </a:r>
          </a:p>
        </p:txBody>
      </p:sp>
      <p:cxnSp>
        <p:nvCxnSpPr>
          <p:cNvPr id="173" name="직선 연결선 62"/>
          <p:cNvCxnSpPr/>
          <p:nvPr/>
        </p:nvCxnSpPr>
        <p:spPr>
          <a:xfrm>
            <a:off x="8077255" y="3939253"/>
            <a:ext cx="1" cy="2953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63"/>
          <p:cNvSpPr/>
          <p:nvPr/>
        </p:nvSpPr>
        <p:spPr>
          <a:xfrm>
            <a:off x="5623175" y="5146479"/>
            <a:ext cx="2205608" cy="721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</a:rPr>
              <a:t>Gwangho Lee</a:t>
            </a: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</a:rPr>
              <a:t>Dohyun Kim</a:t>
            </a:r>
          </a:p>
          <a:p>
            <a:pPr algn="ctr">
              <a:defRPr/>
            </a:pPr>
            <a:endParaRPr lang="en-US" altLang="ko-KR" sz="2000">
              <a:solidFill>
                <a:schemeClr val="tx1"/>
              </a:solidFill>
            </a:endParaRPr>
          </a:p>
        </p:txBody>
      </p:sp>
      <p:cxnSp>
        <p:nvCxnSpPr>
          <p:cNvPr id="175" name="직선 연결선 66"/>
          <p:cNvCxnSpPr/>
          <p:nvPr/>
        </p:nvCxnSpPr>
        <p:spPr>
          <a:xfrm flipH="1">
            <a:off x="6997356" y="4234599"/>
            <a:ext cx="107989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67"/>
          <p:cNvCxnSpPr>
            <a:cxnSpLocks/>
          </p:cNvCxnSpPr>
          <p:nvPr/>
        </p:nvCxnSpPr>
        <p:spPr>
          <a:xfrm flipH="1">
            <a:off x="7984425" y="4234599"/>
            <a:ext cx="120821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68"/>
          <p:cNvCxnSpPr/>
          <p:nvPr/>
        </p:nvCxnSpPr>
        <p:spPr>
          <a:xfrm>
            <a:off x="6997355" y="4224251"/>
            <a:ext cx="1" cy="2953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69"/>
          <p:cNvCxnSpPr/>
          <p:nvPr/>
        </p:nvCxnSpPr>
        <p:spPr>
          <a:xfrm>
            <a:off x="9203938" y="4224251"/>
            <a:ext cx="1" cy="2953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71"/>
          <p:cNvSpPr/>
          <p:nvPr/>
        </p:nvSpPr>
        <p:spPr>
          <a:xfrm>
            <a:off x="8217326" y="5150515"/>
            <a:ext cx="2298271" cy="736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</a:rPr>
              <a:t>Yeonjae Kim</a:t>
            </a: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</a:rPr>
              <a:t>Yongwoo Choi</a:t>
            </a:r>
          </a:p>
          <a:p>
            <a:pPr algn="ctr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C20D420C-251C-481B-9E50-B7051509E6F5}"/>
              </a:ext>
            </a:extLst>
          </p:cNvPr>
          <p:cNvSpPr txBox="1">
            <a:spLocks/>
          </p:cNvSpPr>
          <p:nvPr/>
        </p:nvSpPr>
        <p:spPr>
          <a:xfrm>
            <a:off x="324110" y="225775"/>
            <a:ext cx="1620544" cy="282621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PREVIEW</a:t>
            </a:r>
          </a:p>
        </p:txBody>
      </p:sp>
      <p:sp>
        <p:nvSpPr>
          <p:cNvPr id="25" name="텍스트 개체 틀 7">
            <a:extLst>
              <a:ext uri="{FF2B5EF4-FFF2-40B4-BE49-F238E27FC236}">
                <a16:creationId xmlns:a16="http://schemas.microsoft.com/office/drawing/2014/main" id="{5D93B58C-742D-4B2F-9EEF-8AF5958DC3B1}"/>
              </a:ext>
            </a:extLst>
          </p:cNvPr>
          <p:cNvSpPr txBox="1">
            <a:spLocks/>
          </p:cNvSpPr>
          <p:nvPr/>
        </p:nvSpPr>
        <p:spPr>
          <a:xfrm>
            <a:off x="384670" y="386408"/>
            <a:ext cx="3580840" cy="985885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3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defRPr/>
            </a:pPr>
            <a:r>
              <a:rPr lang="en-US" sz="3600" b="1" dirty="0"/>
              <a:t>Team Formation</a:t>
            </a:r>
          </a:p>
        </p:txBody>
      </p:sp>
      <p:cxnSp>
        <p:nvCxnSpPr>
          <p:cNvPr id="26" name="직선 연결선 10">
            <a:extLst>
              <a:ext uri="{FF2B5EF4-FFF2-40B4-BE49-F238E27FC236}">
                <a16:creationId xmlns:a16="http://schemas.microsoft.com/office/drawing/2014/main" id="{A3F5FA3C-D47B-4C67-B4EF-8C76F959DF34}"/>
              </a:ext>
            </a:extLst>
          </p:cNvPr>
          <p:cNvCxnSpPr>
            <a:cxnSpLocks/>
          </p:cNvCxnSpPr>
          <p:nvPr/>
        </p:nvCxnSpPr>
        <p:spPr>
          <a:xfrm>
            <a:off x="324110" y="1274523"/>
            <a:ext cx="374205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CDE81849-E386-4758-9723-2820D71DD795}"/>
              </a:ext>
            </a:extLst>
          </p:cNvPr>
          <p:cNvSpPr txBox="1">
            <a:spLocks/>
          </p:cNvSpPr>
          <p:nvPr/>
        </p:nvSpPr>
        <p:spPr>
          <a:xfrm>
            <a:off x="299828" y="235855"/>
            <a:ext cx="1644826" cy="282620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TEAM&amp;PLAN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7AE2D7-DF29-4350-ACF7-19787BB960FE}"/>
              </a:ext>
            </a:extLst>
          </p:cNvPr>
          <p:cNvSpPr txBox="1"/>
          <p:nvPr/>
        </p:nvSpPr>
        <p:spPr>
          <a:xfrm>
            <a:off x="205442" y="4774798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UX/UI Designer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6FF17B-11A4-47E5-84F9-852C72E74231}"/>
              </a:ext>
            </a:extLst>
          </p:cNvPr>
          <p:cNvSpPr txBox="1"/>
          <p:nvPr/>
        </p:nvSpPr>
        <p:spPr>
          <a:xfrm>
            <a:off x="3675230" y="4508511"/>
            <a:ext cx="6108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Android &amp; iOS </a:t>
            </a:r>
          </a:p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4B7519-E3A0-4069-8B13-203BB829876A}"/>
              </a:ext>
            </a:extLst>
          </p:cNvPr>
          <p:cNvSpPr txBox="1"/>
          <p:nvPr/>
        </p:nvSpPr>
        <p:spPr>
          <a:xfrm>
            <a:off x="7886143" y="4529945"/>
            <a:ext cx="2867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Server &amp; Database </a:t>
            </a:r>
          </a:p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Developer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텍스트 개체 틀 18"/>
          <p:cNvSpPr txBox="1"/>
          <p:nvPr/>
        </p:nvSpPr>
        <p:spPr>
          <a:xfrm>
            <a:off x="4515309" y="1964971"/>
            <a:ext cx="2194111" cy="301723"/>
          </a:xfrm>
          <a:prstGeom prst="roundRect">
            <a:avLst>
              <a:gd name="adj" fmla="val 42887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lIns="0" tIns="45720" rIns="0" bIns="45720" anchor="ctr">
            <a:noAutofit/>
          </a:bodyPr>
          <a:lstStyle/>
          <a:p>
            <a:pPr lvl="0" algn="ctr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App develop</a:t>
            </a:r>
          </a:p>
        </p:txBody>
      </p:sp>
      <p:sp>
        <p:nvSpPr>
          <p:cNvPr id="185" name="텍스트 개체 틀 8"/>
          <p:cNvSpPr txBox="1"/>
          <p:nvPr/>
        </p:nvSpPr>
        <p:spPr>
          <a:xfrm>
            <a:off x="1658333" y="2359087"/>
            <a:ext cx="2606042" cy="3532286"/>
          </a:xfrm>
          <a:prstGeom prst="roundRect">
            <a:avLst>
              <a:gd name="adj" fmla="val 2565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/>
          <a:p>
            <a:pPr lvl="0">
              <a:defRPr/>
            </a:pPr>
            <a:r>
              <a:rPr lang="en-US"/>
              <a:t> </a:t>
            </a:r>
          </a:p>
        </p:txBody>
      </p:sp>
      <p:sp>
        <p:nvSpPr>
          <p:cNvPr id="186" name="텍스트 개체 틀 8"/>
          <p:cNvSpPr txBox="1"/>
          <p:nvPr/>
        </p:nvSpPr>
        <p:spPr>
          <a:xfrm>
            <a:off x="4687146" y="2359087"/>
            <a:ext cx="2606042" cy="3532286"/>
          </a:xfrm>
          <a:prstGeom prst="roundRect">
            <a:avLst>
              <a:gd name="adj" fmla="val 2565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/>
          <a:p>
            <a:pPr lvl="0">
              <a:defRPr/>
            </a:pPr>
            <a:r>
              <a:rPr lang="en-US"/>
              <a:t> </a:t>
            </a:r>
          </a:p>
        </p:txBody>
      </p:sp>
      <p:sp>
        <p:nvSpPr>
          <p:cNvPr id="190" name="텍스트 개체 틀 18"/>
          <p:cNvSpPr txBox="1"/>
          <p:nvPr/>
        </p:nvSpPr>
        <p:spPr>
          <a:xfrm>
            <a:off x="1749745" y="4493934"/>
            <a:ext cx="2408945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/>
          </a:ln>
          <a:effectLst/>
        </p:spPr>
        <p:txBody>
          <a:bodyPr vert="horz" lIns="0" tIns="45720" rIns="0" bIns="45720" anchor="ctr">
            <a:noAutofit/>
          </a:bodyPr>
          <a:lstStyle/>
          <a:p>
            <a:pPr marL="171450" indent="-171450" algn="l">
              <a:buFontTx/>
              <a:buChar char="-"/>
              <a:defRPr/>
            </a:pPr>
            <a:r>
              <a:rPr lang="en-US" altLang="ko-KR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Design UX/UI</a:t>
            </a:r>
          </a:p>
          <a:p>
            <a:pPr marL="171450" indent="-171450" algn="l">
              <a:buFontTx/>
              <a:buChar char="-"/>
              <a:defRPr/>
            </a:pPr>
            <a:r>
              <a:rPr lang="en-US" altLang="ko-KR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Importing design to application</a:t>
            </a:r>
          </a:p>
          <a:p>
            <a:pPr marL="171450" indent="-171450" algn="l">
              <a:buFontTx/>
              <a:buChar char="-"/>
              <a:defRPr/>
            </a:pPr>
            <a:endParaRPr lang="en-US" altLang="ko-KR" sz="1100" dirty="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</p:txBody>
      </p:sp>
      <p:pic>
        <p:nvPicPr>
          <p:cNvPr id="192" name="그림 2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65" b="94714" l="1685" r="95225">
                        <a14:foregroundMark x1="59270" y1="49780" x2="59270" y2="49780"/>
                        <a14:foregroundMark x1="64607" y1="45595" x2="63764" y2="51101"/>
                        <a14:foregroundMark x1="65449" y1="39868" x2="53090" y2="53965"/>
                        <a14:foregroundMark x1="62921" y1="44714" x2="55618" y2="39207"/>
                        <a14:foregroundMark x1="71910" y1="46256" x2="35112" y2="24890"/>
                        <a14:foregroundMark x1="35112" y1="24890" x2="11798" y2="54185"/>
                        <a14:foregroundMark x1="11798" y1="54185" x2="20787" y2="89207"/>
                        <a14:foregroundMark x1="20787" y1="89207" x2="51124" y2="83480"/>
                        <a14:foregroundMark x1="62079" y1="23789" x2="22472" y2="8590"/>
                        <a14:foregroundMark x1="22472" y1="8590" x2="19663" y2="10352"/>
                        <a14:foregroundMark x1="50281" y1="13877" x2="13483" y2="13216"/>
                        <a14:foregroundMark x1="64607" y1="13877" x2="20787" y2="6388"/>
                        <a14:foregroundMark x1="20787" y1="6388" x2="8146" y2="20925"/>
                        <a14:foregroundMark x1="46629" y1="15198" x2="13483" y2="9692"/>
                        <a14:foregroundMark x1="90730" y1="56828" x2="83427" y2="32159"/>
                        <a14:foregroundMark x1="59270" y1="87665" x2="14326" y2="91630"/>
                        <a14:foregroundMark x1="14326" y1="91630" x2="15169" y2="82819"/>
                        <a14:foregroundMark x1="63764" y1="79295" x2="64607" y2="92731"/>
                        <a14:foregroundMark x1="55618" y1="93392" x2="26966" y2="94714"/>
                        <a14:foregroundMark x1="59270" y1="10352" x2="62921" y2="8150"/>
                        <a14:foregroundMark x1="60955" y1="7489" x2="21629" y2="3965"/>
                        <a14:foregroundMark x1="50281" y1="19383" x2="21629" y2="52203"/>
                        <a14:foregroundMark x1="21629" y1="52203" x2="18820" y2="75771"/>
                        <a14:foregroundMark x1="31461" y1="15198" x2="1966" y2="43392"/>
                        <a14:foregroundMark x1="1966" y1="43392" x2="1966" y2="45595"/>
                        <a14:foregroundMark x1="30618" y1="21586" x2="26966" y2="65859"/>
                        <a14:foregroundMark x1="17978" y1="22907" x2="27809" y2="79295"/>
                        <a14:foregroundMark x1="16292" y1="18062" x2="23315" y2="53304"/>
                        <a14:foregroundMark x1="32303" y1="37004" x2="36798" y2="75771"/>
                        <a14:foregroundMark x1="53090" y1="33480" x2="56461" y2="83480"/>
                        <a14:foregroundMark x1="68258" y1="33480" x2="59270" y2="73568"/>
                        <a14:foregroundMark x1="78090" y1="44053" x2="43258" y2="74449"/>
                        <a14:foregroundMark x1="53933" y1="42070" x2="53933" y2="87665"/>
                        <a14:foregroundMark x1="68258" y1="44714" x2="59270" y2="76432"/>
                        <a14:foregroundMark x1="73596" y1="32819" x2="57584" y2="36344"/>
                        <a14:foregroundMark x1="48596" y1="41189" x2="63764" y2="52643"/>
                        <a14:foregroundMark x1="46629" y1="48238" x2="71910" y2="49119"/>
                        <a14:foregroundMark x1="78090" y1="38546" x2="77247" y2="63877"/>
                        <a14:foregroundMark x1="79775" y1="30617" x2="48596" y2="32159"/>
                        <a14:foregroundMark x1="54775" y1="50441" x2="44101" y2="57489"/>
                        <a14:foregroundMark x1="68258" y1="51101" x2="69944" y2="62996"/>
                        <a14:foregroundMark x1="86236" y1="49119" x2="95225" y2="491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1129" y="2598768"/>
            <a:ext cx="1012925" cy="1291764"/>
          </a:xfrm>
          <a:prstGeom prst="rect">
            <a:avLst/>
          </a:prstGeom>
        </p:spPr>
      </p:pic>
      <p:sp>
        <p:nvSpPr>
          <p:cNvPr id="194" name="직사각형 36"/>
          <p:cNvSpPr/>
          <p:nvPr/>
        </p:nvSpPr>
        <p:spPr>
          <a:xfrm>
            <a:off x="1850312" y="4172227"/>
            <a:ext cx="1487786" cy="292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5" name="TextBox 37"/>
          <p:cNvSpPr txBox="1"/>
          <p:nvPr/>
        </p:nvSpPr>
        <p:spPr>
          <a:xfrm>
            <a:off x="1850312" y="4124602"/>
            <a:ext cx="1304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Insu Lee</a:t>
            </a:r>
            <a:endParaRPr lang="ko-KR" altLang="en-US"/>
          </a:p>
        </p:txBody>
      </p:sp>
      <p:sp>
        <p:nvSpPr>
          <p:cNvPr id="196" name="텍스트 개체 틀 18"/>
          <p:cNvSpPr txBox="1"/>
          <p:nvPr/>
        </p:nvSpPr>
        <p:spPr>
          <a:xfrm>
            <a:off x="5057146" y="4524051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/>
          </a:ln>
          <a:effectLst/>
        </p:spPr>
        <p:txBody>
          <a:bodyPr vert="horz" lIns="0" tIns="45720" rIns="0" bIns="45720" anchor="ctr">
            <a:noAutofit/>
          </a:bodyPr>
          <a:lstStyle/>
          <a:p>
            <a:pPr marL="171450" indent="-171450" algn="l">
              <a:buFontTx/>
              <a:buChar char="-"/>
              <a:defRPr/>
            </a:pPr>
            <a:r>
              <a:rPr lang="en-US" altLang="ko-KR" sz="110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Develop application</a:t>
            </a:r>
          </a:p>
          <a:p>
            <a:pPr marL="171450" indent="-171450" algn="l">
              <a:buFontTx/>
              <a:buChar char="-"/>
              <a:defRPr/>
            </a:pPr>
            <a:r>
              <a:rPr lang="en-US" altLang="ko-KR" sz="110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Connect with other parts</a:t>
            </a:r>
          </a:p>
          <a:p>
            <a:pPr marL="171450" indent="-171450" algn="l">
              <a:buFontTx/>
              <a:buChar char="-"/>
              <a:defRPr/>
            </a:pPr>
            <a:endParaRPr lang="en-US" altLang="ko-KR" sz="110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  <a:p>
            <a:pPr marL="171450" indent="-171450" algn="l">
              <a:buFontTx/>
              <a:buChar char="-"/>
              <a:defRPr/>
            </a:pPr>
            <a:endParaRPr lang="en-US" altLang="ko-KR" sz="110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</p:txBody>
      </p:sp>
      <p:sp>
        <p:nvSpPr>
          <p:cNvPr id="197" name="직사각형 39"/>
          <p:cNvSpPr/>
          <p:nvPr/>
        </p:nvSpPr>
        <p:spPr>
          <a:xfrm>
            <a:off x="5157713" y="4097569"/>
            <a:ext cx="1487786" cy="292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8" name="TextBox 40"/>
          <p:cNvSpPr txBox="1"/>
          <p:nvPr/>
        </p:nvSpPr>
        <p:spPr>
          <a:xfrm>
            <a:off x="5157713" y="4107094"/>
            <a:ext cx="1982157" cy="36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Gwangho Lee</a:t>
            </a:r>
            <a:endParaRPr lang="ko-KR" altLang="en-US"/>
          </a:p>
        </p:txBody>
      </p:sp>
      <p:sp>
        <p:nvSpPr>
          <p:cNvPr id="199" name="텍스트 개체 틀 18"/>
          <p:cNvSpPr txBox="1"/>
          <p:nvPr/>
        </p:nvSpPr>
        <p:spPr>
          <a:xfrm>
            <a:off x="5066639" y="5378646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/>
          </a:ln>
          <a:effectLst/>
        </p:spPr>
        <p:txBody>
          <a:bodyPr vert="horz" lIns="0" tIns="45720" rIns="0" bIns="45720" anchor="ctr">
            <a:noAutofit/>
          </a:bodyPr>
          <a:lstStyle/>
          <a:p>
            <a:pPr marL="171450" indent="-171450" algn="l">
              <a:buFontTx/>
              <a:buChar char="-"/>
              <a:defRPr/>
            </a:pPr>
            <a:r>
              <a:rPr lang="en-US" altLang="ko-KR" sz="110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Develop application</a:t>
            </a:r>
          </a:p>
          <a:p>
            <a:pPr marL="171450" indent="-171450" algn="l">
              <a:buFontTx/>
              <a:buChar char="-"/>
              <a:defRPr/>
            </a:pPr>
            <a:r>
              <a:rPr lang="en-US" altLang="ko-KR" sz="110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Team leader</a:t>
            </a:r>
          </a:p>
          <a:p>
            <a:pPr marL="171450" indent="-171450" algn="l">
              <a:buFontTx/>
              <a:buChar char="-"/>
              <a:defRPr/>
            </a:pPr>
            <a:endParaRPr lang="en-US" altLang="ko-KR" sz="110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  <a:p>
            <a:pPr marL="171450" indent="-171450" algn="l">
              <a:buFontTx/>
              <a:buChar char="-"/>
              <a:defRPr/>
            </a:pPr>
            <a:endParaRPr lang="en-US" altLang="ko-KR" sz="110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</p:txBody>
      </p:sp>
      <p:sp>
        <p:nvSpPr>
          <p:cNvPr id="200" name="직사각형 42"/>
          <p:cNvSpPr/>
          <p:nvPr/>
        </p:nvSpPr>
        <p:spPr>
          <a:xfrm>
            <a:off x="5165149" y="4941342"/>
            <a:ext cx="1487786" cy="292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1" name="TextBox 43"/>
          <p:cNvSpPr txBox="1"/>
          <p:nvPr/>
        </p:nvSpPr>
        <p:spPr>
          <a:xfrm>
            <a:off x="5165149" y="4941343"/>
            <a:ext cx="1602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Dohyun Kim</a:t>
            </a:r>
            <a:endParaRPr lang="ko-KR" altLang="en-US"/>
          </a:p>
        </p:txBody>
      </p:sp>
      <p:sp>
        <p:nvSpPr>
          <p:cNvPr id="208" name="텍스트 개체 틀 8"/>
          <p:cNvSpPr txBox="1"/>
          <p:nvPr/>
        </p:nvSpPr>
        <p:spPr>
          <a:xfrm>
            <a:off x="7713891" y="2359087"/>
            <a:ext cx="2606042" cy="3532286"/>
          </a:xfrm>
          <a:prstGeom prst="roundRect">
            <a:avLst>
              <a:gd name="adj" fmla="val 2565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/>
          <a:p>
            <a:pPr lvl="0">
              <a:defRPr/>
            </a:pPr>
            <a:r>
              <a:rPr lang="en-US"/>
              <a:t> </a:t>
            </a:r>
          </a:p>
        </p:txBody>
      </p:sp>
      <p:sp>
        <p:nvSpPr>
          <p:cNvPr id="209" name="텍스트 개체 틀 18"/>
          <p:cNvSpPr txBox="1"/>
          <p:nvPr/>
        </p:nvSpPr>
        <p:spPr>
          <a:xfrm>
            <a:off x="7534880" y="1962463"/>
            <a:ext cx="2194111" cy="301723"/>
          </a:xfrm>
          <a:prstGeom prst="roundRect">
            <a:avLst>
              <a:gd name="adj" fmla="val 42887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lIns="0" tIns="45720" rIns="0" bIns="45720" anchor="ctr">
            <a:noAutofit/>
          </a:bodyPr>
          <a:lstStyle/>
          <a:p>
            <a:pPr lvl="0" algn="ctr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  <a:alpha val="95000"/>
                  </a:schemeClr>
                </a:solidFill>
              </a:rPr>
              <a:t>Server &amp; DB</a:t>
            </a:r>
          </a:p>
        </p:txBody>
      </p:sp>
      <p:pic>
        <p:nvPicPr>
          <p:cNvPr id="211" name="그림 3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15" y1="31098" x2="43915" y2="310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30809" y="2554964"/>
            <a:ext cx="1492262" cy="1294873"/>
          </a:xfrm>
          <a:prstGeom prst="rect">
            <a:avLst/>
          </a:prstGeom>
        </p:spPr>
      </p:pic>
      <p:sp>
        <p:nvSpPr>
          <p:cNvPr id="212" name="텍스트 개체 틀 18"/>
          <p:cNvSpPr txBox="1"/>
          <p:nvPr/>
        </p:nvSpPr>
        <p:spPr>
          <a:xfrm>
            <a:off x="7817854" y="4713462"/>
            <a:ext cx="2464371" cy="292848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/>
          </a:ln>
          <a:effectLst/>
        </p:spPr>
        <p:txBody>
          <a:bodyPr vert="horz" lIns="0" tIns="45720" rIns="0" bIns="45720" anchor="ctr">
            <a:noAutofit/>
          </a:bodyPr>
          <a:lstStyle/>
          <a:p>
            <a:pPr marL="171450" indent="-171450" algn="l">
              <a:buFontTx/>
              <a:buChar char="-"/>
              <a:defRPr/>
            </a:pPr>
            <a:r>
              <a:rPr lang="en-US" altLang="ko-KR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Develop and Manage server &amp; DB</a:t>
            </a:r>
          </a:p>
          <a:p>
            <a:pPr marL="171450" indent="-171450" algn="l">
              <a:buFontTx/>
              <a:buChar char="-"/>
              <a:defRPr/>
            </a:pPr>
            <a:r>
              <a:rPr lang="en-US" altLang="ko-KR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Connect application and server</a:t>
            </a:r>
          </a:p>
          <a:p>
            <a:pPr marL="171450" indent="-171450" algn="l">
              <a:buFontTx/>
              <a:buChar char="-"/>
              <a:defRPr/>
            </a:pPr>
            <a:endParaRPr lang="en-US" altLang="ko-KR" sz="1100" dirty="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  <a:p>
            <a:pPr marL="171450" indent="-171450" algn="l">
              <a:buFontTx/>
              <a:buChar char="-"/>
              <a:defRPr/>
            </a:pPr>
            <a:endParaRPr lang="en-US" altLang="ko-KR" sz="1100" dirty="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  <a:p>
            <a:pPr marL="171450" indent="-171450" algn="l">
              <a:buFontTx/>
              <a:buChar char="-"/>
              <a:defRPr/>
            </a:pPr>
            <a:endParaRPr lang="en-US" altLang="ko-KR" sz="1100" dirty="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</p:txBody>
      </p:sp>
      <p:sp>
        <p:nvSpPr>
          <p:cNvPr id="213" name="직사각형 45"/>
          <p:cNvSpPr/>
          <p:nvPr/>
        </p:nvSpPr>
        <p:spPr>
          <a:xfrm>
            <a:off x="7880926" y="4198248"/>
            <a:ext cx="1487786" cy="292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4" name="TextBox 46"/>
          <p:cNvSpPr txBox="1"/>
          <p:nvPr/>
        </p:nvSpPr>
        <p:spPr>
          <a:xfrm>
            <a:off x="7880926" y="4084833"/>
            <a:ext cx="1543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err="1"/>
              <a:t>Yeonjae</a:t>
            </a:r>
            <a:r>
              <a:rPr lang="en-US" altLang="ko-KR" dirty="0"/>
              <a:t> Kim</a:t>
            </a:r>
            <a:endParaRPr lang="ko-KR" altLang="en-US" dirty="0"/>
          </a:p>
        </p:txBody>
      </p:sp>
      <p:sp>
        <p:nvSpPr>
          <p:cNvPr id="215" name="텍스트 개체 틀 18"/>
          <p:cNvSpPr txBox="1"/>
          <p:nvPr/>
        </p:nvSpPr>
        <p:spPr>
          <a:xfrm>
            <a:off x="7798408" y="5337012"/>
            <a:ext cx="2495833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/>
          </a:ln>
          <a:effectLst/>
        </p:spPr>
        <p:txBody>
          <a:bodyPr vert="horz" lIns="0" tIns="45720" rIns="0" bIns="45720" anchor="ctr">
            <a:noAutofit/>
          </a:bodyPr>
          <a:lstStyle/>
          <a:p>
            <a:pPr marL="171450" indent="-171450" algn="l">
              <a:buFontTx/>
              <a:buChar char="-"/>
              <a:defRPr/>
            </a:pPr>
            <a:r>
              <a:rPr lang="en-US" altLang="ko-KR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Develop and Manage server &amp; DB</a:t>
            </a:r>
          </a:p>
          <a:p>
            <a:pPr marL="171450" indent="-171450" algn="l">
              <a:buFontTx/>
              <a:buChar char="-"/>
              <a:defRPr/>
            </a:pPr>
            <a:r>
              <a:rPr lang="en-US" altLang="ko-KR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Server optimization</a:t>
            </a:r>
          </a:p>
          <a:p>
            <a:pPr marL="171450" indent="-171450" algn="l">
              <a:buFontTx/>
              <a:buChar char="-"/>
              <a:defRPr/>
            </a:pPr>
            <a:endParaRPr lang="en-US" altLang="ko-KR" sz="1100" dirty="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  <a:p>
            <a:pPr marL="171450" indent="-171450" algn="l">
              <a:buFontTx/>
              <a:buChar char="-"/>
              <a:defRPr/>
            </a:pPr>
            <a:endParaRPr lang="en-US" altLang="ko-KR" sz="1100" dirty="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</p:txBody>
      </p:sp>
      <p:sp>
        <p:nvSpPr>
          <p:cNvPr id="216" name="직사각형 48"/>
          <p:cNvSpPr/>
          <p:nvPr/>
        </p:nvSpPr>
        <p:spPr>
          <a:xfrm>
            <a:off x="7936683" y="4967680"/>
            <a:ext cx="1487786" cy="292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7" name="TextBox 49"/>
          <p:cNvSpPr txBox="1"/>
          <p:nvPr/>
        </p:nvSpPr>
        <p:spPr>
          <a:xfrm>
            <a:off x="7906673" y="4871974"/>
            <a:ext cx="1818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err="1"/>
              <a:t>Yongwoo</a:t>
            </a:r>
            <a:r>
              <a:rPr lang="en-US" altLang="ko-KR" dirty="0"/>
              <a:t> Choi </a:t>
            </a:r>
            <a:endParaRPr lang="ko-KR" altLang="en-US" dirty="0"/>
          </a:p>
        </p:txBody>
      </p:sp>
      <p:pic>
        <p:nvPicPr>
          <p:cNvPr id="1026" name="Picture 2" descr="미술 아이콘 로열티 무료 사진, 그림, 이미지 그리고 스톡포토그래피. Image 45812786.">
            <a:extLst>
              <a:ext uri="{FF2B5EF4-FFF2-40B4-BE49-F238E27FC236}">
                <a16:creationId xmlns:a16="http://schemas.microsoft.com/office/drawing/2014/main" id="{70F9E8B7-8F0A-42D4-869C-02B738A4E3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alphaModFix amt="8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0385" y1="69000" x2="38154" y2="61846"/>
                        <a14:foregroundMark x1="38154" y1="61846" x2="39769" y2="54538"/>
                        <a14:foregroundMark x1="39769" y1="54538" x2="37538" y2="61385"/>
                        <a14:foregroundMark x1="37538" y1="61385" x2="37846" y2="64231"/>
                        <a14:foregroundMark x1="38308" y1="47077" x2="35154" y2="29308"/>
                        <a14:foregroundMark x1="35154" y1="29308" x2="32462" y2="22385"/>
                        <a14:foregroundMark x1="32462" y1="22385" x2="33154" y2="37308"/>
                        <a14:foregroundMark x1="33154" y1="37308" x2="38154" y2="48769"/>
                        <a14:foregroundMark x1="36462" y1="34308" x2="33846" y2="24615"/>
                        <a14:backgroundMark x1="30769" y1="62923" x2="34692" y2="69846"/>
                        <a14:backgroundMark x1="34692" y1="69846" x2="50231" y2="75615"/>
                        <a14:backgroundMark x1="50231" y1="75615" x2="57462" y2="76308"/>
                        <a14:backgroundMark x1="57462" y1="76308" x2="62308" y2="69615"/>
                        <a14:backgroundMark x1="62308" y1="69615" x2="65923" y2="50308"/>
                        <a14:backgroundMark x1="65923" y1="50308" x2="65615" y2="42692"/>
                        <a14:backgroundMark x1="65615" y1="42692" x2="58846" y2="45692"/>
                        <a14:backgroundMark x1="58846" y1="45692" x2="55615" y2="71000"/>
                        <a14:backgroundMark x1="55615" y1="71000" x2="62231" y2="68692"/>
                        <a14:backgroundMark x1="62231" y1="68692" x2="66231" y2="59154"/>
                        <a14:backgroundMark x1="66231" y1="59154" x2="66231" y2="53538"/>
                        <a14:backgroundMark x1="54462" y1="28615" x2="49769" y2="36231"/>
                        <a14:backgroundMark x1="49769" y1="36231" x2="49231" y2="43538"/>
                        <a14:backgroundMark x1="49231" y1="43538" x2="57077" y2="46077"/>
                        <a14:backgroundMark x1="57077" y1="46077" x2="65462" y2="38077"/>
                        <a14:backgroundMark x1="65462" y1="38077" x2="68769" y2="29000"/>
                        <a14:backgroundMark x1="68769" y1="29000" x2="65769" y2="22385"/>
                        <a14:backgroundMark x1="65769" y1="22385" x2="58308" y2="24231"/>
                        <a14:backgroundMark x1="58308" y1="24231" x2="52308" y2="33231"/>
                        <a14:backgroundMark x1="52308" y1="33231" x2="51769" y2="35308"/>
                        <a14:backgroundMark x1="57308" y1="27615" x2="63385" y2="31538"/>
                        <a14:backgroundMark x1="63385" y1="31538" x2="67385" y2="38154"/>
                        <a14:backgroundMark x1="67385" y1="38154" x2="69231" y2="53538"/>
                        <a14:backgroundMark x1="69231" y1="53538" x2="64385" y2="69462"/>
                        <a14:backgroundMark x1="64385" y1="69462" x2="61538" y2="74538"/>
                        <a14:backgroundMark x1="71462" y1="38846" x2="69231" y2="65154"/>
                        <a14:backgroundMark x1="69231" y1="65154" x2="63692" y2="74538"/>
                        <a14:backgroundMark x1="76000" y1="41385" x2="73846" y2="58615"/>
                        <a14:backgroundMark x1="73846" y1="58615" x2="65308" y2="73692"/>
                        <a14:backgroundMark x1="65308" y1="73692" x2="61538" y2="76846"/>
                        <a14:backgroundMark x1="79846" y1="51154" x2="65385" y2="77769"/>
                        <a14:backgroundMark x1="65385" y1="77769" x2="62000" y2="81077"/>
                        <a14:backgroundMark x1="57000" y1="55154" x2="50769" y2="58923"/>
                        <a14:backgroundMark x1="50769" y1="58923" x2="52462" y2="30615"/>
                        <a14:backgroundMark x1="30769" y1="56231" x2="30077" y2="63308"/>
                        <a14:backgroundMark x1="30077" y1="63308" x2="35692" y2="58231"/>
                        <a14:backgroundMark x1="35692" y1="58231" x2="28615" y2="57692"/>
                        <a14:backgroundMark x1="28615" y1="57692" x2="28385" y2="60769"/>
                        <a14:backgroundMark x1="27923" y1="49308" x2="22692" y2="54615"/>
                        <a14:backgroundMark x1="22692" y1="54615" x2="27615" y2="59231"/>
                        <a14:backgroundMark x1="28615" y1="54692" x2="26538" y2="68077"/>
                        <a14:backgroundMark x1="51615" y1="66231" x2="50923" y2="31692"/>
                        <a14:backgroundMark x1="49231" y1="31692" x2="44769" y2="68615"/>
                        <a14:backgroundMark x1="34000" y1="71000" x2="49846" y2="76231"/>
                        <a14:backgroundMark x1="49846" y1="76231" x2="56923" y2="75769"/>
                        <a14:backgroundMark x1="56923" y1="75769" x2="57462" y2="75538"/>
                        <a14:backgroundMark x1="52769" y1="80077" x2="35385" y2="73692"/>
                        <a14:backgroundMark x1="35385" y1="73692" x2="28462" y2="69154"/>
                        <a14:backgroundMark x1="29308" y1="70462" x2="34846" y2="75000"/>
                        <a14:backgroundMark x1="34846" y1="75000" x2="48923" y2="7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83" t="16288" r="54855" b="28840"/>
          <a:stretch/>
        </p:blipFill>
        <p:spPr bwMode="auto">
          <a:xfrm rot="2814502">
            <a:off x="3436098" y="2642736"/>
            <a:ext cx="339923" cy="10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바탕 화면 모니터 아이콘 0명에 대한 스톡 벡터 아트 및 기타 이미지 - iStock">
            <a:extLst>
              <a:ext uri="{FF2B5EF4-FFF2-40B4-BE49-F238E27FC236}">
                <a16:creationId xmlns:a16="http://schemas.microsoft.com/office/drawing/2014/main" id="{003B720C-4233-4782-B8F0-8BCE488D6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3365" y1="64423" x2="53365" y2="64423"/>
                        <a14:foregroundMark x1="50240" y1="67067" x2="48558" y2="58894"/>
                        <a14:foregroundMark x1="44712" y1="63702" x2="25481" y2="62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316" y="2435187"/>
            <a:ext cx="1541630" cy="15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텍스트 개체 틀 6">
            <a:extLst>
              <a:ext uri="{FF2B5EF4-FFF2-40B4-BE49-F238E27FC236}">
                <a16:creationId xmlns:a16="http://schemas.microsoft.com/office/drawing/2014/main" id="{3FEDB584-D56C-4F28-AFE9-2C80E8CD1EC3}"/>
              </a:ext>
            </a:extLst>
          </p:cNvPr>
          <p:cNvSpPr txBox="1">
            <a:spLocks/>
          </p:cNvSpPr>
          <p:nvPr/>
        </p:nvSpPr>
        <p:spPr>
          <a:xfrm>
            <a:off x="324110" y="225775"/>
            <a:ext cx="1620544" cy="282621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PREVIEW</a:t>
            </a: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C4C5CCA2-D6FD-4A6F-A2BF-83AC40E5CD3A}"/>
              </a:ext>
            </a:extLst>
          </p:cNvPr>
          <p:cNvSpPr txBox="1">
            <a:spLocks/>
          </p:cNvSpPr>
          <p:nvPr/>
        </p:nvSpPr>
        <p:spPr>
          <a:xfrm>
            <a:off x="384670" y="377077"/>
            <a:ext cx="3552848" cy="1003854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3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defRPr/>
            </a:pPr>
            <a:r>
              <a:rPr lang="en-US" sz="3600" b="1" dirty="0"/>
              <a:t>Team Formation</a:t>
            </a:r>
          </a:p>
        </p:txBody>
      </p:sp>
      <p:cxnSp>
        <p:nvCxnSpPr>
          <p:cNvPr id="45" name="직선 연결선 10">
            <a:extLst>
              <a:ext uri="{FF2B5EF4-FFF2-40B4-BE49-F238E27FC236}">
                <a16:creationId xmlns:a16="http://schemas.microsoft.com/office/drawing/2014/main" id="{BFCF4844-74DD-43D0-B8E3-384F9D43FADD}"/>
              </a:ext>
            </a:extLst>
          </p:cNvPr>
          <p:cNvCxnSpPr>
            <a:cxnSpLocks/>
          </p:cNvCxnSpPr>
          <p:nvPr/>
        </p:nvCxnSpPr>
        <p:spPr>
          <a:xfrm>
            <a:off x="324110" y="1274523"/>
            <a:ext cx="374205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개체 틀 6">
            <a:extLst>
              <a:ext uri="{FF2B5EF4-FFF2-40B4-BE49-F238E27FC236}">
                <a16:creationId xmlns:a16="http://schemas.microsoft.com/office/drawing/2014/main" id="{495CDCD2-ED45-48A8-B3F9-19E88AC4D621}"/>
              </a:ext>
            </a:extLst>
          </p:cNvPr>
          <p:cNvSpPr txBox="1">
            <a:spLocks/>
          </p:cNvSpPr>
          <p:nvPr/>
        </p:nvSpPr>
        <p:spPr>
          <a:xfrm>
            <a:off x="299828" y="235855"/>
            <a:ext cx="1644826" cy="282620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TEAM&amp;PLAN</a:t>
            </a:r>
          </a:p>
        </p:txBody>
      </p:sp>
      <p:sp>
        <p:nvSpPr>
          <p:cNvPr id="181" name="텍스트 개체 틀 18"/>
          <p:cNvSpPr txBox="1"/>
          <p:nvPr/>
        </p:nvSpPr>
        <p:spPr>
          <a:xfrm>
            <a:off x="1127264" y="1958790"/>
            <a:ext cx="2194111" cy="301723"/>
          </a:xfrm>
          <a:prstGeom prst="roundRect">
            <a:avLst>
              <a:gd name="adj" fmla="val 42887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lIns="0" tIns="45720" rIns="0" bIns="45720" anchor="ctr">
            <a:noAutofit/>
          </a:bodyPr>
          <a:lstStyle/>
          <a:p>
            <a:pPr lvl="0" algn="ctr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  <a:alpha val="95000"/>
                  </a:schemeClr>
                </a:solidFill>
              </a:rPr>
              <a:t>Design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87125"/>
              </p:ext>
            </p:extLst>
          </p:nvPr>
        </p:nvGraphicFramePr>
        <p:xfrm>
          <a:off x="1011799" y="1764993"/>
          <a:ext cx="10338794" cy="457882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13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6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06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0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0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0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623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4/5~4/11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4/12~4/18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4/19~4/25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4/26~5/2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5/3~5/9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5/10~5/16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5/17~5/23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5/24~5/30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5/31~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7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Requirement Specification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0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Design UI/Structure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56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Implement Component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Integration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3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Code Review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0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Testing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23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Launch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81" name="직선 연결선 17"/>
          <p:cNvCxnSpPr>
            <a:cxnSpLocks/>
          </p:cNvCxnSpPr>
          <p:nvPr/>
        </p:nvCxnSpPr>
        <p:spPr>
          <a:xfrm>
            <a:off x="1011799" y="1774457"/>
            <a:ext cx="1526031" cy="49054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21"/>
          <p:cNvSpPr/>
          <p:nvPr/>
        </p:nvSpPr>
        <p:spPr>
          <a:xfrm>
            <a:off x="2537830" y="2455507"/>
            <a:ext cx="2988373" cy="231367"/>
          </a:xfrm>
          <a:prstGeom prst="rect">
            <a:avLst/>
          </a:prstGeom>
          <a:solidFill>
            <a:srgbClr val="C36F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3" name="직사각형 33"/>
          <p:cNvSpPr/>
          <p:nvPr/>
        </p:nvSpPr>
        <p:spPr>
          <a:xfrm>
            <a:off x="10394933" y="5969447"/>
            <a:ext cx="950509" cy="220784"/>
          </a:xfrm>
          <a:prstGeom prst="rect">
            <a:avLst/>
          </a:prstGeom>
          <a:solidFill>
            <a:srgbClr val="C36F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4" name="직사각형 34"/>
          <p:cNvSpPr/>
          <p:nvPr/>
        </p:nvSpPr>
        <p:spPr>
          <a:xfrm>
            <a:off x="8300544" y="5463372"/>
            <a:ext cx="2097910" cy="220784"/>
          </a:xfrm>
          <a:prstGeom prst="rect">
            <a:avLst/>
          </a:prstGeom>
          <a:solidFill>
            <a:srgbClr val="C36F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5" name="직사각형 35"/>
          <p:cNvSpPr/>
          <p:nvPr/>
        </p:nvSpPr>
        <p:spPr>
          <a:xfrm>
            <a:off x="8299745" y="4840028"/>
            <a:ext cx="1056342" cy="220784"/>
          </a:xfrm>
          <a:prstGeom prst="rect">
            <a:avLst/>
          </a:prstGeom>
          <a:solidFill>
            <a:srgbClr val="C36F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6" name="직사각형 36"/>
          <p:cNvSpPr/>
          <p:nvPr/>
        </p:nvSpPr>
        <p:spPr>
          <a:xfrm>
            <a:off x="3336998" y="3081727"/>
            <a:ext cx="3186386" cy="220784"/>
          </a:xfrm>
          <a:prstGeom prst="rect">
            <a:avLst/>
          </a:prstGeom>
          <a:solidFill>
            <a:srgbClr val="C36F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7" name="직사각형 37"/>
          <p:cNvSpPr/>
          <p:nvPr/>
        </p:nvSpPr>
        <p:spPr>
          <a:xfrm>
            <a:off x="4287744" y="3678441"/>
            <a:ext cx="3060382" cy="241951"/>
          </a:xfrm>
          <a:prstGeom prst="rect">
            <a:avLst/>
          </a:prstGeom>
          <a:solidFill>
            <a:srgbClr val="C36F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8" name="직사각형 38"/>
          <p:cNvSpPr/>
          <p:nvPr/>
        </p:nvSpPr>
        <p:spPr>
          <a:xfrm>
            <a:off x="4973803" y="4280606"/>
            <a:ext cx="3353683" cy="231367"/>
          </a:xfrm>
          <a:prstGeom prst="rect">
            <a:avLst/>
          </a:prstGeom>
          <a:solidFill>
            <a:srgbClr val="C36F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텍스트 개체 틀 6">
            <a:extLst>
              <a:ext uri="{FF2B5EF4-FFF2-40B4-BE49-F238E27FC236}">
                <a16:creationId xmlns:a16="http://schemas.microsoft.com/office/drawing/2014/main" id="{C3E7280F-12C3-47B2-933C-FC596F2DD4DD}"/>
              </a:ext>
            </a:extLst>
          </p:cNvPr>
          <p:cNvSpPr txBox="1">
            <a:spLocks/>
          </p:cNvSpPr>
          <p:nvPr/>
        </p:nvSpPr>
        <p:spPr>
          <a:xfrm>
            <a:off x="324110" y="225775"/>
            <a:ext cx="1620544" cy="282621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PREVIEW</a:t>
            </a:r>
          </a:p>
        </p:txBody>
      </p:sp>
      <p:sp>
        <p:nvSpPr>
          <p:cNvPr id="20" name="텍스트 개체 틀 7">
            <a:extLst>
              <a:ext uri="{FF2B5EF4-FFF2-40B4-BE49-F238E27FC236}">
                <a16:creationId xmlns:a16="http://schemas.microsoft.com/office/drawing/2014/main" id="{5B0D6953-BEBB-4FCF-ACDF-D892EF27F4E6}"/>
              </a:ext>
            </a:extLst>
          </p:cNvPr>
          <p:cNvSpPr txBox="1">
            <a:spLocks/>
          </p:cNvSpPr>
          <p:nvPr/>
        </p:nvSpPr>
        <p:spPr>
          <a:xfrm>
            <a:off x="394398" y="377077"/>
            <a:ext cx="3516557" cy="99048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3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defRPr/>
            </a:pPr>
            <a:r>
              <a:rPr lang="en-US" sz="3600" b="1"/>
              <a:t>Plan</a:t>
            </a:r>
          </a:p>
        </p:txBody>
      </p:sp>
      <p:cxnSp>
        <p:nvCxnSpPr>
          <p:cNvPr id="21" name="직선 연결선 10">
            <a:extLst>
              <a:ext uri="{FF2B5EF4-FFF2-40B4-BE49-F238E27FC236}">
                <a16:creationId xmlns:a16="http://schemas.microsoft.com/office/drawing/2014/main" id="{11973C68-70F1-4375-83F5-AB3FFF53DCF6}"/>
              </a:ext>
            </a:extLst>
          </p:cNvPr>
          <p:cNvCxnSpPr>
            <a:cxnSpLocks/>
          </p:cNvCxnSpPr>
          <p:nvPr/>
        </p:nvCxnSpPr>
        <p:spPr>
          <a:xfrm>
            <a:off x="324110" y="1274523"/>
            <a:ext cx="191216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87468790-3F83-4324-86D5-C34590722BC8}"/>
              </a:ext>
            </a:extLst>
          </p:cNvPr>
          <p:cNvSpPr txBox="1">
            <a:spLocks/>
          </p:cNvSpPr>
          <p:nvPr/>
        </p:nvSpPr>
        <p:spPr>
          <a:xfrm>
            <a:off x="299828" y="235855"/>
            <a:ext cx="1644826" cy="282620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TEAM&amp;PLAN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>
          <a:xfrm>
            <a:off x="6681833" y="1758506"/>
            <a:ext cx="264000" cy="264000"/>
          </a:xfrm>
          <a:prstGeom prst="roundRect">
            <a:avLst>
              <a:gd name="adj" fmla="val 16667"/>
            </a:avLst>
          </a:prstGeom>
          <a:solidFill>
            <a:srgbClr val="415A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>
              <a:defRPr/>
            </a:pPr>
            <a:r>
              <a:rPr lang="en-US" sz="1200">
                <a:solidFill>
                  <a:schemeClr val="bg1">
                    <a:alpha val="95000"/>
                  </a:schemeClr>
                </a:solidFill>
              </a:rPr>
              <a:t>1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2"/>
          </p:nvPr>
        </p:nvSpPr>
        <p:spPr>
          <a:xfrm>
            <a:off x="6681833" y="2825147"/>
            <a:ext cx="264000" cy="264000"/>
          </a:xfrm>
          <a:prstGeom prst="roundRect">
            <a:avLst>
              <a:gd name="adj" fmla="val 16667"/>
            </a:avLst>
          </a:prstGeom>
          <a:solidFill>
            <a:srgbClr val="415A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>
              <a:defRPr/>
            </a:pPr>
            <a:r>
              <a:rPr lang="en-US" sz="1200">
                <a:solidFill>
                  <a:schemeClr val="bg1">
                    <a:alpha val="95000"/>
                  </a:schemeClr>
                </a:solidFill>
              </a:rPr>
              <a:t>2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3"/>
          </p:nvPr>
        </p:nvSpPr>
        <p:spPr>
          <a:xfrm>
            <a:off x="6681833" y="3901594"/>
            <a:ext cx="264000" cy="264000"/>
          </a:xfrm>
          <a:prstGeom prst="roundRect">
            <a:avLst>
              <a:gd name="adj" fmla="val 16667"/>
            </a:avLst>
          </a:prstGeom>
          <a:solidFill>
            <a:srgbClr val="415A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>
              <a:defRPr/>
            </a:pPr>
            <a:r>
              <a:rPr lang="en-US" sz="1200">
                <a:solidFill>
                  <a:schemeClr val="bg1">
                    <a:alpha val="95000"/>
                  </a:schemeClr>
                </a:solidFill>
              </a:rPr>
              <a:t>3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4"/>
          </p:nvPr>
        </p:nvSpPr>
        <p:spPr>
          <a:xfrm>
            <a:off x="6681833" y="4968237"/>
            <a:ext cx="264000" cy="264000"/>
          </a:xfrm>
          <a:prstGeom prst="roundRect">
            <a:avLst>
              <a:gd name="adj" fmla="val 16667"/>
            </a:avLst>
          </a:prstGeom>
          <a:solidFill>
            <a:srgbClr val="415A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>
              <a:defRPr/>
            </a:pPr>
            <a:r>
              <a:rPr lang="en-US" sz="1200">
                <a:solidFill>
                  <a:schemeClr val="bg1">
                    <a:alpha val="95000"/>
                  </a:schemeClr>
                </a:solidFill>
              </a:rPr>
              <a:t>4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295084" y="2300440"/>
            <a:ext cx="1621157" cy="4022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>
              <a:defRPr/>
            </a:pPr>
            <a:r>
              <a:rPr lang="en-US" altLang="ko-KR" sz="1800"/>
              <a:t>TEAM 11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7140937" y="1449679"/>
            <a:ext cx="3975413" cy="8816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>
              <a:defRPr/>
            </a:pPr>
            <a:r>
              <a:rPr lang="en-US" altLang="ko-KR" sz="2400" b="1"/>
              <a:t>PREVIEW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7140937" y="2512226"/>
            <a:ext cx="3975413" cy="8816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>
              <a:defRPr/>
            </a:pPr>
            <a:r>
              <a:rPr lang="en-US" altLang="ko-KR" sz="2400" b="1"/>
              <a:t>TOPIC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8"/>
          </p:nvPr>
        </p:nvSpPr>
        <p:spPr>
          <a:xfrm>
            <a:off x="7140937" y="3582658"/>
            <a:ext cx="3975413" cy="8816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>
              <a:defRPr/>
            </a:pPr>
            <a:r>
              <a:rPr lang="en-US" altLang="ko-KR" sz="2400" b="1"/>
              <a:t>TEAM&amp;PLAN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9"/>
          </p:nvPr>
        </p:nvSpPr>
        <p:spPr>
          <a:xfrm>
            <a:off x="7140937" y="4653090"/>
            <a:ext cx="3975413" cy="8816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>
              <a:defRPr/>
            </a:pPr>
            <a:r>
              <a:rPr lang="en-US" altLang="ko-KR" sz="2400" b="1"/>
              <a:t>EFFECT</a:t>
            </a:r>
          </a:p>
        </p:txBody>
      </p:sp>
      <p:sp>
        <p:nvSpPr>
          <p:cNvPr id="57" name="텍스트 개체 틀 18"/>
          <p:cNvSpPr txBox="1"/>
          <p:nvPr/>
        </p:nvSpPr>
        <p:spPr>
          <a:xfrm>
            <a:off x="1295084" y="2912993"/>
            <a:ext cx="3641118" cy="1320475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/>
          </a:ln>
          <a:effectLst/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280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CONTENTS OF  </a:t>
            </a:r>
          </a:p>
          <a:p>
            <a:pPr lvl="0" algn="l">
              <a:defRPr/>
            </a:pPr>
            <a:r>
              <a:rPr lang="en-US" altLang="ko-KR" sz="4400" b="1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CONNECT-U</a:t>
            </a:r>
            <a:endParaRPr lang="en-US" altLang="ko-KR" sz="2800" b="1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</p:txBody>
      </p:sp>
      <p:cxnSp>
        <p:nvCxnSpPr>
          <p:cNvPr id="59" name="직선 연결선 58"/>
          <p:cNvCxnSpPr>
            <a:cxnSpLocks/>
          </p:cNvCxnSpPr>
          <p:nvPr/>
        </p:nvCxnSpPr>
        <p:spPr>
          <a:xfrm>
            <a:off x="1295084" y="4126610"/>
            <a:ext cx="3283416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tretch>
            <a:fillRect/>
          </a:stretch>
        </p:blipFill>
        <p:spPr>
          <a:xfrm>
            <a:off x="4536024" y="2968551"/>
            <a:ext cx="1158059" cy="11580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텍스트 개체 틀 8"/>
          <p:cNvSpPr txBox="1"/>
          <p:nvPr/>
        </p:nvSpPr>
        <p:spPr>
          <a:xfrm>
            <a:off x="106981" y="2473177"/>
            <a:ext cx="2451116" cy="2432707"/>
          </a:xfrm>
          <a:prstGeom prst="roundRect">
            <a:avLst>
              <a:gd name="adj" fmla="val 2565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/>
          <a:p>
            <a:pPr lvl="0" algn="ctr">
              <a:defRPr/>
            </a:pPr>
            <a:r>
              <a:rPr lang="en-US" sz="2000" dirty="0"/>
              <a:t> </a:t>
            </a:r>
            <a:r>
              <a:rPr lang="en-US" altLang="ko-KR" sz="2000" b="1" dirty="0"/>
              <a:t>Unit Test</a:t>
            </a:r>
          </a:p>
          <a:p>
            <a:pPr lvl="0" algn="ctr">
              <a:defRPr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700" dirty="0"/>
              <a:t>Test</a:t>
            </a:r>
            <a:r>
              <a:rPr lang="ko-KR" altLang="en-US" sz="1700" dirty="0"/>
              <a:t> </a:t>
            </a:r>
            <a:r>
              <a:rPr lang="en-US" altLang="ko-KR" sz="1700" dirty="0"/>
              <a:t>each</a:t>
            </a:r>
            <a:r>
              <a:rPr lang="ko-KR" altLang="en-US" sz="1700" dirty="0"/>
              <a:t> </a:t>
            </a:r>
            <a:r>
              <a:rPr lang="en-US" altLang="ko-KR" sz="1700" dirty="0"/>
              <a:t>Android and</a:t>
            </a:r>
            <a:r>
              <a:rPr lang="ko-KR" altLang="en-US" sz="1700" dirty="0"/>
              <a:t> </a:t>
            </a:r>
            <a:r>
              <a:rPr lang="en-US" altLang="ko-KR" sz="1700" dirty="0"/>
              <a:t>iOS apps</a:t>
            </a:r>
            <a:endParaRPr lang="ko-KR" altLang="en-US" sz="1700" dirty="0"/>
          </a:p>
          <a:p>
            <a:pPr lvl="0">
              <a:defRPr/>
            </a:pPr>
            <a:endParaRPr lang="en-US" altLang="ko-KR" sz="2000" dirty="0"/>
          </a:p>
        </p:txBody>
      </p:sp>
      <p:sp>
        <p:nvSpPr>
          <p:cNvPr id="43" name="텍스트 개체 틀 6"/>
          <p:cNvSpPr txBox="1"/>
          <p:nvPr/>
        </p:nvSpPr>
        <p:spPr>
          <a:xfrm>
            <a:off x="324110" y="225775"/>
            <a:ext cx="1620544" cy="282621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PREVIEW</a:t>
            </a:r>
          </a:p>
        </p:txBody>
      </p:sp>
      <p:sp>
        <p:nvSpPr>
          <p:cNvPr id="44" name="텍스트 개체 틀 7"/>
          <p:cNvSpPr txBox="1"/>
          <p:nvPr/>
        </p:nvSpPr>
        <p:spPr>
          <a:xfrm>
            <a:off x="384670" y="377077"/>
            <a:ext cx="3516557" cy="99048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3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defRPr/>
            </a:pPr>
            <a:r>
              <a:rPr lang="en-US" sz="3600" b="1"/>
              <a:t>Te</a:t>
            </a:r>
            <a:r>
              <a:rPr lang="en-US" altLang="ko-KR" sz="3600" b="1"/>
              <a:t>st Process</a:t>
            </a:r>
          </a:p>
        </p:txBody>
      </p:sp>
      <p:cxnSp>
        <p:nvCxnSpPr>
          <p:cNvPr id="45" name="직선 연결선 10"/>
          <p:cNvCxnSpPr/>
          <p:nvPr/>
        </p:nvCxnSpPr>
        <p:spPr>
          <a:xfrm>
            <a:off x="324110" y="1274523"/>
            <a:ext cx="374205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개체 틀 6"/>
          <p:cNvSpPr txBox="1"/>
          <p:nvPr/>
        </p:nvSpPr>
        <p:spPr>
          <a:xfrm>
            <a:off x="299828" y="235855"/>
            <a:ext cx="1644826" cy="282620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TEAM&amp;PLAN</a:t>
            </a:r>
          </a:p>
        </p:txBody>
      </p:sp>
      <p:sp>
        <p:nvSpPr>
          <p:cNvPr id="1029" name="텍스트 개체 틀 8"/>
          <p:cNvSpPr txBox="1"/>
          <p:nvPr/>
        </p:nvSpPr>
        <p:spPr>
          <a:xfrm>
            <a:off x="3257800" y="2473205"/>
            <a:ext cx="2451117" cy="2432679"/>
          </a:xfrm>
          <a:prstGeom prst="roundRect">
            <a:avLst>
              <a:gd name="adj" fmla="val 2565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/>
          <a:p>
            <a:pPr lvl="0" algn="ctr">
              <a:defRPr/>
            </a:pPr>
            <a:r>
              <a:rPr lang="en-US" altLang="ko-KR" sz="2000" b="1" dirty="0"/>
              <a:t>Integration Test</a:t>
            </a:r>
          </a:p>
          <a:p>
            <a:pPr lvl="0" algn="ctr">
              <a:defRPr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Import design to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/>
              <a:t>Connect and integrate server &amp; DB</a:t>
            </a:r>
          </a:p>
        </p:txBody>
      </p:sp>
      <p:sp>
        <p:nvSpPr>
          <p:cNvPr id="1030" name="텍스트 개체 틀 8"/>
          <p:cNvSpPr txBox="1"/>
          <p:nvPr/>
        </p:nvSpPr>
        <p:spPr>
          <a:xfrm>
            <a:off x="6472691" y="2473177"/>
            <a:ext cx="2451117" cy="2432707"/>
          </a:xfrm>
          <a:prstGeom prst="roundRect">
            <a:avLst>
              <a:gd name="adj" fmla="val 2565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/>
          <a:p>
            <a:pPr lvl="0" algn="ctr">
              <a:defRPr/>
            </a:pPr>
            <a:r>
              <a:rPr lang="en-US" altLang="ko-KR" sz="2000" b="1" dirty="0"/>
              <a:t>System Test</a:t>
            </a:r>
          </a:p>
          <a:p>
            <a:pPr lvl="0" algn="ctr">
              <a:defRPr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Test of the system as a whole</a:t>
            </a:r>
            <a:endParaRPr lang="ko-KR" altLang="en-US" dirty="0"/>
          </a:p>
          <a:p>
            <a:pPr lvl="0" algn="ctr">
              <a:defRPr/>
            </a:pPr>
            <a:endParaRPr lang="en-US" altLang="ko-KR" sz="2000" dirty="0"/>
          </a:p>
        </p:txBody>
      </p:sp>
      <p:sp>
        <p:nvSpPr>
          <p:cNvPr id="1031" name="텍스트 개체 틀 8"/>
          <p:cNvSpPr txBox="1"/>
          <p:nvPr/>
        </p:nvSpPr>
        <p:spPr>
          <a:xfrm>
            <a:off x="9679431" y="2473177"/>
            <a:ext cx="2377012" cy="2432707"/>
          </a:xfrm>
          <a:prstGeom prst="roundRect">
            <a:avLst>
              <a:gd name="adj" fmla="val 2565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/>
          <a:p>
            <a:pPr lvl="0" algn="ctr">
              <a:defRPr/>
            </a:pPr>
            <a:r>
              <a:rPr lang="en-US" sz="2000" dirty="0"/>
              <a:t> </a:t>
            </a:r>
            <a:r>
              <a:rPr lang="en-US" altLang="ko-KR" sz="2000" b="1" dirty="0"/>
              <a:t>Acceptance Test</a:t>
            </a:r>
          </a:p>
          <a:p>
            <a:pPr lvl="0" algn="ctr">
              <a:defRPr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700" dirty="0"/>
              <a:t>Distribute and test to SKKU student</a:t>
            </a:r>
          </a:p>
          <a:p>
            <a:pPr marL="285750" indent="-285750">
              <a:buFontTx/>
              <a:buChar char="-"/>
              <a:defRPr/>
            </a:pPr>
            <a:endParaRPr lang="ko-KR" altLang="en-US" dirty="0"/>
          </a:p>
        </p:txBody>
      </p:sp>
      <p:sp>
        <p:nvSpPr>
          <p:cNvPr id="1032" name="화살표: 오른쪽 1031"/>
          <p:cNvSpPr/>
          <p:nvPr/>
        </p:nvSpPr>
        <p:spPr>
          <a:xfrm>
            <a:off x="2601340" y="3493209"/>
            <a:ext cx="577273" cy="392641"/>
          </a:xfrm>
          <a:prstGeom prst="rightArrow">
            <a:avLst>
              <a:gd name="adj1" fmla="val 25000"/>
              <a:gd name="adj2" fmla="val 50000"/>
            </a:avLst>
          </a:prstGeom>
          <a:solidFill>
            <a:srgbClr val="3D7FFA"/>
          </a:solidFill>
          <a:ln>
            <a:solidFill>
              <a:srgbClr val="3D7FF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E6E7E8E1-3E07-48F9-B4D3-3DA95A004AAD}"/>
              </a:ext>
            </a:extLst>
          </p:cNvPr>
          <p:cNvSpPr/>
          <p:nvPr/>
        </p:nvSpPr>
        <p:spPr>
          <a:xfrm>
            <a:off x="5795026" y="3535721"/>
            <a:ext cx="577273" cy="392641"/>
          </a:xfrm>
          <a:prstGeom prst="rightArrow">
            <a:avLst>
              <a:gd name="adj1" fmla="val 25000"/>
              <a:gd name="adj2" fmla="val 50000"/>
            </a:avLst>
          </a:prstGeom>
          <a:solidFill>
            <a:srgbClr val="3D7FFA"/>
          </a:solidFill>
          <a:ln>
            <a:solidFill>
              <a:srgbClr val="3D7FF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2B903A9-861B-4D5C-90A7-BA30381AD656}"/>
              </a:ext>
            </a:extLst>
          </p:cNvPr>
          <p:cNvSpPr/>
          <p:nvPr/>
        </p:nvSpPr>
        <p:spPr>
          <a:xfrm>
            <a:off x="9023242" y="3535720"/>
            <a:ext cx="577273" cy="392641"/>
          </a:xfrm>
          <a:prstGeom prst="rightArrow">
            <a:avLst>
              <a:gd name="adj1" fmla="val 25000"/>
              <a:gd name="adj2" fmla="val 50000"/>
            </a:avLst>
          </a:prstGeom>
          <a:solidFill>
            <a:srgbClr val="3D7FFA"/>
          </a:solidFill>
          <a:ln>
            <a:solidFill>
              <a:srgbClr val="3D7FF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783487" y="761998"/>
            <a:ext cx="625026" cy="442526"/>
          </a:xfrm>
        </p:spPr>
        <p:txBody>
          <a:bodyPr/>
          <a:lstStyle/>
          <a:p>
            <a:pPr lvl="0">
              <a:defRPr/>
            </a:pPr>
            <a:r>
              <a:rPr lang="en-US" altLang="ko-KR" sz="1800" b="1"/>
              <a:t>4</a:t>
            </a:r>
            <a:r>
              <a:rPr lang="en-US" sz="1800" b="1"/>
              <a:t>.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735817" y="1399626"/>
            <a:ext cx="4720364" cy="984082"/>
          </a:xfrm>
        </p:spPr>
        <p:txBody>
          <a:bodyPr/>
          <a:lstStyle/>
          <a:p>
            <a:pPr lvl="0">
              <a:defRPr/>
            </a:pPr>
            <a:r>
              <a:rPr lang="en-US" altLang="ko-KR" sz="5000" b="1"/>
              <a:t>EFFECT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Box 4"/>
          <p:cNvSpPr txBox="1"/>
          <p:nvPr/>
        </p:nvSpPr>
        <p:spPr>
          <a:xfrm>
            <a:off x="1008532" y="1325865"/>
            <a:ext cx="9861176" cy="1336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>
                <a:solidFill>
                  <a:schemeClr val="accent1">
                    <a:lumMod val="75000"/>
                  </a:schemeClr>
                </a:solidFill>
              </a:rPr>
              <a:t>Easy, Fast, and Efficient</a:t>
            </a:r>
            <a:r>
              <a:rPr lang="en-US" altLang="ko-KR" sz="3600"/>
              <a:t> </a:t>
            </a:r>
          </a:p>
          <a:p>
            <a:pPr algn="ctr">
              <a:defRPr/>
            </a:pPr>
            <a:r>
              <a:rPr lang="en-US" altLang="ko-KR" sz="2800"/>
              <a:t>Workforce Brokerage</a:t>
            </a:r>
          </a:p>
        </p:txBody>
      </p:sp>
      <p:pic>
        <p:nvPicPr>
          <p:cNvPr id="221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34100" y="2986105"/>
            <a:ext cx="2895594" cy="1733278"/>
          </a:xfrm>
          <a:prstGeom prst="rect">
            <a:avLst/>
          </a:prstGeom>
        </p:spPr>
      </p:pic>
      <p:pic>
        <p:nvPicPr>
          <p:cNvPr id="222" name="그림 9"/>
          <p:cNvPicPr>
            <a:picLocks noChangeAspect="1"/>
          </p:cNvPicPr>
          <p:nvPr/>
        </p:nvPicPr>
        <p:blipFill rotWithShape="1">
          <a:blip r:embed="rId3"/>
          <a:srcRect l="7720" t="20550" r="8260" b="19910"/>
          <a:stretch>
            <a:fillRect/>
          </a:stretch>
        </p:blipFill>
        <p:spPr>
          <a:xfrm>
            <a:off x="2668676" y="2627248"/>
            <a:ext cx="3106271" cy="2152354"/>
          </a:xfrm>
          <a:prstGeom prst="rect">
            <a:avLst/>
          </a:prstGeom>
        </p:spPr>
      </p:pic>
      <p:sp>
        <p:nvSpPr>
          <p:cNvPr id="225" name="사각형: 둥근 모서리 17"/>
          <p:cNvSpPr/>
          <p:nvPr/>
        </p:nvSpPr>
        <p:spPr>
          <a:xfrm>
            <a:off x="1261551" y="4985370"/>
            <a:ext cx="9668896" cy="540567"/>
          </a:xfrm>
          <a:prstGeom prst="roundRect">
            <a:avLst>
              <a:gd name="adj" fmla="val 16667"/>
            </a:avLst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 anchorCtr="0"/>
          <a:lstStyle/>
          <a:p>
            <a:pPr algn="ctr">
              <a:defRPr/>
            </a:pPr>
            <a:r>
              <a:rPr lang="ko-KR" altLang="en-US" sz="2200">
                <a:solidFill>
                  <a:schemeClr val="dk1"/>
                </a:solidFill>
              </a:rPr>
              <a:t>Easily recruit people you want</a:t>
            </a:r>
          </a:p>
        </p:txBody>
      </p:sp>
      <p:sp>
        <p:nvSpPr>
          <p:cNvPr id="226" name="사각형: 둥근 모서리 17"/>
          <p:cNvSpPr/>
          <p:nvPr/>
        </p:nvSpPr>
        <p:spPr>
          <a:xfrm>
            <a:off x="1261551" y="5735348"/>
            <a:ext cx="9668896" cy="540567"/>
          </a:xfrm>
          <a:prstGeom prst="roundRect">
            <a:avLst>
              <a:gd name="adj" fmla="val 16667"/>
            </a:avLst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 anchorCtr="0"/>
          <a:lstStyle/>
          <a:p>
            <a:pPr algn="ctr">
              <a:defRPr/>
            </a:pPr>
            <a:r>
              <a:rPr lang="ko-KR" altLang="en-US" sz="2200">
                <a:solidFill>
                  <a:schemeClr val="dk1"/>
                </a:solidFill>
              </a:rPr>
              <a:t>Easily find the projects, labs, jobs, etc. </a:t>
            </a:r>
            <a:r>
              <a:rPr lang="en-US" altLang="ko-KR" sz="2200">
                <a:solidFill>
                  <a:schemeClr val="dk1"/>
                </a:solidFill>
              </a:rPr>
              <a:t>what </a:t>
            </a:r>
            <a:r>
              <a:rPr lang="ko-KR" altLang="en-US" sz="2200">
                <a:solidFill>
                  <a:schemeClr val="dk1"/>
                </a:solidFill>
              </a:rPr>
              <a:t>you want</a:t>
            </a:r>
            <a:endParaRPr lang="en-US" altLang="ko-KR" sz="2200">
              <a:solidFill>
                <a:schemeClr val="dk1"/>
              </a:solidFill>
            </a:endParaRPr>
          </a:p>
        </p:txBody>
      </p:sp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BC57D0F2-FC0A-44CE-8E20-0236A2EB8339}"/>
              </a:ext>
            </a:extLst>
          </p:cNvPr>
          <p:cNvSpPr txBox="1">
            <a:spLocks/>
          </p:cNvSpPr>
          <p:nvPr/>
        </p:nvSpPr>
        <p:spPr>
          <a:xfrm>
            <a:off x="324110" y="225775"/>
            <a:ext cx="1620544" cy="282621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PREVIEW</a:t>
            </a: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01B8BEB7-29D9-4950-A44C-55FF9031553A}"/>
              </a:ext>
            </a:extLst>
          </p:cNvPr>
          <p:cNvSpPr txBox="1">
            <a:spLocks/>
          </p:cNvSpPr>
          <p:nvPr/>
        </p:nvSpPr>
        <p:spPr>
          <a:xfrm>
            <a:off x="394398" y="377077"/>
            <a:ext cx="3516557" cy="99048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3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defRPr/>
            </a:pPr>
            <a:r>
              <a:rPr lang="en-US" sz="3600" b="1"/>
              <a:t>Goals</a:t>
            </a:r>
          </a:p>
        </p:txBody>
      </p:sp>
      <p:cxnSp>
        <p:nvCxnSpPr>
          <p:cNvPr id="16" name="직선 연결선 10">
            <a:extLst>
              <a:ext uri="{FF2B5EF4-FFF2-40B4-BE49-F238E27FC236}">
                <a16:creationId xmlns:a16="http://schemas.microsoft.com/office/drawing/2014/main" id="{BA53E075-1C54-48A8-A5D8-79500DCA1728}"/>
              </a:ext>
            </a:extLst>
          </p:cNvPr>
          <p:cNvCxnSpPr>
            <a:cxnSpLocks/>
          </p:cNvCxnSpPr>
          <p:nvPr/>
        </p:nvCxnSpPr>
        <p:spPr>
          <a:xfrm>
            <a:off x="324110" y="1274523"/>
            <a:ext cx="191216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6">
            <a:extLst>
              <a:ext uri="{FF2B5EF4-FFF2-40B4-BE49-F238E27FC236}">
                <a16:creationId xmlns:a16="http://schemas.microsoft.com/office/drawing/2014/main" id="{76F848F5-F903-476D-A978-724B65C8E83C}"/>
              </a:ext>
            </a:extLst>
          </p:cNvPr>
          <p:cNvSpPr txBox="1">
            <a:spLocks/>
          </p:cNvSpPr>
          <p:nvPr/>
        </p:nvSpPr>
        <p:spPr>
          <a:xfrm>
            <a:off x="299828" y="235855"/>
            <a:ext cx="1644826" cy="282620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EFFECT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그룹 24"/>
          <p:cNvGrpSpPr/>
          <p:nvPr/>
        </p:nvGrpSpPr>
        <p:grpSpPr>
          <a:xfrm>
            <a:off x="2117353" y="1464050"/>
            <a:ext cx="8543363" cy="1635436"/>
            <a:chOff x="1407460" y="724734"/>
            <a:chExt cx="8543363" cy="1635436"/>
          </a:xfrm>
        </p:grpSpPr>
        <p:grpSp>
          <p:nvGrpSpPr>
            <p:cNvPr id="228" name="그룹 2"/>
            <p:cNvGrpSpPr/>
            <p:nvPr/>
          </p:nvGrpSpPr>
          <p:grpSpPr>
            <a:xfrm>
              <a:off x="1763248" y="833718"/>
              <a:ext cx="8187575" cy="1526452"/>
              <a:chOff x="1566025" y="1165412"/>
              <a:chExt cx="8187575" cy="1526452"/>
            </a:xfrm>
          </p:grpSpPr>
          <p:sp>
            <p:nvSpPr>
              <p:cNvPr id="229" name="사각형: 둥근 모서리 1"/>
              <p:cNvSpPr/>
              <p:nvPr/>
            </p:nvSpPr>
            <p:spPr>
              <a:xfrm>
                <a:off x="1566025" y="1165412"/>
                <a:ext cx="8187575" cy="1400945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230" name="그림 8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622269" y="1337850"/>
                <a:ext cx="1354014" cy="1354014"/>
              </a:xfrm>
              <a:prstGeom prst="rect">
                <a:avLst/>
              </a:prstGeom>
            </p:spPr>
          </p:pic>
        </p:grpSp>
        <p:sp>
          <p:nvSpPr>
            <p:cNvPr id="231" name="TextBox 16"/>
            <p:cNvSpPr txBox="1"/>
            <p:nvPr/>
          </p:nvSpPr>
          <p:spPr>
            <a:xfrm>
              <a:off x="3379618" y="995581"/>
              <a:ext cx="6571204" cy="1003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/>
                <a:buChar char="§"/>
                <a:defRPr/>
              </a:pPr>
              <a:r>
                <a:rPr lang="ko-KR" altLang="en-US" sz="1600"/>
                <a:t>It may be used to recruit </a:t>
              </a:r>
              <a:r>
                <a:rPr lang="en-US" altLang="ko-KR" sz="1600"/>
                <a:t>suitable </a:t>
              </a:r>
              <a:r>
                <a:rPr lang="ko-KR" altLang="en-US" sz="1600"/>
                <a:t>persons for his laboratory</a:t>
              </a:r>
              <a:r>
                <a:rPr lang="en-US" altLang="ko-KR" sz="1600"/>
                <a:t>.</a:t>
              </a:r>
            </a:p>
            <a:p>
              <a:pPr lvl="0">
                <a:defRPr/>
              </a:pPr>
              <a:endParaRPr lang="en-US" altLang="ko-KR" sz="1200"/>
            </a:p>
            <a:p>
              <a:pPr marL="285750" indent="-285750">
                <a:buFont typeface="Wingdings"/>
                <a:buChar char="§"/>
                <a:defRPr/>
              </a:pPr>
              <a:r>
                <a:rPr lang="en-US" altLang="ko-KR" sz="1600"/>
                <a:t>Able to find </a:t>
              </a:r>
              <a:r>
                <a:rPr lang="ko-KR" altLang="en-US" sz="1600"/>
                <a:t>project participants, undergraduate researchers, master's degree students, teaching assistant, etc</a:t>
              </a:r>
              <a:r>
                <a:rPr lang="en-US" altLang="ko-KR" sz="1600"/>
                <a:t> at one platform</a:t>
              </a:r>
            </a:p>
          </p:txBody>
        </p:sp>
        <p:sp>
          <p:nvSpPr>
            <p:cNvPr id="232" name="직사각형 17"/>
            <p:cNvSpPr/>
            <p:nvPr/>
          </p:nvSpPr>
          <p:spPr>
            <a:xfrm>
              <a:off x="1407460" y="724734"/>
              <a:ext cx="1586753" cy="2868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700"/>
                <a:t>PROFESSOR</a:t>
              </a:r>
              <a:endParaRPr lang="ko-KR" altLang="en-US" sz="1700"/>
            </a:p>
          </p:txBody>
        </p:sp>
      </p:grpSp>
      <p:grpSp>
        <p:nvGrpSpPr>
          <p:cNvPr id="233" name="그룹 25"/>
          <p:cNvGrpSpPr/>
          <p:nvPr/>
        </p:nvGrpSpPr>
        <p:grpSpPr>
          <a:xfrm>
            <a:off x="2117353" y="3276018"/>
            <a:ext cx="8543362" cy="1558914"/>
            <a:chOff x="1407460" y="2671571"/>
            <a:chExt cx="8543362" cy="1558914"/>
          </a:xfrm>
        </p:grpSpPr>
        <p:grpSp>
          <p:nvGrpSpPr>
            <p:cNvPr id="234" name="그룹 3"/>
            <p:cNvGrpSpPr/>
            <p:nvPr/>
          </p:nvGrpSpPr>
          <p:grpSpPr>
            <a:xfrm>
              <a:off x="1763247" y="2829540"/>
              <a:ext cx="8187575" cy="1400945"/>
              <a:chOff x="1566024" y="2969349"/>
              <a:chExt cx="8187575" cy="1400945"/>
            </a:xfrm>
          </p:grpSpPr>
          <p:sp>
            <p:nvSpPr>
              <p:cNvPr id="235" name="사각형: 둥근 모서리 13"/>
              <p:cNvSpPr/>
              <p:nvPr/>
            </p:nvSpPr>
            <p:spPr>
              <a:xfrm>
                <a:off x="1566024" y="2969349"/>
                <a:ext cx="8187575" cy="1400945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236" name="그림 1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566025" y="3102386"/>
                <a:ext cx="1672615" cy="1254461"/>
              </a:xfrm>
              <a:prstGeom prst="rect">
                <a:avLst/>
              </a:prstGeom>
            </p:spPr>
          </p:pic>
        </p:grpSp>
        <p:sp>
          <p:nvSpPr>
            <p:cNvPr id="237" name="직사각형 18"/>
            <p:cNvSpPr/>
            <p:nvPr/>
          </p:nvSpPr>
          <p:spPr>
            <a:xfrm>
              <a:off x="1407460" y="2671571"/>
              <a:ext cx="1873624" cy="2868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700"/>
                <a:t>SCHOOL STAFF</a:t>
              </a:r>
              <a:endParaRPr lang="ko-KR" altLang="en-US" sz="1700"/>
            </a:p>
          </p:txBody>
        </p:sp>
        <p:sp>
          <p:nvSpPr>
            <p:cNvPr id="238" name="TextBox 21"/>
            <p:cNvSpPr txBox="1"/>
            <p:nvPr/>
          </p:nvSpPr>
          <p:spPr>
            <a:xfrm>
              <a:off x="3379618" y="2975740"/>
              <a:ext cx="6096000" cy="10050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/>
                <a:buChar char="§"/>
                <a:defRPr/>
              </a:pPr>
              <a:r>
                <a:rPr lang="ko-KR" altLang="en-US" sz="1600"/>
                <a:t>It may be used to recruit administrative office assistance, library work, etc.</a:t>
              </a:r>
            </a:p>
            <a:p>
              <a:pPr marL="285750" indent="-285750">
                <a:buFont typeface="Wingdings"/>
                <a:buChar char="§"/>
                <a:defRPr/>
              </a:pPr>
              <a:endParaRPr lang="en-US" altLang="ko-KR" sz="1200"/>
            </a:p>
            <a:p>
              <a:pPr marL="285750" indent="-285750">
                <a:buFont typeface="Wingdings"/>
                <a:buChar char="§"/>
                <a:defRPr/>
              </a:pPr>
              <a:r>
                <a:rPr lang="en-US" altLang="ko-KR" sz="1600"/>
                <a:t>C</a:t>
              </a:r>
              <a:r>
                <a:rPr lang="ko-KR" altLang="en-US" sz="1600"/>
                <a:t>onduct surveys </a:t>
              </a:r>
              <a:r>
                <a:rPr lang="en-US" altLang="ko-KR" sz="1600"/>
                <a:t>more easily</a:t>
              </a:r>
            </a:p>
          </p:txBody>
        </p:sp>
      </p:grpSp>
      <p:grpSp>
        <p:nvGrpSpPr>
          <p:cNvPr id="239" name="그룹 26"/>
          <p:cNvGrpSpPr/>
          <p:nvPr/>
        </p:nvGrpSpPr>
        <p:grpSpPr>
          <a:xfrm>
            <a:off x="2119463" y="5011464"/>
            <a:ext cx="8541252" cy="1544381"/>
            <a:chOff x="1409570" y="4691248"/>
            <a:chExt cx="8541252" cy="1544381"/>
          </a:xfrm>
        </p:grpSpPr>
        <p:grpSp>
          <p:nvGrpSpPr>
            <p:cNvPr id="240" name="그룹 5"/>
            <p:cNvGrpSpPr/>
            <p:nvPr/>
          </p:nvGrpSpPr>
          <p:grpSpPr>
            <a:xfrm>
              <a:off x="1622269" y="4834684"/>
              <a:ext cx="8328553" cy="1400945"/>
              <a:chOff x="1622270" y="4780816"/>
              <a:chExt cx="8328553" cy="1400945"/>
            </a:xfrm>
          </p:grpSpPr>
          <p:sp>
            <p:nvSpPr>
              <p:cNvPr id="241" name="사각형: 둥근 모서리 14"/>
              <p:cNvSpPr/>
              <p:nvPr/>
            </p:nvSpPr>
            <p:spPr>
              <a:xfrm>
                <a:off x="1763248" y="4780816"/>
                <a:ext cx="8187575" cy="1400945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242" name="그림 7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622270" y="4927300"/>
                <a:ext cx="1672615" cy="1254461"/>
              </a:xfrm>
              <a:prstGeom prst="rect">
                <a:avLst/>
              </a:prstGeom>
            </p:spPr>
          </p:pic>
        </p:grpSp>
        <p:sp>
          <p:nvSpPr>
            <p:cNvPr id="243" name="직사각형 19"/>
            <p:cNvSpPr/>
            <p:nvPr/>
          </p:nvSpPr>
          <p:spPr>
            <a:xfrm>
              <a:off x="1409570" y="4691248"/>
              <a:ext cx="1362636" cy="2868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700"/>
                <a:t>STUDENT</a:t>
              </a:r>
              <a:endParaRPr lang="ko-KR" altLang="en-US" sz="1700"/>
            </a:p>
          </p:txBody>
        </p:sp>
        <p:sp>
          <p:nvSpPr>
            <p:cNvPr id="244" name="TextBox 23"/>
            <p:cNvSpPr txBox="1"/>
            <p:nvPr/>
          </p:nvSpPr>
          <p:spPr>
            <a:xfrm>
              <a:off x="3435862" y="5003240"/>
              <a:ext cx="6146960" cy="5755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/>
                <a:buChar char="§"/>
                <a:defRPr/>
              </a:pPr>
              <a:r>
                <a:rPr lang="ko-KR" altLang="en-US" sz="1600"/>
                <a:t>It is easy to find and participate in projects they want, research they want to participate in, part-time jobs in the school</a:t>
              </a:r>
              <a:r>
                <a:rPr lang="en-US" altLang="ko-KR" sz="1600"/>
                <a:t>, </a:t>
              </a:r>
              <a:r>
                <a:rPr lang="ko-KR" altLang="en-US" sz="1600"/>
                <a:t>etc.</a:t>
              </a:r>
            </a:p>
          </p:txBody>
        </p:sp>
      </p:grp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6B0B878F-DDBE-4D53-9C67-D6A04AD1DD5D}"/>
              </a:ext>
            </a:extLst>
          </p:cNvPr>
          <p:cNvSpPr txBox="1">
            <a:spLocks/>
          </p:cNvSpPr>
          <p:nvPr/>
        </p:nvSpPr>
        <p:spPr>
          <a:xfrm>
            <a:off x="324110" y="225775"/>
            <a:ext cx="1620544" cy="282621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PREVIEW</a:t>
            </a:r>
          </a:p>
        </p:txBody>
      </p:sp>
      <p:sp>
        <p:nvSpPr>
          <p:cNvPr id="28" name="텍스트 개체 틀 7">
            <a:extLst>
              <a:ext uri="{FF2B5EF4-FFF2-40B4-BE49-F238E27FC236}">
                <a16:creationId xmlns:a16="http://schemas.microsoft.com/office/drawing/2014/main" id="{AF923470-5B7C-4A4A-B1A3-D4E67E8EEA8B}"/>
              </a:ext>
            </a:extLst>
          </p:cNvPr>
          <p:cNvSpPr txBox="1">
            <a:spLocks/>
          </p:cNvSpPr>
          <p:nvPr/>
        </p:nvSpPr>
        <p:spPr>
          <a:xfrm>
            <a:off x="394398" y="377077"/>
            <a:ext cx="3516557" cy="99048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3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defRPr/>
            </a:pPr>
            <a:r>
              <a:rPr lang="en-US" sz="3600" b="1"/>
              <a:t>Effect</a:t>
            </a:r>
          </a:p>
        </p:txBody>
      </p:sp>
      <p:cxnSp>
        <p:nvCxnSpPr>
          <p:cNvPr id="29" name="직선 연결선 10">
            <a:extLst>
              <a:ext uri="{FF2B5EF4-FFF2-40B4-BE49-F238E27FC236}">
                <a16:creationId xmlns:a16="http://schemas.microsoft.com/office/drawing/2014/main" id="{713DC8AF-8B87-4BC4-B2A9-16030D229A80}"/>
              </a:ext>
            </a:extLst>
          </p:cNvPr>
          <p:cNvCxnSpPr>
            <a:cxnSpLocks/>
          </p:cNvCxnSpPr>
          <p:nvPr/>
        </p:nvCxnSpPr>
        <p:spPr>
          <a:xfrm>
            <a:off x="324110" y="1274523"/>
            <a:ext cx="191216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6">
            <a:extLst>
              <a:ext uri="{FF2B5EF4-FFF2-40B4-BE49-F238E27FC236}">
                <a16:creationId xmlns:a16="http://schemas.microsoft.com/office/drawing/2014/main" id="{E68691DE-1508-4B09-881F-9A50D99D5133}"/>
              </a:ext>
            </a:extLst>
          </p:cNvPr>
          <p:cNvSpPr txBox="1">
            <a:spLocks/>
          </p:cNvSpPr>
          <p:nvPr/>
        </p:nvSpPr>
        <p:spPr>
          <a:xfrm>
            <a:off x="299828" y="235855"/>
            <a:ext cx="1644826" cy="282620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EFFECT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사각형: 둥근 모서리 17"/>
          <p:cNvSpPr/>
          <p:nvPr/>
        </p:nvSpPr>
        <p:spPr>
          <a:xfrm>
            <a:off x="1261552" y="4906238"/>
            <a:ext cx="9668896" cy="590459"/>
          </a:xfrm>
          <a:prstGeom prst="roundRect">
            <a:avLst>
              <a:gd name="adj" fmla="val 16667"/>
            </a:avLst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 anchorCtr="0"/>
          <a:lstStyle/>
          <a:p>
            <a:pPr algn="ctr">
              <a:defRPr/>
            </a:pPr>
            <a:r>
              <a:rPr lang="en-US" altLang="ko-KR" sz="2200">
                <a:solidFill>
                  <a:schemeClr val="dk1"/>
                </a:solidFill>
              </a:rPr>
              <a:t>Reducing effort to find specified project or person</a:t>
            </a:r>
          </a:p>
        </p:txBody>
      </p:sp>
      <p:sp>
        <p:nvSpPr>
          <p:cNvPr id="226" name="사각형: 둥근 모서리 17"/>
          <p:cNvSpPr/>
          <p:nvPr/>
        </p:nvSpPr>
        <p:spPr>
          <a:xfrm>
            <a:off x="1261552" y="5583476"/>
            <a:ext cx="9668896" cy="590459"/>
          </a:xfrm>
          <a:prstGeom prst="roundRect">
            <a:avLst>
              <a:gd name="adj" fmla="val 16667"/>
            </a:avLst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 anchorCtr="0"/>
          <a:lstStyle/>
          <a:p>
            <a:pPr algn="ctr">
              <a:defRPr/>
            </a:pPr>
            <a:r>
              <a:rPr lang="ko-KR" altLang="en-US" sz="2200">
                <a:solidFill>
                  <a:schemeClr val="dk1"/>
                </a:solidFill>
              </a:rPr>
              <a:t>Easily find the </a:t>
            </a:r>
            <a:r>
              <a:rPr lang="en-US" altLang="ko-KR" sz="2200">
                <a:solidFill>
                  <a:schemeClr val="dk1"/>
                </a:solidFill>
              </a:rPr>
              <a:t>information about the laboratory</a:t>
            </a:r>
          </a:p>
        </p:txBody>
      </p:sp>
      <p:sp>
        <p:nvSpPr>
          <p:cNvPr id="228" name="사각형: 둥근 모서리 17"/>
          <p:cNvSpPr/>
          <p:nvPr/>
        </p:nvSpPr>
        <p:spPr>
          <a:xfrm>
            <a:off x="1261552" y="4232173"/>
            <a:ext cx="9668896" cy="590459"/>
          </a:xfrm>
          <a:prstGeom prst="roundRect">
            <a:avLst>
              <a:gd name="adj" fmla="val 16667"/>
            </a:avLst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 anchorCtr="0"/>
          <a:lstStyle/>
          <a:p>
            <a:pPr algn="ctr">
              <a:defRPr/>
            </a:pPr>
            <a:r>
              <a:rPr lang="en-US" altLang="ko-KR" sz="2200">
                <a:solidFill>
                  <a:schemeClr val="dk1"/>
                </a:solidFill>
              </a:rPr>
              <a:t>Able to work with certified person by rating system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54AC42C9-CE4F-4477-BDFD-E1D49C28B47A}"/>
              </a:ext>
            </a:extLst>
          </p:cNvPr>
          <p:cNvSpPr txBox="1">
            <a:spLocks/>
          </p:cNvSpPr>
          <p:nvPr/>
        </p:nvSpPr>
        <p:spPr>
          <a:xfrm>
            <a:off x="324110" y="225775"/>
            <a:ext cx="1620544" cy="282621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PREVIEW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C4FEAD6E-B714-44F7-8BD2-CFECD6F1941F}"/>
              </a:ext>
            </a:extLst>
          </p:cNvPr>
          <p:cNvSpPr txBox="1">
            <a:spLocks/>
          </p:cNvSpPr>
          <p:nvPr/>
        </p:nvSpPr>
        <p:spPr>
          <a:xfrm>
            <a:off x="394398" y="377077"/>
            <a:ext cx="3516557" cy="99048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3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defRPr/>
            </a:pPr>
            <a:r>
              <a:rPr lang="en-US" sz="3600" b="1"/>
              <a:t>Benefit</a:t>
            </a:r>
          </a:p>
        </p:txBody>
      </p:sp>
      <p:cxnSp>
        <p:nvCxnSpPr>
          <p:cNvPr id="14" name="직선 연결선 10">
            <a:extLst>
              <a:ext uri="{FF2B5EF4-FFF2-40B4-BE49-F238E27FC236}">
                <a16:creationId xmlns:a16="http://schemas.microsoft.com/office/drawing/2014/main" id="{447EBAA8-2628-4201-8341-4CA6BBE4D0EF}"/>
              </a:ext>
            </a:extLst>
          </p:cNvPr>
          <p:cNvCxnSpPr>
            <a:cxnSpLocks/>
          </p:cNvCxnSpPr>
          <p:nvPr/>
        </p:nvCxnSpPr>
        <p:spPr>
          <a:xfrm>
            <a:off x="324110" y="1274523"/>
            <a:ext cx="213698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8CB6A971-50FE-41F8-932F-EE8C635D7E57}"/>
              </a:ext>
            </a:extLst>
          </p:cNvPr>
          <p:cNvSpPr txBox="1">
            <a:spLocks/>
          </p:cNvSpPr>
          <p:nvPr/>
        </p:nvSpPr>
        <p:spPr>
          <a:xfrm>
            <a:off x="299828" y="235855"/>
            <a:ext cx="1644826" cy="282620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EFFECT</a:t>
            </a:r>
          </a:p>
        </p:txBody>
      </p:sp>
      <p:pic>
        <p:nvPicPr>
          <p:cNvPr id="1026" name="Picture 2" descr="협업 사진, 이미지, 일러스트, 캘리그라피 - 크라우드픽">
            <a:extLst>
              <a:ext uri="{FF2B5EF4-FFF2-40B4-BE49-F238E27FC236}">
                <a16:creationId xmlns:a16="http://schemas.microsoft.com/office/drawing/2014/main" id="{D1FCD814-1C22-4394-AF15-2E43153F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06" y="948882"/>
            <a:ext cx="4571013" cy="31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74596" y="2487306"/>
            <a:ext cx="6915000" cy="1747744"/>
          </a:xfrm>
        </p:spPr>
        <p:txBody>
          <a:bodyPr/>
          <a:lstStyle/>
          <a:p>
            <a:pPr lvl="0">
              <a:defRPr/>
            </a:pPr>
            <a:r>
              <a:rPr lang="en-US" altLang="ko-KR" sz="7000" b="1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783487" y="761998"/>
            <a:ext cx="625026" cy="442526"/>
          </a:xfrm>
        </p:spPr>
        <p:txBody>
          <a:bodyPr/>
          <a:lstStyle/>
          <a:p>
            <a:pPr lvl="0">
              <a:defRPr/>
            </a:pPr>
            <a:r>
              <a:rPr lang="en-US" altLang="ko-KR" sz="1800" b="1"/>
              <a:t>1</a:t>
            </a:r>
            <a:r>
              <a:rPr lang="en-US" sz="1800" b="1"/>
              <a:t>.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735817" y="1399626"/>
            <a:ext cx="4720364" cy="984082"/>
          </a:xfrm>
        </p:spPr>
        <p:txBody>
          <a:bodyPr/>
          <a:lstStyle/>
          <a:p>
            <a:pPr lvl="0">
              <a:defRPr/>
            </a:pPr>
            <a:r>
              <a:rPr lang="en-US" altLang="ko-KR" sz="5000" b="1"/>
              <a:t>PREVIEW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324110" y="225775"/>
            <a:ext cx="1620544" cy="282621"/>
          </a:xfrm>
        </p:spPr>
        <p:txBody>
          <a:bodyPr/>
          <a:lstStyle/>
          <a:p>
            <a:pPr lvl="0">
              <a:defRPr/>
            </a:pPr>
            <a:r>
              <a:rPr lang="en-US" altLang="ko-KR" sz="1800"/>
              <a:t>PREVIEW</a:t>
            </a:r>
          </a:p>
        </p:txBody>
      </p:sp>
      <p:grpSp>
        <p:nvGrpSpPr>
          <p:cNvPr id="97" name="그룹 4"/>
          <p:cNvGrpSpPr/>
          <p:nvPr/>
        </p:nvGrpSpPr>
        <p:grpSpPr>
          <a:xfrm>
            <a:off x="6915280" y="426115"/>
            <a:ext cx="3190743" cy="6030682"/>
            <a:chOff x="7235303" y="219998"/>
            <a:chExt cx="3187084" cy="6364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8" name="그룹 39"/>
            <p:cNvGrpSpPr/>
            <p:nvPr/>
          </p:nvGrpSpPr>
          <p:grpSpPr>
            <a:xfrm>
              <a:off x="7235303" y="219998"/>
              <a:ext cx="3187084" cy="6364738"/>
              <a:chOff x="7714694" y="219998"/>
              <a:chExt cx="3187084" cy="6364738"/>
            </a:xfrm>
          </p:grpSpPr>
          <p:grpSp>
            <p:nvGrpSpPr>
              <p:cNvPr id="99" name="그룹 38"/>
              <p:cNvGrpSpPr/>
              <p:nvPr/>
            </p:nvGrpSpPr>
            <p:grpSpPr>
              <a:xfrm>
                <a:off x="7714694" y="219998"/>
                <a:ext cx="3187084" cy="6364738"/>
                <a:chOff x="2396971" y="1531122"/>
                <a:chExt cx="2689934" cy="4953741"/>
              </a:xfrm>
            </p:grpSpPr>
            <p:sp>
              <p:nvSpPr>
                <p:cNvPr id="100" name="사각형: 둥근 모서리 3"/>
                <p:cNvSpPr/>
                <p:nvPr/>
              </p:nvSpPr>
              <p:spPr>
                <a:xfrm>
                  <a:off x="2396971" y="1531122"/>
                  <a:ext cx="2689934" cy="4953741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01" name="사각형: 둥근 모서리 5"/>
                <p:cNvSpPr/>
                <p:nvPr/>
              </p:nvSpPr>
              <p:spPr>
                <a:xfrm>
                  <a:off x="2489813" y="1607553"/>
                  <a:ext cx="2526068" cy="48008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B2C7D9"/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02" name="사각형: 둥근 모서리 18"/>
                <p:cNvSpPr/>
                <p:nvPr/>
              </p:nvSpPr>
              <p:spPr>
                <a:xfrm>
                  <a:off x="2752078" y="2317072"/>
                  <a:ext cx="2201662" cy="46163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F600"/>
                </a:solidFill>
                <a:ln>
                  <a:solidFill>
                    <a:srgbClr val="FCF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r>
                    <a:rPr lang="en-US" altLang="ko-KR" sz="1200">
                      <a:solidFill>
                        <a:schemeClr val="tx1"/>
                      </a:solidFill>
                    </a:rPr>
                    <a:t>Tony,</a:t>
                  </a:r>
                  <a:r>
                    <a:rPr lang="ko-KR" altLang="en-US" sz="120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200">
                      <a:solidFill>
                        <a:schemeClr val="tx1"/>
                      </a:solidFill>
                    </a:rPr>
                    <a:t>I'll gonna contact professor A to let me in his lab.</a:t>
                  </a:r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사각형: 둥근 모서리 20"/>
                <p:cNvSpPr/>
                <p:nvPr/>
              </p:nvSpPr>
              <p:spPr>
                <a:xfrm>
                  <a:off x="2752078" y="2867025"/>
                  <a:ext cx="2201663" cy="46163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F600"/>
                </a:solidFill>
                <a:ln>
                  <a:solidFill>
                    <a:srgbClr val="FCF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r>
                    <a:rPr kumimoji="0" lang="en-US" altLang="ko-KR" sz="1200" b="0" i="0" u="none" strike="noStrike" kern="1200" cap="none" spc="0" normalizeH="0" baseline="0">
                      <a:solidFill>
                        <a:prstClr val="black"/>
                      </a:solidFill>
                      <a:effectLst/>
                      <a:uLnTx/>
                      <a:uFillTx/>
                      <a:ea typeface="맑은 고딕"/>
                      <a:cs typeface="+mn-cs"/>
                    </a:rPr>
                    <a:t>I'm interested in his research topic.</a:t>
                  </a:r>
                  <a:endParaRPr lang="ko-KR" altLang="en-US" sz="2800"/>
                </a:p>
              </p:txBody>
            </p:sp>
            <p:sp>
              <p:nvSpPr>
                <p:cNvPr id="104" name="사각형: 둥근 모서리 25"/>
                <p:cNvSpPr/>
                <p:nvPr/>
              </p:nvSpPr>
              <p:spPr>
                <a:xfrm>
                  <a:off x="2543082" y="3564104"/>
                  <a:ext cx="797990" cy="34207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F600"/>
                </a:solidFill>
                <a:ln>
                  <a:solidFill>
                    <a:srgbClr val="FCF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r>
                    <a:rPr lang="en-US" altLang="ko-KR" sz="1200">
                      <a:solidFill>
                        <a:schemeClr val="tx1"/>
                      </a:solidFill>
                    </a:rPr>
                    <a:t>Oh, really?</a:t>
                  </a:r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사각형: 둥근 모서리 26"/>
                <p:cNvSpPr/>
                <p:nvPr/>
              </p:nvSpPr>
              <p:spPr>
                <a:xfrm>
                  <a:off x="2543081" y="3982606"/>
                  <a:ext cx="2201662" cy="4623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F600"/>
                </a:solidFill>
                <a:ln>
                  <a:solidFill>
                    <a:srgbClr val="FCF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r>
                    <a:rPr lang="en-US" altLang="ko-KR" sz="1200">
                      <a:solidFill>
                        <a:schemeClr val="tx1"/>
                      </a:solidFill>
                    </a:rPr>
                    <a:t>But, as far as I know, he doesn’t recruit research student anymore.</a:t>
                  </a:r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TextBox 30"/>
                <p:cNvSpPr txBox="1"/>
                <p:nvPr/>
              </p:nvSpPr>
              <p:spPr>
                <a:xfrm>
                  <a:off x="4467685" y="5159634"/>
                  <a:ext cx="548196" cy="4021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/>
                  </a:pPr>
                  <a:r>
                    <a:rPr lang="ko-KR" altLang="en-US" sz="2800"/>
                    <a:t>😧</a:t>
                  </a:r>
                  <a:endParaRPr lang="ko-KR" altLang="en-US"/>
                </a:p>
              </p:txBody>
            </p:sp>
            <p:sp>
              <p:nvSpPr>
                <p:cNvPr id="107" name="사각형: 둥근 모서리 31"/>
                <p:cNvSpPr/>
                <p:nvPr/>
              </p:nvSpPr>
              <p:spPr>
                <a:xfrm>
                  <a:off x="3312430" y="5592048"/>
                  <a:ext cx="1635990" cy="342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F600"/>
                </a:solidFill>
                <a:ln>
                  <a:solidFill>
                    <a:srgbClr val="FCF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r>
                    <a:rPr lang="en-US" altLang="ko-KR" sz="1200">
                      <a:solidFill>
                        <a:schemeClr val="tx1"/>
                      </a:solidFill>
                    </a:rPr>
                    <a:t>How did you know that?</a:t>
                  </a:r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사각형: 둥근 모서리 32"/>
                <p:cNvSpPr/>
                <p:nvPr/>
              </p:nvSpPr>
              <p:spPr>
                <a:xfrm>
                  <a:off x="3154902" y="1554191"/>
                  <a:ext cx="1165196" cy="217877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109" name="사각형: 둥근 모서리 40"/>
              <p:cNvSpPr/>
              <p:nvPr/>
            </p:nvSpPr>
            <p:spPr>
              <a:xfrm>
                <a:off x="7887808" y="4066422"/>
                <a:ext cx="2608570" cy="594000"/>
              </a:xfrm>
              <a:prstGeom prst="roundRect">
                <a:avLst>
                  <a:gd name="adj" fmla="val 16667"/>
                </a:avLst>
              </a:prstGeom>
              <a:solidFill>
                <a:srgbClr val="FCF600"/>
              </a:solidFill>
              <a:ln>
                <a:solidFill>
                  <a:srgbClr val="FCF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r>
                  <a:rPr lang="en-US" altLang="ko-KR" sz="1200">
                    <a:solidFill>
                      <a:schemeClr val="tx1"/>
                    </a:solidFill>
                  </a:rPr>
                  <a:t>Probably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because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there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are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already too many students.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사각형: 둥근 모서리 2"/>
            <p:cNvSpPr/>
            <p:nvPr/>
          </p:nvSpPr>
          <p:spPr>
            <a:xfrm>
              <a:off x="8450725" y="333806"/>
              <a:ext cx="745725" cy="71021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46D33C-EF53-484E-B317-07ECBAAEBB25}"/>
              </a:ext>
            </a:extLst>
          </p:cNvPr>
          <p:cNvSpPr/>
          <p:nvPr/>
        </p:nvSpPr>
        <p:spPr>
          <a:xfrm>
            <a:off x="1760509" y="2244376"/>
            <a:ext cx="1702136" cy="4345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25657F-FC3A-46F3-BC6E-6E8CBED15726}"/>
              </a:ext>
            </a:extLst>
          </p:cNvPr>
          <p:cNvSpPr/>
          <p:nvPr/>
        </p:nvSpPr>
        <p:spPr>
          <a:xfrm>
            <a:off x="3304879" y="2244556"/>
            <a:ext cx="157775" cy="425716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제목 1"/>
          <p:cNvSpPr txBox="1"/>
          <p:nvPr/>
        </p:nvSpPr>
        <p:spPr>
          <a:xfrm>
            <a:off x="1825230" y="2045799"/>
            <a:ext cx="4253792" cy="341651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latin typeface="+mn-lt"/>
              </a:rPr>
              <a:t>Case 01</a:t>
            </a:r>
          </a:p>
          <a:p>
            <a:pPr>
              <a:lnSpc>
                <a:spcPct val="150000"/>
              </a:lnSpc>
              <a:defRPr/>
            </a:pPr>
            <a:endParaRPr lang="en-US" altLang="ko-KR" sz="1900" b="1">
              <a:latin typeface="+mn-lt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3000"/>
              <a:t>T</a:t>
            </a:r>
            <a:r>
              <a:rPr lang="en-US" altLang="ko-KR" sz="3000">
                <a:latin typeface="+mn-lt"/>
              </a:rPr>
              <a:t>here is </a:t>
            </a:r>
            <a:r>
              <a:rPr lang="en-US" altLang="ko-KR" sz="3000" b="1">
                <a:solidFill>
                  <a:srgbClr val="C00000"/>
                </a:solidFill>
                <a:latin typeface="+mn-lt"/>
              </a:rPr>
              <a:t>not enough information</a:t>
            </a:r>
            <a:r>
              <a:rPr lang="en-US" altLang="ko-KR" sz="3000" b="1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ko-KR" sz="3000">
                <a:latin typeface="+mn-lt"/>
              </a:rPr>
              <a:t>about lab</a:t>
            </a:r>
          </a:p>
          <a:p>
            <a:pPr>
              <a:lnSpc>
                <a:spcPct val="150000"/>
              </a:lnSpc>
              <a:defRPr/>
            </a:pPr>
            <a:endParaRPr lang="en-US" altLang="ko-KR" sz="3000">
              <a:latin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e.g. remaining seats, recruitment of this semester, project, pay, etc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3" name="텍스트 개체 틀 7">
            <a:extLst>
              <a:ext uri="{FF2B5EF4-FFF2-40B4-BE49-F238E27FC236}">
                <a16:creationId xmlns:a16="http://schemas.microsoft.com/office/drawing/2014/main" id="{45A01320-93AB-43F4-B42D-74864CD2934A}"/>
              </a:ext>
            </a:extLst>
          </p:cNvPr>
          <p:cNvSpPr txBox="1">
            <a:spLocks/>
          </p:cNvSpPr>
          <p:nvPr/>
        </p:nvSpPr>
        <p:spPr>
          <a:xfrm>
            <a:off x="384670" y="377077"/>
            <a:ext cx="2906329" cy="99048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3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defRPr/>
            </a:pPr>
            <a:r>
              <a:rPr lang="en-US" sz="3600" b="1"/>
              <a:t>Background</a:t>
            </a:r>
          </a:p>
        </p:txBody>
      </p:sp>
      <p:cxnSp>
        <p:nvCxnSpPr>
          <p:cNvPr id="24" name="직선 연결선 10">
            <a:extLst>
              <a:ext uri="{FF2B5EF4-FFF2-40B4-BE49-F238E27FC236}">
                <a16:creationId xmlns:a16="http://schemas.microsoft.com/office/drawing/2014/main" id="{BCEF3107-A9BD-4726-904A-583951E4DA88}"/>
              </a:ext>
            </a:extLst>
          </p:cNvPr>
          <p:cNvCxnSpPr>
            <a:cxnSpLocks/>
          </p:cNvCxnSpPr>
          <p:nvPr/>
        </p:nvCxnSpPr>
        <p:spPr>
          <a:xfrm>
            <a:off x="324110" y="1274523"/>
            <a:ext cx="345022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E2E59008-03D0-4E57-8126-2F1A0D384DB5}"/>
              </a:ext>
            </a:extLst>
          </p:cNvPr>
          <p:cNvSpPr txBox="1">
            <a:spLocks/>
          </p:cNvSpPr>
          <p:nvPr/>
        </p:nvSpPr>
        <p:spPr>
          <a:xfrm>
            <a:off x="299828" y="235855"/>
            <a:ext cx="1644826" cy="282620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PREVIEW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D93739-924A-41D3-AC6F-B65ECB027938}"/>
              </a:ext>
            </a:extLst>
          </p:cNvPr>
          <p:cNvSpPr/>
          <p:nvPr/>
        </p:nvSpPr>
        <p:spPr>
          <a:xfrm>
            <a:off x="1760509" y="2244376"/>
            <a:ext cx="1702136" cy="4345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D1BE35-604F-4907-806F-5DEA61569E86}"/>
              </a:ext>
            </a:extLst>
          </p:cNvPr>
          <p:cNvSpPr/>
          <p:nvPr/>
        </p:nvSpPr>
        <p:spPr>
          <a:xfrm>
            <a:off x="3304879" y="2244556"/>
            <a:ext cx="157775" cy="425716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77657" y="2075626"/>
            <a:ext cx="3165583" cy="3165583"/>
          </a:xfrm>
          <a:prstGeom prst="rect">
            <a:avLst/>
          </a:prstGeom>
        </p:spPr>
      </p:pic>
      <p:sp>
        <p:nvSpPr>
          <p:cNvPr id="116" name="제목 1"/>
          <p:cNvSpPr txBox="1"/>
          <p:nvPr/>
        </p:nvSpPr>
        <p:spPr>
          <a:xfrm>
            <a:off x="1828407" y="1827821"/>
            <a:ext cx="4583114" cy="407974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en-US" altLang="ko-KR" sz="2600" b="1">
                <a:latin typeface="+mn-lt"/>
              </a:rPr>
              <a:t>Case 02</a:t>
            </a:r>
          </a:p>
          <a:p>
            <a:pPr>
              <a:defRPr/>
            </a:pPr>
            <a:br>
              <a:rPr lang="en-US" altLang="ko-KR" sz="3000">
                <a:latin typeface="+mn-lt"/>
              </a:rPr>
            </a:br>
            <a:r>
              <a:rPr lang="en-US" altLang="ko-KR" sz="2800"/>
              <a:t>I</a:t>
            </a:r>
            <a:r>
              <a:rPr lang="en-US" altLang="ko-KR" sz="2800">
                <a:latin typeface="+mn-lt"/>
              </a:rPr>
              <a:t>t is hard to look for </a:t>
            </a:r>
            <a:r>
              <a:rPr lang="en-US" altLang="ko-KR" sz="2800" b="1">
                <a:solidFill>
                  <a:srgbClr val="C00000"/>
                </a:solidFill>
                <a:latin typeface="+mn-lt"/>
              </a:rPr>
              <a:t>people to work with</a:t>
            </a: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rgbClr val="C00000"/>
              </a:solidFill>
              <a:latin typeface="+mn-lt"/>
            </a:endParaRPr>
          </a:p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e.g.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rPr>
              <a:t>project,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rPr>
              <a:t>programming study</a:t>
            </a:r>
            <a:endParaRPr kumimoji="0" lang="en-US" altLang="ko-KR"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3000" b="1">
              <a:latin typeface="+mn-lt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C881DC40-8507-48FF-B426-C15D38E592E6}"/>
              </a:ext>
            </a:extLst>
          </p:cNvPr>
          <p:cNvSpPr txBox="1">
            <a:spLocks/>
          </p:cNvSpPr>
          <p:nvPr/>
        </p:nvSpPr>
        <p:spPr>
          <a:xfrm>
            <a:off x="324110" y="225775"/>
            <a:ext cx="1620544" cy="282621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PREVIEW</a:t>
            </a:r>
          </a:p>
        </p:txBody>
      </p:sp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764BB330-5F7E-4716-8330-751697DDB345}"/>
              </a:ext>
            </a:extLst>
          </p:cNvPr>
          <p:cNvSpPr txBox="1">
            <a:spLocks/>
          </p:cNvSpPr>
          <p:nvPr/>
        </p:nvSpPr>
        <p:spPr>
          <a:xfrm>
            <a:off x="384670" y="377077"/>
            <a:ext cx="2906329" cy="99048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3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defRPr/>
            </a:pPr>
            <a:r>
              <a:rPr lang="en-US" sz="3600" b="1"/>
              <a:t>Background</a:t>
            </a:r>
          </a:p>
        </p:txBody>
      </p:sp>
      <p:cxnSp>
        <p:nvCxnSpPr>
          <p:cNvPr id="13" name="직선 연결선 10">
            <a:extLst>
              <a:ext uri="{FF2B5EF4-FFF2-40B4-BE49-F238E27FC236}">
                <a16:creationId xmlns:a16="http://schemas.microsoft.com/office/drawing/2014/main" id="{FC46D7D8-48C8-404F-AD2C-BA3833C1EFA8}"/>
              </a:ext>
            </a:extLst>
          </p:cNvPr>
          <p:cNvCxnSpPr>
            <a:cxnSpLocks/>
          </p:cNvCxnSpPr>
          <p:nvPr/>
        </p:nvCxnSpPr>
        <p:spPr>
          <a:xfrm>
            <a:off x="324110" y="1274523"/>
            <a:ext cx="345022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66DBFA56-AE2F-4564-98AF-F5E307A771EF}"/>
              </a:ext>
            </a:extLst>
          </p:cNvPr>
          <p:cNvSpPr txBox="1">
            <a:spLocks/>
          </p:cNvSpPr>
          <p:nvPr/>
        </p:nvSpPr>
        <p:spPr>
          <a:xfrm>
            <a:off x="299828" y="235855"/>
            <a:ext cx="1644826" cy="282620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PREVIEW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75196" y="1245007"/>
            <a:ext cx="3261578" cy="2915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82946" y="1251412"/>
            <a:ext cx="3054186" cy="2902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0" name="사각형: 둥근 모서리 17"/>
          <p:cNvSpPr/>
          <p:nvPr/>
        </p:nvSpPr>
        <p:spPr>
          <a:xfrm>
            <a:off x="1875409" y="4681268"/>
            <a:ext cx="8955991" cy="54056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EDEDE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 anchorCtr="0"/>
          <a:lstStyle/>
          <a:p>
            <a:pPr lvl="1" defTabSz="914400" latinLnBrk="1">
              <a:lnSpc>
                <a:spcPct val="150000"/>
              </a:lnSpc>
              <a:defRPr/>
            </a:pPr>
            <a:r>
              <a:rPr kumimoji="0" lang="en-US" altLang="ko-KR" sz="2000" b="0" i="0" u="none" strike="noStrike" kern="1200" cap="none" spc="-45" normalizeH="0" baseline="0" dirty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+mj-ea"/>
                <a:ea typeface="+mj-ea"/>
                <a:cs typeface="+mn-cs"/>
              </a:rPr>
              <a:t>Students just know fragmentary information from “</a:t>
            </a:r>
            <a:r>
              <a:rPr kumimoji="0" lang="en-US" altLang="ko-KR" sz="2000" b="0" i="0" u="none" strike="noStrike" kern="1200" cap="none" spc="-45" normalizeH="0" baseline="0" dirty="0" err="1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+mj-ea"/>
                <a:ea typeface="+mj-ea"/>
                <a:cs typeface="+mn-cs"/>
              </a:rPr>
              <a:t>Ph.D</a:t>
            </a:r>
            <a:r>
              <a:rPr kumimoji="0" lang="en-US" altLang="ko-KR" sz="2000" b="0" i="0" u="none" strike="noStrike" kern="1200" cap="none" spc="-45" normalizeH="0" baseline="0" dirty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+mj-ea"/>
                <a:ea typeface="+mj-ea"/>
                <a:cs typeface="+mn-cs"/>
              </a:rPr>
              <a:t> Kim.net”</a:t>
            </a:r>
          </a:p>
        </p:txBody>
      </p:sp>
      <p:sp>
        <p:nvSpPr>
          <p:cNvPr id="121" name="사각형: 둥근 모서리 17"/>
          <p:cNvSpPr/>
          <p:nvPr/>
        </p:nvSpPr>
        <p:spPr>
          <a:xfrm>
            <a:off x="1875409" y="5348018"/>
            <a:ext cx="8955991" cy="54056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EDEDE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Even “</a:t>
            </a:r>
            <a:r>
              <a:rPr lang="en-US" altLang="ko-KR" sz="2000" dirty="0" err="1">
                <a:solidFill>
                  <a:srgbClr val="000000"/>
                </a:solidFill>
              </a:rPr>
              <a:t>Ph.D</a:t>
            </a:r>
            <a:r>
              <a:rPr lang="en-US" altLang="ko-KR" sz="2000" dirty="0">
                <a:solidFill>
                  <a:srgbClr val="000000"/>
                </a:solidFill>
              </a:rPr>
              <a:t> Kim.net” lacks information or the information is blocked </a:t>
            </a:r>
          </a:p>
        </p:txBody>
      </p:sp>
      <p:sp>
        <p:nvSpPr>
          <p:cNvPr id="11" name="사각형: 둥근 모서리 17">
            <a:extLst>
              <a:ext uri="{FF2B5EF4-FFF2-40B4-BE49-F238E27FC236}">
                <a16:creationId xmlns:a16="http://schemas.microsoft.com/office/drawing/2014/main" id="{7BCC4AC3-72A4-4441-B451-B470112352BD}"/>
              </a:ext>
            </a:extLst>
          </p:cNvPr>
          <p:cNvSpPr/>
          <p:nvPr/>
        </p:nvSpPr>
        <p:spPr>
          <a:xfrm>
            <a:off x="1875409" y="6014768"/>
            <a:ext cx="8955991" cy="54056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EDEDE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 anchorCtr="0"/>
          <a:lstStyle/>
          <a:p>
            <a:pPr lvl="1" defTabSz="914400" latinLnBrk="1">
              <a:lnSpc>
                <a:spcPct val="150000"/>
              </a:lnSpc>
              <a:defRPr/>
            </a:pPr>
            <a:r>
              <a:rPr kumimoji="0" lang="en-US" altLang="ko-KR" sz="2000" b="0" i="0" u="none" strike="noStrike" kern="1200" cap="none" spc="-45" normalizeH="0" baseline="0" dirty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+mj-ea"/>
                <a:ea typeface="+mj-ea"/>
                <a:cs typeface="+mn-cs"/>
              </a:rPr>
              <a:t>Only provide web service, not application service.</a:t>
            </a:r>
          </a:p>
        </p:txBody>
      </p:sp>
      <p:sp>
        <p:nvSpPr>
          <p:cNvPr id="12" name="사각형: 둥근 모서리 22">
            <a:extLst>
              <a:ext uri="{FF2B5EF4-FFF2-40B4-BE49-F238E27FC236}">
                <a16:creationId xmlns:a16="http://schemas.microsoft.com/office/drawing/2014/main" id="{4C731ADC-6E89-4953-A6F6-C858FB26BBB2}"/>
              </a:ext>
            </a:extLst>
          </p:cNvPr>
          <p:cNvSpPr/>
          <p:nvPr/>
        </p:nvSpPr>
        <p:spPr>
          <a:xfrm>
            <a:off x="801278" y="1536601"/>
            <a:ext cx="2973053" cy="35800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Case1: </a:t>
            </a:r>
            <a:r>
              <a:rPr lang="en-US" altLang="ko-KR" dirty="0" err="1"/>
              <a:t>Ph.D</a:t>
            </a:r>
            <a:r>
              <a:rPr lang="en-US" altLang="ko-KR" dirty="0"/>
              <a:t> KIM net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A8F3F7A1-CD18-4F6D-A5F4-55997B332DB0}"/>
              </a:ext>
            </a:extLst>
          </p:cNvPr>
          <p:cNvSpPr txBox="1">
            <a:spLocks/>
          </p:cNvSpPr>
          <p:nvPr/>
        </p:nvSpPr>
        <p:spPr>
          <a:xfrm>
            <a:off x="384670" y="377077"/>
            <a:ext cx="2906329" cy="99048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3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defRPr/>
            </a:pPr>
            <a:r>
              <a:rPr lang="en-US" sz="3600" b="1"/>
              <a:t>Status quo.</a:t>
            </a:r>
          </a:p>
        </p:txBody>
      </p:sp>
      <p:cxnSp>
        <p:nvCxnSpPr>
          <p:cNvPr id="17" name="직선 연결선 10">
            <a:extLst>
              <a:ext uri="{FF2B5EF4-FFF2-40B4-BE49-F238E27FC236}">
                <a16:creationId xmlns:a16="http://schemas.microsoft.com/office/drawing/2014/main" id="{AFB7179A-0569-4F33-BCFD-6CB012A35ABE}"/>
              </a:ext>
            </a:extLst>
          </p:cNvPr>
          <p:cNvCxnSpPr>
            <a:cxnSpLocks/>
          </p:cNvCxnSpPr>
          <p:nvPr/>
        </p:nvCxnSpPr>
        <p:spPr>
          <a:xfrm>
            <a:off x="324110" y="1274523"/>
            <a:ext cx="345022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19D6D3D5-EAAA-4460-BC84-5B2B2721C5AA}"/>
              </a:ext>
            </a:extLst>
          </p:cNvPr>
          <p:cNvSpPr txBox="1">
            <a:spLocks/>
          </p:cNvSpPr>
          <p:nvPr/>
        </p:nvSpPr>
        <p:spPr>
          <a:xfrm>
            <a:off x="299828" y="235855"/>
            <a:ext cx="1644826" cy="282620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PREVIEW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22">
            <a:extLst>
              <a:ext uri="{FF2B5EF4-FFF2-40B4-BE49-F238E27FC236}">
                <a16:creationId xmlns:a16="http://schemas.microsoft.com/office/drawing/2014/main" id="{4C731ADC-6E89-4953-A6F6-C858FB26BBB2}"/>
              </a:ext>
            </a:extLst>
          </p:cNvPr>
          <p:cNvSpPr/>
          <p:nvPr/>
        </p:nvSpPr>
        <p:spPr>
          <a:xfrm>
            <a:off x="807442" y="1538017"/>
            <a:ext cx="2966890" cy="35347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Case2: Everytime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A8F3F7A1-CD18-4F6D-A5F4-55997B332DB0}"/>
              </a:ext>
            </a:extLst>
          </p:cNvPr>
          <p:cNvSpPr txBox="1">
            <a:spLocks/>
          </p:cNvSpPr>
          <p:nvPr/>
        </p:nvSpPr>
        <p:spPr>
          <a:xfrm>
            <a:off x="384670" y="377077"/>
            <a:ext cx="2906329" cy="99048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3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defRPr/>
            </a:pPr>
            <a:r>
              <a:rPr lang="en-US" sz="3600" b="1"/>
              <a:t>Status quo.</a:t>
            </a:r>
          </a:p>
        </p:txBody>
      </p:sp>
      <p:cxnSp>
        <p:nvCxnSpPr>
          <p:cNvPr id="17" name="직선 연결선 10">
            <a:extLst>
              <a:ext uri="{FF2B5EF4-FFF2-40B4-BE49-F238E27FC236}">
                <a16:creationId xmlns:a16="http://schemas.microsoft.com/office/drawing/2014/main" id="{AFB7179A-0569-4F33-BCFD-6CB012A35ABE}"/>
              </a:ext>
            </a:extLst>
          </p:cNvPr>
          <p:cNvCxnSpPr>
            <a:cxnSpLocks/>
          </p:cNvCxnSpPr>
          <p:nvPr/>
        </p:nvCxnSpPr>
        <p:spPr>
          <a:xfrm>
            <a:off x="324110" y="1274523"/>
            <a:ext cx="345022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19D6D3D5-EAAA-4460-BC84-5B2B2721C5AA}"/>
              </a:ext>
            </a:extLst>
          </p:cNvPr>
          <p:cNvSpPr txBox="1">
            <a:spLocks/>
          </p:cNvSpPr>
          <p:nvPr/>
        </p:nvSpPr>
        <p:spPr>
          <a:xfrm>
            <a:off x="299828" y="235855"/>
            <a:ext cx="1644826" cy="282620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PREVIEW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97B41C79-7EEE-486E-8C2E-D7C966EC55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421" y="518475"/>
            <a:ext cx="2906329" cy="4094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D879FF0E-8F13-4BCB-AAE4-5C0F4B7CA3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27" y="1189123"/>
            <a:ext cx="2966890" cy="3424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사각형: 둥근 모서리 17">
            <a:extLst>
              <a:ext uri="{FF2B5EF4-FFF2-40B4-BE49-F238E27FC236}">
                <a16:creationId xmlns:a16="http://schemas.microsoft.com/office/drawing/2014/main" id="{3FEC2A4D-4F12-41BF-96BB-61298CEDDC10}"/>
              </a:ext>
            </a:extLst>
          </p:cNvPr>
          <p:cNvSpPr/>
          <p:nvPr/>
        </p:nvSpPr>
        <p:spPr>
          <a:xfrm>
            <a:off x="1566649" y="4928806"/>
            <a:ext cx="9538126" cy="782653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0" rIns="91440" bIns="0" anchor="ctr" anchorCtr="0"/>
          <a:lstStyle/>
          <a:p>
            <a:pPr lvl="1"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Contains various types of advertising articles. Difficult to find the desired study or project job postings.</a:t>
            </a:r>
          </a:p>
        </p:txBody>
      </p:sp>
      <p:sp>
        <p:nvSpPr>
          <p:cNvPr id="19" name="사각형: 둥근 모서리 17">
            <a:extLst>
              <a:ext uri="{FF2B5EF4-FFF2-40B4-BE49-F238E27FC236}">
                <a16:creationId xmlns:a16="http://schemas.microsoft.com/office/drawing/2014/main" id="{B0D33AFB-D6D8-4C4E-8F4C-897B794034B1}"/>
              </a:ext>
            </a:extLst>
          </p:cNvPr>
          <p:cNvSpPr/>
          <p:nvPr/>
        </p:nvSpPr>
        <p:spPr>
          <a:xfrm>
            <a:off x="1566649" y="5805730"/>
            <a:ext cx="9538126" cy="7972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0" rIns="91440" bIns="0" anchor="ctr" anchorCtr="0"/>
          <a:lstStyle/>
          <a:p>
            <a:pPr lvl="1"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No fixed template for the recruitment article. Ambiguous </a:t>
            </a:r>
            <a:r>
              <a:rPr lang="en-US" altLang="ko-KR" sz="2000">
                <a:solidFill>
                  <a:srgbClr val="000000"/>
                </a:solidFill>
              </a:rPr>
              <a:t>conditions.</a:t>
            </a:r>
          </a:p>
          <a:p>
            <a:pPr lvl="1">
              <a:defRPr/>
            </a:pPr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e.g. duration, career, ability, </a:t>
            </a:r>
            <a:r>
              <a:rPr lang="en-US" altLang="ko-KR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etc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405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22">
            <a:extLst>
              <a:ext uri="{FF2B5EF4-FFF2-40B4-BE49-F238E27FC236}">
                <a16:creationId xmlns:a16="http://schemas.microsoft.com/office/drawing/2014/main" id="{4C731ADC-6E89-4953-A6F6-C858FB26BBB2}"/>
              </a:ext>
            </a:extLst>
          </p:cNvPr>
          <p:cNvSpPr/>
          <p:nvPr/>
        </p:nvSpPr>
        <p:spPr>
          <a:xfrm>
            <a:off x="807442" y="1540760"/>
            <a:ext cx="2966890" cy="35347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Case3: cs.skku.edu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A8F3F7A1-CD18-4F6D-A5F4-55997B332DB0}"/>
              </a:ext>
            </a:extLst>
          </p:cNvPr>
          <p:cNvSpPr txBox="1">
            <a:spLocks/>
          </p:cNvSpPr>
          <p:nvPr/>
        </p:nvSpPr>
        <p:spPr>
          <a:xfrm>
            <a:off x="384670" y="377077"/>
            <a:ext cx="2906329" cy="99048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320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defRPr/>
            </a:pPr>
            <a:r>
              <a:rPr lang="en-US" sz="3600" b="1"/>
              <a:t>Status quo.</a:t>
            </a:r>
          </a:p>
        </p:txBody>
      </p:sp>
      <p:cxnSp>
        <p:nvCxnSpPr>
          <p:cNvPr id="17" name="직선 연결선 10">
            <a:extLst>
              <a:ext uri="{FF2B5EF4-FFF2-40B4-BE49-F238E27FC236}">
                <a16:creationId xmlns:a16="http://schemas.microsoft.com/office/drawing/2014/main" id="{AFB7179A-0569-4F33-BCFD-6CB012A35ABE}"/>
              </a:ext>
            </a:extLst>
          </p:cNvPr>
          <p:cNvCxnSpPr>
            <a:cxnSpLocks/>
          </p:cNvCxnSpPr>
          <p:nvPr/>
        </p:nvCxnSpPr>
        <p:spPr>
          <a:xfrm>
            <a:off x="324110" y="1274523"/>
            <a:ext cx="345022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19D6D3D5-EAAA-4460-BC84-5B2B2721C5AA}"/>
              </a:ext>
            </a:extLst>
          </p:cNvPr>
          <p:cNvSpPr txBox="1">
            <a:spLocks/>
          </p:cNvSpPr>
          <p:nvPr/>
        </p:nvSpPr>
        <p:spPr>
          <a:xfrm>
            <a:off x="299828" y="235855"/>
            <a:ext cx="1644826" cy="282620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 w="12700" cap="flat" cmpd="sng" algn="ctr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altLang="ko-KR" sz="1050" b="0" kern="1200" spc="-45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0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kern="1200" spc="-100" baseline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/>
              <a:t>PREVIEW</a:t>
            </a:r>
          </a:p>
        </p:txBody>
      </p:sp>
      <p:pic>
        <p:nvPicPr>
          <p:cNvPr id="10" name="그림 9" descr="텍스트이(가) 표시된 사진  자동 생성된 설명">
            <a:extLst>
              <a:ext uri="{FF2B5EF4-FFF2-40B4-BE49-F238E27FC236}">
                <a16:creationId xmlns:a16="http://schemas.microsoft.com/office/drawing/2014/main" id="{37759FA4-84FF-4C29-8C86-F6BF0C1F3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52299" y="1274523"/>
            <a:ext cx="5353690" cy="3856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사각형: 둥근 모서리 17">
            <a:extLst>
              <a:ext uri="{FF2B5EF4-FFF2-40B4-BE49-F238E27FC236}">
                <a16:creationId xmlns:a16="http://schemas.microsoft.com/office/drawing/2014/main" id="{A780737C-236E-45A5-9010-9920693B9F9B}"/>
              </a:ext>
            </a:extLst>
          </p:cNvPr>
          <p:cNvSpPr/>
          <p:nvPr/>
        </p:nvSpPr>
        <p:spPr>
          <a:xfrm>
            <a:off x="1471033" y="5533534"/>
            <a:ext cx="9668896" cy="74559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0" rIns="91440" bIns="0" anchor="ctr" anchorCtr="0"/>
          <a:lstStyle/>
          <a:p>
            <a:pPr lvl="1">
              <a:defRPr/>
            </a:pPr>
            <a:r>
              <a:rPr lang="en-US" altLang="ko-KR" sz="2000">
                <a:solidFill>
                  <a:srgbClr val="000000"/>
                </a:solidFill>
              </a:rPr>
              <a:t>No sorting function by category. Difficult to find the desired job posting.</a:t>
            </a:r>
          </a:p>
        </p:txBody>
      </p:sp>
    </p:spTree>
    <p:extLst>
      <p:ext uri="{BB962C8B-B14F-4D97-AF65-F5344CB8AC3E}">
        <p14:creationId xmlns:p14="http://schemas.microsoft.com/office/powerpoint/2010/main" val="23152667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783487" y="761998"/>
            <a:ext cx="625026" cy="442526"/>
          </a:xfrm>
        </p:spPr>
        <p:txBody>
          <a:bodyPr/>
          <a:lstStyle/>
          <a:p>
            <a:pPr lvl="0">
              <a:defRPr/>
            </a:pPr>
            <a:r>
              <a:rPr lang="en-US" altLang="ko-KR" sz="1800" b="1"/>
              <a:t>2</a:t>
            </a:r>
            <a:r>
              <a:rPr lang="en-US" sz="1800" b="1"/>
              <a:t>.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735817" y="1399626"/>
            <a:ext cx="4720364" cy="984082"/>
          </a:xfrm>
        </p:spPr>
        <p:txBody>
          <a:bodyPr/>
          <a:lstStyle/>
          <a:p>
            <a:pPr lvl="0">
              <a:defRPr/>
            </a:pPr>
            <a:r>
              <a:rPr lang="en-US" altLang="ko-KR" sz="5000" b="1"/>
              <a:t>TOPIC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795</Words>
  <Application>Microsoft Office PowerPoint</Application>
  <PresentationFormat>와이드스크린</PresentationFormat>
  <Paragraphs>241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CONNECT-U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최영우</cp:lastModifiedBy>
  <cp:revision>825</cp:revision>
  <dcterms:created xsi:type="dcterms:W3CDTF">2016-11-18T22:13:00Z</dcterms:created>
  <dcterms:modified xsi:type="dcterms:W3CDTF">2021-04-03T07:40:05Z</dcterms:modified>
  <cp:version>1000.0000.01</cp:version>
</cp:coreProperties>
</file>