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9" r:id="rId13"/>
    <p:sldId id="278" r:id="rId14"/>
    <p:sldId id="266" r:id="rId15"/>
  </p:sldIdLst>
  <p:sldSz cx="9144000" cy="6858000" type="screen4x3"/>
  <p:notesSz cx="6858000" cy="9144000"/>
  <p:embeddedFontLst>
    <p:embeddedFont>
      <p:font typeface="맑은 고딕" panose="020B0503020000020004" pitchFamily="34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94660"/>
  </p:normalViewPr>
  <p:slideViewPr>
    <p:cSldViewPr>
      <p:cViewPr varScale="1">
        <p:scale>
          <a:sx n="104" d="100"/>
          <a:sy n="104" d="100"/>
        </p:scale>
        <p:origin x="2196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25008A0-6130-459F-9E7A-74D380BB7481}" type="datetime1">
              <a:rPr lang="ko-KR" altLang="en-US"/>
              <a:pPr lvl="0">
                <a:defRPr/>
              </a:pPr>
              <a:t>2021-04-04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6317C71-F6AE-4B8B-A504-3D7629196B3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50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 userDrawn="1"/>
        </p:nvSpPr>
        <p:spPr>
          <a:xfrm>
            <a:off x="3514110" y="6135687"/>
            <a:ext cx="228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/>
            </a:r>
            <a:br>
              <a:rPr lang="ko-KR" altLang="en-US" sz="8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  <a:hlinkClick r:id="rId3"/>
              </a:rPr>
            </a:br>
            <a:endParaRPr lang="en-US" altLang="ko-KR" sz="800" spc="-20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9" name="그림 8" descr="분필타이틀라인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924200" y="24066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899592" y="1509936"/>
            <a:ext cx="7632848" cy="1198984"/>
          </a:xfrm>
        </p:spPr>
        <p:txBody>
          <a:bodyPr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426" y="414189"/>
            <a:ext cx="7704856" cy="1143000"/>
          </a:xfrm>
        </p:spPr>
        <p:txBody>
          <a:bodyPr>
            <a:normAutofit/>
          </a:bodyPr>
          <a:lstStyle>
            <a:lvl1pPr algn="l">
              <a:defRPr sz="4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분필제목라인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021288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02128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Picture 3" descr="C:\Documents and Settings\nhn\바탕 화면\칠판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배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2021-04-04</a:t>
            </a:fld>
            <a:endParaRPr lang="ko-KR" altLang="en-US"/>
          </a:p>
        </p:txBody>
      </p:sp>
      <p:sp>
        <p:nvSpPr>
          <p:cNvPr id="2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2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칠판내지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536688-D7E5-43CE-A0B9-183FE151E231}" type="datetimeFigureOut">
              <a:rPr lang="ko-KR" altLang="en-US" smtClean="0"/>
              <a:pPr/>
              <a:t>2021-04-04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B525479-BFCE-4EB8-972F-F51A5FFACC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6" r:id="rId2"/>
    <p:sldLayoutId id="2147483675" r:id="rId3"/>
    <p:sldLayoutId id="2147483674" r:id="rId4"/>
    <p:sldLayoutId id="214748367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6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8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nhn\바탕 화면\칠판1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71600" y="1412776"/>
            <a:ext cx="7200900" cy="19190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Student-To-Student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60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Tutoring</a:t>
            </a:r>
          </a:p>
        </p:txBody>
      </p:sp>
      <p:pic>
        <p:nvPicPr>
          <p:cNvPr id="8" name="그림 7" descr="분필타이틀라인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1800" y="2254241"/>
            <a:ext cx="3782169" cy="16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71600" y="4725144"/>
            <a:ext cx="7200900" cy="4450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Team3, Class 41, Spring 2021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78415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3. </a:t>
            </a:r>
            <a:r>
              <a:rPr kumimoji="0" lang="en-US" altLang="ko-KR" sz="46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Expectations and Goals</a:t>
            </a:r>
            <a:endParaRPr kumimoji="0" lang="en-US" altLang="ko-KR" sz="4600" b="0" spc="-15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5" name="TextBox 6"/>
          <p:cNvSpPr txBox="1"/>
          <p:nvPr/>
        </p:nvSpPr>
        <p:spPr>
          <a:xfrm>
            <a:off x="1115616" y="3429000"/>
            <a:ext cx="1440160" cy="49111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600" b="1" spc="-150" dirty="0">
                <a:solidFill>
                  <a:schemeClr val="lt1"/>
                </a:solidFill>
              </a:rPr>
              <a:t>Student 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791580" y="3861048"/>
            <a:ext cx="756084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Can freely get answers to any of their questions, no matter how many questions they might have.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Can get help even outside of the subject.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Can make better use of their time, compared to if they were just studying alone.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Can broaden </a:t>
            </a: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their personal relationships.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592" y="1644211"/>
            <a:ext cx="1921895" cy="1784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40" y="2061992"/>
            <a:ext cx="3604968" cy="34552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Server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Node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Express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MongoDB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Ubuntu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Nginx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Docker</a:t>
            </a:r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80112" y="2061992"/>
            <a:ext cx="262656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Front</a:t>
            </a:r>
            <a:r>
              <a:rPr lang="en-US" sz="2700" b="1" dirty="0"/>
              <a:t> </a:t>
            </a:r>
            <a:r>
              <a:rPr lang="en-US" sz="27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End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 err="1"/>
              <a:t>Javascript</a:t>
            </a:r>
            <a:endParaRPr lang="en-US" sz="27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dirty="0" smtClean="0"/>
              <a:t>React </a:t>
            </a:r>
            <a:r>
              <a:rPr lang="en-US" sz="2700" dirty="0"/>
              <a:t>Native</a:t>
            </a:r>
          </a:p>
          <a:p>
            <a:pPr algn="l"/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690876" y="620688"/>
            <a:ext cx="78415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4. </a:t>
            </a:r>
            <a:r>
              <a:rPr kumimoji="0" lang="en-US" altLang="ko-KR" sz="40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Implementation and </a:t>
            </a:r>
            <a:r>
              <a:rPr lang="en-US" altLang="ko-KR" sz="400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Technology</a:t>
            </a:r>
            <a:endParaRPr kumimoji="0" lang="en-US" altLang="ko-KR" sz="4000" b="0" spc="-15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pic>
        <p:nvPicPr>
          <p:cNvPr id="8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5567560" y="4575856"/>
            <a:ext cx="2402914" cy="2303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Recommender System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err="1" smtClean="0"/>
              <a:t>PyTorch</a:t>
            </a:r>
            <a:endParaRPr lang="en-US" sz="2400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8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5" y="620688"/>
            <a:ext cx="86336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60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4</a:t>
            </a:r>
            <a:r>
              <a:rPr kumimoji="0" lang="en-US" altLang="ko-KR" sz="4600" b="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. </a:t>
            </a:r>
            <a:r>
              <a:rPr lang="en-US" altLang="ko-KR" sz="4400" spc="-150" dirty="0">
                <a:solidFill>
                  <a:schemeClr val="bg1"/>
                </a:solidFill>
              </a:rPr>
              <a:t>Implementation and Technology</a:t>
            </a:r>
          </a:p>
          <a:p>
            <a:pPr>
              <a:defRPr/>
            </a:pPr>
            <a:endParaRPr lang="en-US" altLang="ko-KR" sz="48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4600" b="0" spc="-15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3113673"/>
            <a:ext cx="6984776" cy="38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-150" normalizeH="0" baseline="0">
              <a:solidFill>
                <a:srgbClr val="FFFFFF"/>
              </a:solidFill>
              <a:latin typeface="나눔손글씨 펜"/>
              <a:ea typeface="나눔손글씨 펜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="" xmlns:a16="http://schemas.microsoft.com/office/drawing/2014/main" id="{895333EE-884F-4B2D-B2F9-4144FA796CBB}"/>
              </a:ext>
            </a:extLst>
          </p:cNvPr>
          <p:cNvSpPr txBox="1"/>
          <p:nvPr/>
        </p:nvSpPr>
        <p:spPr>
          <a:xfrm>
            <a:off x="791580" y="4168869"/>
            <a:ext cx="756084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80000"/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ML / NLP technology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Recommend some tutor for each student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Use ML for scores like GPAs or ratings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Use NLP for reviews, self-introductions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80000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E140FA8-1991-44CD-A8A9-D49EDE204723}"/>
              </a:ext>
            </a:extLst>
          </p:cNvPr>
          <p:cNvGrpSpPr/>
          <p:nvPr/>
        </p:nvGrpSpPr>
        <p:grpSpPr>
          <a:xfrm>
            <a:off x="1043608" y="1935927"/>
            <a:ext cx="2237372" cy="1778436"/>
            <a:chOff x="1672816" y="2039037"/>
            <a:chExt cx="2237372" cy="1778436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07CFDF3-E522-4517-BD0C-1A1D19B9D60C}"/>
                </a:ext>
              </a:extLst>
            </p:cNvPr>
            <p:cNvSpPr txBox="1"/>
            <p:nvPr/>
          </p:nvSpPr>
          <p:spPr>
            <a:xfrm>
              <a:off x="1672816" y="2063147"/>
              <a:ext cx="2066591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           ID : </a:t>
              </a:r>
              <a:r>
                <a:rPr lang="en-US" altLang="ko-KR" dirty="0" err="1">
                  <a:solidFill>
                    <a:schemeClr val="bg1"/>
                  </a:solidFill>
                </a:rPr>
                <a:t>HiHi</a:t>
              </a:r>
              <a:endParaRPr lang="en-US" altLang="ko-KR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        age : 25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           GPA : A+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Ratings : </a:t>
              </a:r>
              <a:r>
                <a:rPr lang="ko-KR" altLang="en-US" sz="1400" dirty="0">
                  <a:solidFill>
                    <a:schemeClr val="bg1"/>
                  </a:solidFill>
                </a:rPr>
                <a:t>★★★☆☆</a:t>
              </a:r>
              <a:endParaRPr lang="en-US" altLang="ko-KR" sz="1400" dirty="0">
                <a:solidFill>
                  <a:schemeClr val="bg1"/>
                </a:solidFill>
              </a:endParaRPr>
            </a:p>
            <a:p>
              <a:r>
                <a:rPr lang="en-US" altLang="ko-KR" dirty="0">
                  <a:solidFill>
                    <a:schemeClr val="bg1"/>
                  </a:solidFill>
                </a:rPr>
                <a:t>Reviews : </a:t>
              </a:r>
            </a:p>
            <a:p>
              <a:r>
                <a:rPr lang="en-US" altLang="ko-KR" dirty="0">
                  <a:solidFill>
                    <a:schemeClr val="bg1"/>
                  </a:solidFill>
                </a:rPr>
                <a:t>Self-intro :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pic>
          <p:nvPicPr>
            <p:cNvPr id="11" name="그래픽 10" descr="여성 교수 단색으로 채워진">
              <a:extLst>
                <a:ext uri="{FF2B5EF4-FFF2-40B4-BE49-F238E27FC236}">
                  <a16:creationId xmlns="" xmlns:a16="http://schemas.microsoft.com/office/drawing/2014/main" id="{AB6FAA5B-D2DF-4F83-A8DB-D67490E05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1877" y="2039037"/>
              <a:ext cx="885907" cy="88590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266BA1CA-88CE-449A-A040-46B9F948BE62}"/>
                </a:ext>
              </a:extLst>
            </p:cNvPr>
            <p:cNvSpPr/>
            <p:nvPr/>
          </p:nvSpPr>
          <p:spPr>
            <a:xfrm flipV="1">
              <a:off x="2806250" y="3328451"/>
              <a:ext cx="936104" cy="45719"/>
            </a:xfrm>
            <a:custGeom>
              <a:avLst/>
              <a:gdLst>
                <a:gd name="connsiteX0" fmla="*/ 0 w 936104"/>
                <a:gd name="connsiteY0" fmla="*/ 0 h 45719"/>
                <a:gd name="connsiteX1" fmla="*/ 439969 w 936104"/>
                <a:gd name="connsiteY1" fmla="*/ 0 h 45719"/>
                <a:gd name="connsiteX2" fmla="*/ 936104 w 936104"/>
                <a:gd name="connsiteY2" fmla="*/ 0 h 45719"/>
                <a:gd name="connsiteX3" fmla="*/ 936104 w 936104"/>
                <a:gd name="connsiteY3" fmla="*/ 45719 h 45719"/>
                <a:gd name="connsiteX4" fmla="*/ 458691 w 936104"/>
                <a:gd name="connsiteY4" fmla="*/ 45719 h 45719"/>
                <a:gd name="connsiteX5" fmla="*/ 0 w 936104"/>
                <a:gd name="connsiteY5" fmla="*/ 45719 h 45719"/>
                <a:gd name="connsiteX6" fmla="*/ 0 w 936104"/>
                <a:gd name="connsiteY6" fmla="*/ 0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6104" h="45719" fill="none" extrusionOk="0">
                  <a:moveTo>
                    <a:pt x="0" y="0"/>
                  </a:moveTo>
                  <a:cubicBezTo>
                    <a:pt x="165127" y="-4795"/>
                    <a:pt x="301465" y="44092"/>
                    <a:pt x="439969" y="0"/>
                  </a:cubicBezTo>
                  <a:cubicBezTo>
                    <a:pt x="578473" y="-44092"/>
                    <a:pt x="764851" y="30441"/>
                    <a:pt x="936104" y="0"/>
                  </a:cubicBezTo>
                  <a:cubicBezTo>
                    <a:pt x="940742" y="10125"/>
                    <a:pt x="931070" y="32609"/>
                    <a:pt x="936104" y="45719"/>
                  </a:cubicBezTo>
                  <a:cubicBezTo>
                    <a:pt x="743531" y="99968"/>
                    <a:pt x="631094" y="27934"/>
                    <a:pt x="458691" y="45719"/>
                  </a:cubicBezTo>
                  <a:cubicBezTo>
                    <a:pt x="286288" y="63504"/>
                    <a:pt x="207027" y="13385"/>
                    <a:pt x="0" y="45719"/>
                  </a:cubicBezTo>
                  <a:cubicBezTo>
                    <a:pt x="-3395" y="35929"/>
                    <a:pt x="3113" y="17017"/>
                    <a:pt x="0" y="0"/>
                  </a:cubicBezTo>
                  <a:close/>
                </a:path>
                <a:path w="936104" h="45719" stroke="0" extrusionOk="0">
                  <a:moveTo>
                    <a:pt x="0" y="0"/>
                  </a:moveTo>
                  <a:cubicBezTo>
                    <a:pt x="191409" y="-13453"/>
                    <a:pt x="342470" y="32939"/>
                    <a:pt x="449330" y="0"/>
                  </a:cubicBezTo>
                  <a:cubicBezTo>
                    <a:pt x="556190" y="-32939"/>
                    <a:pt x="833831" y="47607"/>
                    <a:pt x="936104" y="0"/>
                  </a:cubicBezTo>
                  <a:cubicBezTo>
                    <a:pt x="940630" y="10966"/>
                    <a:pt x="932743" y="26971"/>
                    <a:pt x="936104" y="45719"/>
                  </a:cubicBezTo>
                  <a:cubicBezTo>
                    <a:pt x="775706" y="47975"/>
                    <a:pt x="589149" y="25840"/>
                    <a:pt x="477413" y="45719"/>
                  </a:cubicBezTo>
                  <a:cubicBezTo>
                    <a:pt x="365677" y="65598"/>
                    <a:pt x="98536" y="42008"/>
                    <a:pt x="0" y="45719"/>
                  </a:cubicBezTo>
                  <a:cubicBezTo>
                    <a:pt x="-494" y="31657"/>
                    <a:pt x="5298" y="957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="" xmlns:ask="http://schemas.microsoft.com/office/drawing/2018/sketchyshapes" sd="2566679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F704D85B-7B7D-4CBC-AE07-672EA1B08008}"/>
                </a:ext>
              </a:extLst>
            </p:cNvPr>
            <p:cNvSpPr/>
            <p:nvPr/>
          </p:nvSpPr>
          <p:spPr>
            <a:xfrm flipV="1">
              <a:off x="2974084" y="3623830"/>
              <a:ext cx="936104" cy="45719"/>
            </a:xfrm>
            <a:custGeom>
              <a:avLst/>
              <a:gdLst>
                <a:gd name="connsiteX0" fmla="*/ 0 w 936104"/>
                <a:gd name="connsiteY0" fmla="*/ 0 h 45719"/>
                <a:gd name="connsiteX1" fmla="*/ 439969 w 936104"/>
                <a:gd name="connsiteY1" fmla="*/ 0 h 45719"/>
                <a:gd name="connsiteX2" fmla="*/ 936104 w 936104"/>
                <a:gd name="connsiteY2" fmla="*/ 0 h 45719"/>
                <a:gd name="connsiteX3" fmla="*/ 936104 w 936104"/>
                <a:gd name="connsiteY3" fmla="*/ 45719 h 45719"/>
                <a:gd name="connsiteX4" fmla="*/ 458691 w 936104"/>
                <a:gd name="connsiteY4" fmla="*/ 45719 h 45719"/>
                <a:gd name="connsiteX5" fmla="*/ 0 w 936104"/>
                <a:gd name="connsiteY5" fmla="*/ 45719 h 45719"/>
                <a:gd name="connsiteX6" fmla="*/ 0 w 936104"/>
                <a:gd name="connsiteY6" fmla="*/ 0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6104" h="45719" fill="none" extrusionOk="0">
                  <a:moveTo>
                    <a:pt x="0" y="0"/>
                  </a:moveTo>
                  <a:cubicBezTo>
                    <a:pt x="165127" y="-4795"/>
                    <a:pt x="301465" y="44092"/>
                    <a:pt x="439969" y="0"/>
                  </a:cubicBezTo>
                  <a:cubicBezTo>
                    <a:pt x="578473" y="-44092"/>
                    <a:pt x="764851" y="30441"/>
                    <a:pt x="936104" y="0"/>
                  </a:cubicBezTo>
                  <a:cubicBezTo>
                    <a:pt x="940742" y="10125"/>
                    <a:pt x="931070" y="32609"/>
                    <a:pt x="936104" y="45719"/>
                  </a:cubicBezTo>
                  <a:cubicBezTo>
                    <a:pt x="743531" y="99968"/>
                    <a:pt x="631094" y="27934"/>
                    <a:pt x="458691" y="45719"/>
                  </a:cubicBezTo>
                  <a:cubicBezTo>
                    <a:pt x="286288" y="63504"/>
                    <a:pt x="207027" y="13385"/>
                    <a:pt x="0" y="45719"/>
                  </a:cubicBezTo>
                  <a:cubicBezTo>
                    <a:pt x="-3395" y="35929"/>
                    <a:pt x="3113" y="17017"/>
                    <a:pt x="0" y="0"/>
                  </a:cubicBezTo>
                  <a:close/>
                </a:path>
                <a:path w="936104" h="45719" stroke="0" extrusionOk="0">
                  <a:moveTo>
                    <a:pt x="0" y="0"/>
                  </a:moveTo>
                  <a:cubicBezTo>
                    <a:pt x="191409" y="-13453"/>
                    <a:pt x="342470" y="32939"/>
                    <a:pt x="449330" y="0"/>
                  </a:cubicBezTo>
                  <a:cubicBezTo>
                    <a:pt x="556190" y="-32939"/>
                    <a:pt x="833831" y="47607"/>
                    <a:pt x="936104" y="0"/>
                  </a:cubicBezTo>
                  <a:cubicBezTo>
                    <a:pt x="940630" y="10966"/>
                    <a:pt x="932743" y="26971"/>
                    <a:pt x="936104" y="45719"/>
                  </a:cubicBezTo>
                  <a:cubicBezTo>
                    <a:pt x="775706" y="47975"/>
                    <a:pt x="589149" y="25840"/>
                    <a:pt x="477413" y="45719"/>
                  </a:cubicBezTo>
                  <a:cubicBezTo>
                    <a:pt x="365677" y="65598"/>
                    <a:pt x="98536" y="42008"/>
                    <a:pt x="0" y="45719"/>
                  </a:cubicBezTo>
                  <a:cubicBezTo>
                    <a:pt x="-494" y="31657"/>
                    <a:pt x="5298" y="9577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="" xmlns:ask="http://schemas.microsoft.com/office/drawing/2018/sketchyshapes" sd="25666797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9452793A-1257-4403-99AC-02618EC3D9A2}"/>
              </a:ext>
            </a:extLst>
          </p:cNvPr>
          <p:cNvGrpSpPr/>
          <p:nvPr/>
        </p:nvGrpSpPr>
        <p:grpSpPr>
          <a:xfrm>
            <a:off x="3707904" y="1960037"/>
            <a:ext cx="2322952" cy="1488326"/>
            <a:chOff x="3707904" y="1960037"/>
            <a:chExt cx="2322952" cy="1488326"/>
          </a:xfrm>
        </p:grpSpPr>
        <p:sp>
          <p:nvSpPr>
            <p:cNvPr id="24" name="화살표: 오른쪽 23">
              <a:extLst>
                <a:ext uri="{FF2B5EF4-FFF2-40B4-BE49-F238E27FC236}">
                  <a16:creationId xmlns="" xmlns:a16="http://schemas.microsoft.com/office/drawing/2014/main" id="{BC48629A-6025-4206-9459-E7B6CF479582}"/>
                </a:ext>
              </a:extLst>
            </p:cNvPr>
            <p:cNvSpPr/>
            <p:nvPr/>
          </p:nvSpPr>
          <p:spPr>
            <a:xfrm>
              <a:off x="3707904" y="1960037"/>
              <a:ext cx="2322952" cy="1488326"/>
            </a:xfrm>
            <a:custGeom>
              <a:avLst/>
              <a:gdLst>
                <a:gd name="connsiteX0" fmla="*/ 0 w 2322952"/>
                <a:gd name="connsiteY0" fmla="*/ 372082 h 1488326"/>
                <a:gd name="connsiteX1" fmla="*/ 526263 w 2322952"/>
                <a:gd name="connsiteY1" fmla="*/ 372082 h 1488326"/>
                <a:gd name="connsiteX2" fmla="*/ 1020950 w 2322952"/>
                <a:gd name="connsiteY2" fmla="*/ 372082 h 1488326"/>
                <a:gd name="connsiteX3" fmla="*/ 1578789 w 2322952"/>
                <a:gd name="connsiteY3" fmla="*/ 372082 h 1488326"/>
                <a:gd name="connsiteX4" fmla="*/ 1578789 w 2322952"/>
                <a:gd name="connsiteY4" fmla="*/ 0 h 1488326"/>
                <a:gd name="connsiteX5" fmla="*/ 1965754 w 2322952"/>
                <a:gd name="connsiteY5" fmla="*/ 386965 h 1488326"/>
                <a:gd name="connsiteX6" fmla="*/ 2322952 w 2322952"/>
                <a:gd name="connsiteY6" fmla="*/ 744163 h 1488326"/>
                <a:gd name="connsiteX7" fmla="*/ 1935987 w 2322952"/>
                <a:gd name="connsiteY7" fmla="*/ 1131128 h 1488326"/>
                <a:gd name="connsiteX8" fmla="*/ 1578789 w 2322952"/>
                <a:gd name="connsiteY8" fmla="*/ 1488326 h 1488326"/>
                <a:gd name="connsiteX9" fmla="*/ 1578789 w 2322952"/>
                <a:gd name="connsiteY9" fmla="*/ 1116245 h 1488326"/>
                <a:gd name="connsiteX10" fmla="*/ 1036738 w 2322952"/>
                <a:gd name="connsiteY10" fmla="*/ 1116245 h 1488326"/>
                <a:gd name="connsiteX11" fmla="*/ 526263 w 2322952"/>
                <a:gd name="connsiteY11" fmla="*/ 1116245 h 1488326"/>
                <a:gd name="connsiteX12" fmla="*/ 0 w 2322952"/>
                <a:gd name="connsiteY12" fmla="*/ 1116245 h 1488326"/>
                <a:gd name="connsiteX13" fmla="*/ 0 w 2322952"/>
                <a:gd name="connsiteY13" fmla="*/ 759047 h 1488326"/>
                <a:gd name="connsiteX14" fmla="*/ 0 w 2322952"/>
                <a:gd name="connsiteY14" fmla="*/ 372082 h 148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322952" h="1488326" fill="none" extrusionOk="0">
                  <a:moveTo>
                    <a:pt x="0" y="372082"/>
                  </a:moveTo>
                  <a:cubicBezTo>
                    <a:pt x="143045" y="360430"/>
                    <a:pt x="396549" y="391302"/>
                    <a:pt x="526263" y="372082"/>
                  </a:cubicBezTo>
                  <a:cubicBezTo>
                    <a:pt x="655977" y="352862"/>
                    <a:pt x="859592" y="416909"/>
                    <a:pt x="1020950" y="372082"/>
                  </a:cubicBezTo>
                  <a:cubicBezTo>
                    <a:pt x="1182308" y="327255"/>
                    <a:pt x="1445912" y="417932"/>
                    <a:pt x="1578789" y="372082"/>
                  </a:cubicBezTo>
                  <a:cubicBezTo>
                    <a:pt x="1548672" y="273736"/>
                    <a:pt x="1583665" y="161621"/>
                    <a:pt x="1578789" y="0"/>
                  </a:cubicBezTo>
                  <a:cubicBezTo>
                    <a:pt x="1699129" y="83296"/>
                    <a:pt x="1792025" y="273555"/>
                    <a:pt x="1965754" y="386965"/>
                  </a:cubicBezTo>
                  <a:cubicBezTo>
                    <a:pt x="2139483" y="500375"/>
                    <a:pt x="2181631" y="639960"/>
                    <a:pt x="2322952" y="744163"/>
                  </a:cubicBezTo>
                  <a:cubicBezTo>
                    <a:pt x="2146413" y="924281"/>
                    <a:pt x="2001855" y="979514"/>
                    <a:pt x="1935987" y="1131128"/>
                  </a:cubicBezTo>
                  <a:cubicBezTo>
                    <a:pt x="1870119" y="1282742"/>
                    <a:pt x="1649683" y="1340814"/>
                    <a:pt x="1578789" y="1488326"/>
                  </a:cubicBezTo>
                  <a:cubicBezTo>
                    <a:pt x="1554316" y="1341727"/>
                    <a:pt x="1580104" y="1268903"/>
                    <a:pt x="1578789" y="1116245"/>
                  </a:cubicBezTo>
                  <a:cubicBezTo>
                    <a:pt x="1331152" y="1154301"/>
                    <a:pt x="1280770" y="1111189"/>
                    <a:pt x="1036738" y="1116245"/>
                  </a:cubicBezTo>
                  <a:cubicBezTo>
                    <a:pt x="792706" y="1121301"/>
                    <a:pt x="734070" y="1084704"/>
                    <a:pt x="526263" y="1116245"/>
                  </a:cubicBezTo>
                  <a:cubicBezTo>
                    <a:pt x="318456" y="1147786"/>
                    <a:pt x="184541" y="1054823"/>
                    <a:pt x="0" y="1116245"/>
                  </a:cubicBezTo>
                  <a:cubicBezTo>
                    <a:pt x="-27743" y="1001406"/>
                    <a:pt x="2490" y="861375"/>
                    <a:pt x="0" y="759047"/>
                  </a:cubicBezTo>
                  <a:cubicBezTo>
                    <a:pt x="-2490" y="656719"/>
                    <a:pt x="13263" y="535746"/>
                    <a:pt x="0" y="372082"/>
                  </a:cubicBezTo>
                  <a:close/>
                </a:path>
                <a:path w="2322952" h="1488326" stroke="0" extrusionOk="0">
                  <a:moveTo>
                    <a:pt x="0" y="372082"/>
                  </a:moveTo>
                  <a:cubicBezTo>
                    <a:pt x="176275" y="364333"/>
                    <a:pt x="284953" y="416302"/>
                    <a:pt x="478899" y="372082"/>
                  </a:cubicBezTo>
                  <a:cubicBezTo>
                    <a:pt x="672845" y="327862"/>
                    <a:pt x="743669" y="389452"/>
                    <a:pt x="973587" y="372082"/>
                  </a:cubicBezTo>
                  <a:cubicBezTo>
                    <a:pt x="1203505" y="354712"/>
                    <a:pt x="1371478" y="427775"/>
                    <a:pt x="1578789" y="372082"/>
                  </a:cubicBezTo>
                  <a:cubicBezTo>
                    <a:pt x="1544760" y="252726"/>
                    <a:pt x="1599174" y="132070"/>
                    <a:pt x="1578789" y="0"/>
                  </a:cubicBezTo>
                  <a:cubicBezTo>
                    <a:pt x="1721684" y="89967"/>
                    <a:pt x="1820711" y="245429"/>
                    <a:pt x="1965754" y="386965"/>
                  </a:cubicBezTo>
                  <a:cubicBezTo>
                    <a:pt x="2110797" y="528501"/>
                    <a:pt x="2196526" y="619265"/>
                    <a:pt x="2322952" y="744163"/>
                  </a:cubicBezTo>
                  <a:cubicBezTo>
                    <a:pt x="2215428" y="876969"/>
                    <a:pt x="2101269" y="892585"/>
                    <a:pt x="1965754" y="1101361"/>
                  </a:cubicBezTo>
                  <a:cubicBezTo>
                    <a:pt x="1830239" y="1310137"/>
                    <a:pt x="1702104" y="1288315"/>
                    <a:pt x="1578789" y="1488326"/>
                  </a:cubicBezTo>
                  <a:cubicBezTo>
                    <a:pt x="1546116" y="1306093"/>
                    <a:pt x="1598463" y="1202364"/>
                    <a:pt x="1578789" y="1116245"/>
                  </a:cubicBezTo>
                  <a:cubicBezTo>
                    <a:pt x="1330134" y="1160617"/>
                    <a:pt x="1252548" y="1095685"/>
                    <a:pt x="1020950" y="1116245"/>
                  </a:cubicBezTo>
                  <a:cubicBezTo>
                    <a:pt x="789352" y="1136805"/>
                    <a:pt x="729921" y="1057788"/>
                    <a:pt x="494687" y="1116245"/>
                  </a:cubicBezTo>
                  <a:cubicBezTo>
                    <a:pt x="259453" y="1174702"/>
                    <a:pt x="184031" y="1066361"/>
                    <a:pt x="0" y="1116245"/>
                  </a:cubicBezTo>
                  <a:cubicBezTo>
                    <a:pt x="-31080" y="979596"/>
                    <a:pt x="32155" y="851482"/>
                    <a:pt x="0" y="759047"/>
                  </a:cubicBezTo>
                  <a:cubicBezTo>
                    <a:pt x="-32155" y="666612"/>
                    <a:pt x="19846" y="504355"/>
                    <a:pt x="0" y="3720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="" xmlns:ask="http://schemas.microsoft.com/office/drawing/2018/sketchyshapes" sd="2354974576">
                    <a:prstGeom prst="rightArrow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C4CFD983-822E-46E0-B179-246E52092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99" t="38923" r="8034" b="38736"/>
            <a:stretch/>
          </p:blipFill>
          <p:spPr>
            <a:xfrm>
              <a:off x="3741287" y="2486133"/>
              <a:ext cx="1980220" cy="526863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DB39CC3D-8AC1-4EDF-820C-6D12C3DBB1D1}"/>
              </a:ext>
            </a:extLst>
          </p:cNvPr>
          <p:cNvSpPr txBox="1"/>
          <p:nvPr/>
        </p:nvSpPr>
        <p:spPr>
          <a:xfrm>
            <a:off x="6648671" y="2087214"/>
            <a:ext cx="131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i="0" dirty="0">
                <a:solidFill>
                  <a:schemeClr val="bg1"/>
                </a:solidFill>
                <a:effectLst/>
                <a:latin typeface="Noto Sans"/>
              </a:rPr>
              <a:t>Preference</a:t>
            </a:r>
          </a:p>
          <a:p>
            <a:pPr algn="ctr"/>
            <a:endParaRPr lang="en-US" altLang="ko-KR" sz="2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</a:rPr>
              <a:t>98%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40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9040" y="2061992"/>
            <a:ext cx="5117136" cy="345524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Naver</a:t>
            </a:r>
            <a:r>
              <a:rPr lang="en-US" dirty="0" smtClean="0"/>
              <a:t> Maps API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 smtClean="0"/>
              <a:t>Unsplash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Payment </a:t>
            </a:r>
            <a:r>
              <a:rPr lang="en-US" dirty="0" smtClean="0"/>
              <a:t>Network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80112" y="2061992"/>
            <a:ext cx="2626568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Tx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690876" y="620688"/>
            <a:ext cx="784156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altLang="ko-KR" sz="46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4</a:t>
            </a:r>
            <a:r>
              <a:rPr kumimoji="0" lang="en-US" altLang="ko-KR" sz="40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. </a:t>
            </a:r>
            <a:r>
              <a:rPr lang="en-US" altLang="ko-KR" sz="4000" spc="-150" dirty="0">
                <a:solidFill>
                  <a:schemeClr val="bg1"/>
                </a:solidFill>
              </a:rPr>
              <a:t>Implementation and Technology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800" b="0" spc="-15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pic>
        <p:nvPicPr>
          <p:cNvPr id="8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5. Sources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7624" y="3113673"/>
            <a:ext cx="6984776" cy="38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2000" b="0" i="0" u="none" strike="noStrike" kern="1200" cap="none" spc="-150" normalizeH="0" baseline="0">
              <a:solidFill>
                <a:srgbClr val="FFFFFF"/>
              </a:solidFill>
              <a:latin typeface="나눔손글씨 펜"/>
              <a:ea typeface="나눔손글씨 펜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9288" y="1772816"/>
            <a:ext cx="7323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https://icon-icons.com/ko/%EC%95%84%EC%9D%B4%EC%BD%98/%EC%97%AC%EC%9E%90-%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ED%95%99%EC%83%9D/100407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https://icon-icons.com/ko/%EC%95%84%EC%9D%B4%EC%BD%98/%EC%8A%A4%EB%A7%88%ED%8A%B8%ED%8F%B0-%EC%B1%84%ED%8C%85-%EC%B1%84%ED%8C%85-%EB%8C%80%ED%99%94-%EB%AA%A8%EB%B9%8C-%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EC%A0%84%ED%99%94/56439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www.flaticon.com/kr/free-icon/qa_1702397?term=a&amp;page=1&amp;position=28&amp;page=1&amp;position=28&amp;related_id=1702397&amp;origin=search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https://www.flaticon.com/kr/free-icon/a-_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2038044?term=a&amp;page=1&amp;position=29&amp;page=1&amp;position=29&amp;related_id=2038044&amp;origin=search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https://www.flaticon.com/kr/free-icon/student-card_3413240?term=%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ED%95%99%EC%83%9D&amp;page=1&amp;position=20&amp;page=1&amp;position=20&amp;related_id=3413240&amp;origin=search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https://www.flaticon.com/kr/free-icon/mobile-app_485300?term=%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EC%95%B1&amp;page=3&amp;position=37&amp;page=3&amp;position=37&amp;related_id=485300&amp;origin=search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https://www.flaticon.com/kr/free-icon/app-store_553288?term=%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EC%95%B1&amp;page=3&amp;position=42&amp;page=3&amp;position=42&amp;related_id=553288&amp;origin=search</a:t>
            </a: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https://www.flaticon.com/kr/free-icon/professor_2038452?term=%EA%B5%90%EC%88%98&amp;page=4&amp;position=44&amp;page=4&amp;position=44&amp;related_id=2038452&amp;origin=search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</a:t>
            </a: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www.flaticon.com/kr/free-icon/faq_4412490?term=%EC%A7%88%EB%AC%B8&amp;page=1&amp;position=16&amp;page=1&amp;position=16&amp;related_id=4412490&amp;origin=search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 smtClean="0">
                <a:solidFill>
                  <a:srgbClr val="FFFFFF"/>
                </a:solidFill>
                <a:latin typeface="나눔손글씨 펜"/>
                <a:ea typeface="나눔손글씨 펜"/>
              </a:rPr>
              <a:t>https</a:t>
            </a: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://www.flaticon.com/kr/free-icon/book_4403617?term=%EC%B1%85%20%EB%AC%BC%EC%9D%8C%ED%91%9C&amp;page=1&amp;position=15&amp;page=1&amp;position=15&amp;related_id=4403617&amp;origin=search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https://www.flaticon.com/kr/free-icon/magnifying-glass_2015046?term=%EB%8F%8B%EB%B3%B4%EA%B8%B0&amp;page=3&amp;position=14&amp;page=3&amp;position=14&amp;related_id=2015046&amp;origin=search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ko-KR" sz="1100" b="0" i="0" u="none" strike="noStrike" kern="1200" cap="none" spc="-150" normalizeH="0" baseline="0" dirty="0">
                <a:solidFill>
                  <a:srgbClr val="FFFFFF"/>
                </a:solidFill>
                <a:latin typeface="나눔손글씨 펜"/>
                <a:ea typeface="나눔손글씨 펜"/>
              </a:rPr>
              <a:t>https://www.flaticon.com/kr/free-icon/discussion_1935081?term=%EC%B0%BE%EB%8B%A4&amp;page=2&amp;position=47&amp;page=2&amp;position=47&amp;related_id=1935081&amp;origin=search</a:t>
            </a:r>
          </a:p>
          <a:p>
            <a:pPr>
              <a:defRPr/>
            </a:pP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  <a:p>
            <a:pPr>
              <a:defRPr/>
            </a:pPr>
            <a:endParaRPr kumimoji="0" lang="en-US" altLang="ko-KR" sz="1100" b="0" i="0" u="none" strike="noStrike" kern="1200" cap="none" spc="-150" normalizeH="0" baseline="0" dirty="0">
              <a:solidFill>
                <a:srgbClr val="FFFFFF"/>
              </a:solidFill>
              <a:latin typeface="나눔손글씨 펜"/>
              <a:ea typeface="나눔손글씨 펜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Table </a:t>
            </a:r>
            <a:r>
              <a:rPr kumimoji="0" lang="en-US" altLang="ko-KR" sz="46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of </a:t>
            </a:r>
            <a:r>
              <a:rPr kumimoji="0" lang="en-US" altLang="ko-KR" sz="4600" b="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Contents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2331695"/>
            <a:ext cx="655272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Background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App Description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Expectations and Goals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Implementation and Technology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Sources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1. Background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1" y="4869160"/>
            <a:ext cx="8064898" cy="209288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600" spc="-150" dirty="0">
                <a:solidFill>
                  <a:schemeClr val="bg1"/>
                </a:solidFill>
              </a:rPr>
              <a:t>TA’s and professors are often busy, and can only provide so much help aside from lectures and office hours, and </a:t>
            </a:r>
            <a:r>
              <a:rPr lang="en-US" altLang="ko-KR" sz="2600" spc="-150" dirty="0" smtClean="0">
                <a:solidFill>
                  <a:schemeClr val="bg1"/>
                </a:solidFill>
              </a:rPr>
              <a:t>videos </a:t>
            </a:r>
            <a:r>
              <a:rPr lang="en-US" altLang="ko-KR" sz="2600" spc="-150" dirty="0">
                <a:solidFill>
                  <a:schemeClr val="bg1"/>
                </a:solidFill>
              </a:rPr>
              <a:t>on the Internet only help so much.</a:t>
            </a:r>
          </a:p>
          <a:p>
            <a:pPr algn="just">
              <a:defRPr/>
            </a:pPr>
            <a:endParaRPr lang="en-US" altLang="ko-KR" sz="2600" spc="-150" dirty="0" smtClean="0">
              <a:solidFill>
                <a:schemeClr val="bg1"/>
              </a:solidFill>
            </a:endParaRPr>
          </a:p>
          <a:p>
            <a:pPr algn="just">
              <a:defRPr/>
            </a:pPr>
            <a:endParaRPr lang="en-US" altLang="ko-KR" sz="2600" spc="-150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34499" y="1916832"/>
            <a:ext cx="2721476" cy="244827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11960" y="1916832"/>
            <a:ext cx="2736304" cy="2448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1. Background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3707904" y="1844822"/>
            <a:ext cx="5040560" cy="28931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600" b="0" spc="-150" dirty="0" smtClean="0">
                <a:solidFill>
                  <a:schemeClr val="bg1"/>
                </a:solidFill>
              </a:rPr>
              <a:t>Furthermore, </a:t>
            </a:r>
            <a:r>
              <a:rPr lang="en-US" altLang="ko-KR" sz="2600" b="0" spc="-150" dirty="0">
                <a:solidFill>
                  <a:schemeClr val="bg1"/>
                </a:solidFill>
              </a:rPr>
              <a:t>if you`re absent from 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the class </a:t>
            </a:r>
            <a:r>
              <a:rPr lang="en-US" altLang="ko-KR" sz="2600" b="0" spc="-150" dirty="0">
                <a:solidFill>
                  <a:schemeClr val="bg1"/>
                </a:solidFill>
              </a:rPr>
              <a:t>or lack prior knowledge, </a:t>
            </a:r>
            <a:r>
              <a:rPr lang="en-US" altLang="ko-KR" sz="2600" spc="-150" dirty="0" smtClean="0">
                <a:solidFill>
                  <a:schemeClr val="bg1"/>
                </a:solidFill>
              </a:rPr>
              <a:t>you might struggle and need some help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. </a:t>
            </a:r>
            <a:endParaRPr lang="en-US" altLang="ko-KR" sz="2600" b="0" spc="-15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ko-KR" sz="2600" b="0" spc="-150" dirty="0">
              <a:solidFill>
                <a:schemeClr val="bg1"/>
              </a:solidFill>
            </a:endParaRPr>
          </a:p>
          <a:p>
            <a:pPr>
              <a:defRPr/>
            </a:pPr>
            <a:endParaRPr lang="en-US" altLang="ko-KR" sz="2600" b="0" spc="-15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altLang="ko-KR" sz="2600" b="0" spc="-150" dirty="0">
                <a:solidFill>
                  <a:schemeClr val="bg1"/>
                </a:solidFill>
              </a:rPr>
              <a:t>In this case, 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the professor and TA’s alone may not be able to help you. </a:t>
            </a:r>
            <a:endParaRPr lang="en-US" altLang="ko-KR" sz="2600" b="0" spc="-15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2695" y="2051308"/>
            <a:ext cx="3025168" cy="2529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5105260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1. Background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3" name="TextBox 6"/>
          <p:cNvSpPr txBox="1"/>
          <p:nvPr/>
        </p:nvSpPr>
        <p:spPr>
          <a:xfrm>
            <a:off x="3671392" y="2043345"/>
            <a:ext cx="4573016" cy="12926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altLang="ko-KR" sz="2600" b="0" spc="-150" dirty="0" smtClean="0">
                <a:solidFill>
                  <a:schemeClr val="bg1"/>
                </a:solidFill>
              </a:rPr>
              <a:t>Students who understand the subject well ca</a:t>
            </a:r>
            <a:r>
              <a:rPr lang="en-US" altLang="ko-KR" sz="2600" spc="-150" dirty="0" smtClean="0">
                <a:solidFill>
                  <a:schemeClr val="bg1"/>
                </a:solidFill>
              </a:rPr>
              <a:t>n provide a lot of 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help to other students.</a:t>
            </a:r>
            <a:endParaRPr lang="en-US" altLang="ko-KR" sz="2600" b="0" spc="-150" dirty="0">
              <a:solidFill>
                <a:schemeClr val="bg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3707904" y="4221088"/>
            <a:ext cx="4752528" cy="87516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600" b="0" spc="-150" dirty="0">
                <a:solidFill>
                  <a:schemeClr val="bg1"/>
                </a:solidFill>
              </a:rPr>
              <a:t>However, it is not easy to find such a student.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99592" y="4077072"/>
            <a:ext cx="2160240" cy="20162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592" y="1700808"/>
            <a:ext cx="2124844" cy="19215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7913572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2. App Description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971600" y="3933056"/>
            <a:ext cx="1440160" cy="49069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600" b="1" spc="-150" dirty="0">
                <a:solidFill>
                  <a:schemeClr val="lt1"/>
                </a:solidFill>
              </a:rPr>
              <a:t>Student </a:t>
            </a:r>
          </a:p>
        </p:txBody>
      </p:sp>
      <p:sp>
        <p:nvSpPr>
          <p:cNvPr id="17" name="TextBox 6"/>
          <p:cNvSpPr txBox="1"/>
          <p:nvPr/>
        </p:nvSpPr>
        <p:spPr>
          <a:xfrm>
            <a:off x="6372200" y="3947090"/>
            <a:ext cx="2304256" cy="49002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600" b="1" spc="-150" dirty="0">
                <a:solidFill>
                  <a:schemeClr val="lt1"/>
                </a:solidFill>
              </a:rPr>
              <a:t>Student Tutor </a:t>
            </a:r>
          </a:p>
        </p:txBody>
      </p:sp>
      <p:sp>
        <p:nvSpPr>
          <p:cNvPr id="20" name="TextBox 6"/>
          <p:cNvSpPr txBox="1"/>
          <p:nvPr/>
        </p:nvSpPr>
        <p:spPr>
          <a:xfrm>
            <a:off x="899591" y="4725144"/>
            <a:ext cx="7344816" cy="89255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600" b="0" spc="-150" dirty="0">
                <a:solidFill>
                  <a:schemeClr val="bg1"/>
                </a:solidFill>
              </a:rPr>
              <a:t>The 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application </a:t>
            </a:r>
            <a:r>
              <a:rPr lang="en-US" altLang="ko-KR" sz="2600" b="0" spc="-150" dirty="0">
                <a:solidFill>
                  <a:schemeClr val="bg1"/>
                </a:solidFill>
              </a:rPr>
              <a:t>will solve this problem 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by connecting the student and student tutor.</a:t>
            </a:r>
            <a:endParaRPr lang="en-US" altLang="ko-KR" sz="2600" b="0" spc="-150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4096" y="1628800"/>
            <a:ext cx="2403727" cy="22322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72200" y="1628800"/>
            <a:ext cx="2269769" cy="223224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15816" y="1628800"/>
            <a:ext cx="3528392" cy="22322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7913572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2. App Description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20" name="TextBox 6"/>
          <p:cNvSpPr txBox="1"/>
          <p:nvPr/>
        </p:nvSpPr>
        <p:spPr>
          <a:xfrm>
            <a:off x="3203848" y="2153390"/>
            <a:ext cx="5112568" cy="12756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600" b="0" spc="-150" dirty="0">
                <a:solidFill>
                  <a:schemeClr val="bg1"/>
                </a:solidFill>
              </a:rPr>
              <a:t>Students who have received A/A+ in a course can apply to become a tutor in that subject.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608" y="1844824"/>
            <a:ext cx="2042160" cy="18973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36096" y="4365104"/>
            <a:ext cx="2644140" cy="1569720"/>
          </a:xfrm>
          <a:prstGeom prst="rect">
            <a:avLst/>
          </a:prstGeom>
        </p:spPr>
      </p:pic>
      <p:sp>
        <p:nvSpPr>
          <p:cNvPr id="28" name="TextBox 6"/>
          <p:cNvSpPr txBox="1"/>
          <p:nvPr/>
        </p:nvSpPr>
        <p:spPr>
          <a:xfrm>
            <a:off x="467544" y="4653136"/>
            <a:ext cx="4392488" cy="1292662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n-US" altLang="ko-KR" sz="2600" b="0" spc="-150" dirty="0" smtClean="0">
                <a:solidFill>
                  <a:schemeClr val="bg1"/>
                </a:solidFill>
              </a:rPr>
              <a:t>These students can apply to be a tutor in that subject using </a:t>
            </a:r>
            <a:r>
              <a:rPr lang="en-US" altLang="ko-KR" sz="2600" b="0" spc="-150" dirty="0">
                <a:solidFill>
                  <a:schemeClr val="bg1"/>
                </a:solidFill>
              </a:rPr>
              <a:t>their </a:t>
            </a:r>
            <a:r>
              <a:rPr lang="en-US" altLang="ko-KR" sz="2600" b="0" spc="-150" dirty="0" smtClean="0">
                <a:solidFill>
                  <a:schemeClr val="bg1"/>
                </a:solidFill>
              </a:rPr>
              <a:t>student ID.</a:t>
            </a:r>
            <a:endParaRPr lang="en-US" altLang="ko-KR" sz="2600" b="0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504" y="1700808"/>
            <a:ext cx="1607389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876" y="620688"/>
            <a:ext cx="7913572" cy="787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>
                <a:solidFill>
                  <a:schemeClr val="bg1"/>
                </a:solidFill>
                <a:latin typeface="나눔손글씨 펜"/>
                <a:ea typeface="나눔손글씨 펜"/>
              </a:rPr>
              <a:t>2. App Description</a:t>
            </a: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22" name="TextBox 8"/>
          <p:cNvSpPr txBox="1"/>
          <p:nvPr/>
        </p:nvSpPr>
        <p:spPr>
          <a:xfrm>
            <a:off x="2123727" y="1892021"/>
            <a:ext cx="6624736" cy="497059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</a:rPr>
              <a:t>Students can </a:t>
            </a:r>
            <a:r>
              <a:rPr lang="en-US" altLang="ko-KR" sz="2600" dirty="0">
                <a:solidFill>
                  <a:schemeClr val="bg1"/>
                </a:solidFill>
              </a:rPr>
              <a:t>choose the subject you want to take or want to teach</a:t>
            </a:r>
          </a:p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</a:rPr>
              <a:t>Through the app, students are able to match with a tutor that suits them.</a:t>
            </a:r>
            <a:endParaRPr lang="en-US" altLang="ko-KR" sz="2600" dirty="0">
              <a:solidFill>
                <a:schemeClr val="bg1"/>
              </a:solidFill>
            </a:endParaRPr>
          </a:p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</a:rPr>
              <a:t>After a student sends a request, the tutor can accept or reject </a:t>
            </a:r>
            <a:r>
              <a:rPr lang="en-US" altLang="ko-KR" sz="2600" dirty="0">
                <a:solidFill>
                  <a:schemeClr val="bg1"/>
                </a:solidFill>
              </a:rPr>
              <a:t>the request.</a:t>
            </a:r>
          </a:p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endParaRPr lang="en-US" altLang="ko-KR" sz="2600" dirty="0">
              <a:solidFill>
                <a:schemeClr val="bg1"/>
              </a:solidFill>
            </a:endParaRPr>
          </a:p>
          <a:p>
            <a:pPr marL="514350" indent="-514350" algn="just">
              <a:spcAft>
                <a:spcPts val="50"/>
              </a:spcAft>
              <a:buSzPct val="80000"/>
              <a:buBlip>
                <a:blip r:embed="rId4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</a:rPr>
              <a:t>If </a:t>
            </a:r>
            <a:r>
              <a:rPr lang="en-US" altLang="ko-KR" sz="2600" dirty="0" smtClean="0">
                <a:solidFill>
                  <a:schemeClr val="bg1"/>
                </a:solidFill>
              </a:rPr>
              <a:t>the request </a:t>
            </a:r>
            <a:r>
              <a:rPr lang="en-US" altLang="ko-KR" sz="2600" dirty="0">
                <a:solidFill>
                  <a:schemeClr val="bg1"/>
                </a:solidFill>
              </a:rPr>
              <a:t>is accepted, the student and tutor </a:t>
            </a:r>
            <a:r>
              <a:rPr lang="en-US" altLang="ko-KR" sz="2600" dirty="0" smtClean="0">
                <a:solidFill>
                  <a:schemeClr val="bg1"/>
                </a:solidFill>
              </a:rPr>
              <a:t>are connected and able to message each other.</a:t>
            </a:r>
            <a:endParaRPr lang="en-US" altLang="ko-KR" sz="2600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9157" y="2996952"/>
            <a:ext cx="1624570" cy="2520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876" y="620688"/>
            <a:ext cx="78415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600" b="0" spc="-150" dirty="0">
                <a:solidFill>
                  <a:schemeClr val="bg1"/>
                </a:solidFill>
                <a:latin typeface="나눔손글씨 펜"/>
                <a:ea typeface="나눔손글씨 펜"/>
              </a:rPr>
              <a:t>3. </a:t>
            </a:r>
            <a:r>
              <a:rPr kumimoji="0" lang="en-US" altLang="ko-KR" sz="4600" b="0" spc="-15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Expectations and Goals</a:t>
            </a:r>
            <a:endParaRPr kumimoji="0" lang="en-US" altLang="ko-KR" sz="4600" b="0" spc="-150" dirty="0">
              <a:solidFill>
                <a:schemeClr val="bg1"/>
              </a:solidFill>
              <a:latin typeface="나눔손글씨 펜"/>
              <a:ea typeface="나눔손글씨 펜"/>
            </a:endParaRPr>
          </a:p>
        </p:txBody>
      </p:sp>
      <p:pic>
        <p:nvPicPr>
          <p:cNvPr id="12" name="그림 11" descr="분필제목라인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162" y="1303809"/>
            <a:ext cx="8067675" cy="180975"/>
          </a:xfrm>
          <a:prstGeom prst="rect">
            <a:avLst/>
          </a:prstGeom>
        </p:spPr>
      </p:pic>
      <p:sp>
        <p:nvSpPr>
          <p:cNvPr id="15" name="TextBox 6"/>
          <p:cNvSpPr txBox="1"/>
          <p:nvPr/>
        </p:nvSpPr>
        <p:spPr>
          <a:xfrm>
            <a:off x="1115616" y="3429000"/>
            <a:ext cx="1440160" cy="49111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ko-KR" sz="2600" b="1" spc="-150" dirty="0">
                <a:solidFill>
                  <a:schemeClr val="lt1"/>
                </a:solidFill>
              </a:rPr>
              <a:t>Tutor </a:t>
            </a:r>
          </a:p>
        </p:txBody>
      </p:sp>
      <p:sp>
        <p:nvSpPr>
          <p:cNvPr id="16" name="TextBox 8"/>
          <p:cNvSpPr txBox="1"/>
          <p:nvPr/>
        </p:nvSpPr>
        <p:spPr>
          <a:xfrm>
            <a:off x="791580" y="4168869"/>
            <a:ext cx="75608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Can gain further knowledge in the subject by tutoring.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Can </a:t>
            </a:r>
            <a:r>
              <a:rPr lang="en-US" altLang="ko-KR" sz="2600" dirty="0" smtClean="0">
                <a:solidFill>
                  <a:schemeClr val="bg1"/>
                </a:solidFill>
                <a:latin typeface="나눔손글씨 펜"/>
                <a:ea typeface="나눔손글씨 펜"/>
              </a:rPr>
              <a:t>reinforce previous learning.</a:t>
            </a:r>
            <a:endParaRPr lang="en-US" altLang="ko-KR" sz="2600" dirty="0">
              <a:solidFill>
                <a:schemeClr val="bg1"/>
              </a:solidFill>
              <a:latin typeface="나눔손글씨 펜"/>
              <a:ea typeface="나눔손글씨 펜"/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Can earn some money.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SzPct val="80000"/>
              <a:buBlip>
                <a:blip r:embed="rId3"/>
              </a:buBlip>
              <a:defRPr/>
            </a:pPr>
            <a:r>
              <a:rPr lang="en-US" altLang="ko-KR" sz="2600" dirty="0">
                <a:solidFill>
                  <a:schemeClr val="bg1"/>
                </a:solidFill>
                <a:latin typeface="나눔손글씨 펜"/>
                <a:ea typeface="나눔손글씨 펜"/>
              </a:rPr>
              <a:t>Can make good use of his or her spare time.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9592" y="1658558"/>
            <a:ext cx="1800200" cy="1770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BBB59"/>
      </a:hlink>
      <a:folHlink>
        <a:srgbClr val="C3D69B"/>
      </a:folHlink>
    </a:clrScheme>
    <a:fontScheme name="칠판">
      <a:majorFont>
        <a:latin typeface="나눔손글씨 펜"/>
        <a:ea typeface="나눔손글씨 펜"/>
        <a:cs typeface=""/>
      </a:majorFont>
      <a:minorFont>
        <a:latin typeface="나눔손글씨 펜"/>
        <a:ea typeface="나눔손글씨 펜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513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나눔고딕</vt:lpstr>
      <vt:lpstr>Arial</vt:lpstr>
      <vt:lpstr>나눔손글씨 펜</vt:lpstr>
      <vt:lpstr>Noto Sans</vt:lpstr>
      <vt:lpstr>맑은 고딕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Windows 사용자</cp:lastModifiedBy>
  <cp:revision>101</cp:revision>
  <dcterms:created xsi:type="dcterms:W3CDTF">2011-09-01T09:12:42Z</dcterms:created>
  <dcterms:modified xsi:type="dcterms:W3CDTF">2021-04-04T14:28:50Z</dcterms:modified>
  <cp:version>1000.0000.01</cp:version>
</cp:coreProperties>
</file>