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282" r:id="rId4"/>
    <p:sldId id="339" r:id="rId5"/>
    <p:sldId id="333" r:id="rId6"/>
    <p:sldId id="340" r:id="rId7"/>
    <p:sldId id="347" r:id="rId8"/>
    <p:sldId id="342" r:id="rId9"/>
    <p:sldId id="343" r:id="rId10"/>
    <p:sldId id="311" r:id="rId11"/>
    <p:sldId id="334" r:id="rId12"/>
    <p:sldId id="335" r:id="rId13"/>
    <p:sldId id="348" r:id="rId14"/>
    <p:sldId id="336" r:id="rId15"/>
    <p:sldId id="337" r:id="rId16"/>
    <p:sldId id="338" r:id="rId17"/>
    <p:sldId id="318" r:id="rId18"/>
    <p:sldId id="344" r:id="rId19"/>
    <p:sldId id="345" r:id="rId20"/>
    <p:sldId id="346" r:id="rId21"/>
    <p:sldId id="321" r:id="rId22"/>
    <p:sldId id="326" r:id="rId23"/>
    <p:sldId id="33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65" d="100"/>
          <a:sy n="165" d="100"/>
        </p:scale>
        <p:origin x="138" y="22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Have you ever used new i-campus?
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4E-4606-8B98-077AC36FC3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4E-4606-8B98-077AC36FC307}"/>
              </c:ext>
            </c:extLst>
          </c:dPt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94.9</c:v>
                </c:pt>
                <c:pt idx="1">
                  <c:v>5.0999999999999996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3F-47CF-A147-BA077ECBFB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4816359934528331"/>
          <c:y val="5.8772324718837012E-2"/>
          <c:w val="0.22415539227324974"/>
          <c:h val="8.1106007306452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D9-4019-AEE9-E9C025265D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D9-4019-AEE9-E9C025265D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D9-4019-AEE9-E9C025265D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D9-4019-AEE9-E9C025265DE9}"/>
              </c:ext>
            </c:extLst>
          </c:dPt>
          <c:cat>
            <c:strRef>
              <c:f>Sheet1!$A$2:$A$5</c:f>
              <c:strCache>
                <c:ptCount val="4"/>
                <c:pt idx="0">
                  <c:v>Online </c:v>
                </c:pt>
                <c:pt idx="1">
                  <c:v>Online+Streaming</c:v>
                </c:pt>
                <c:pt idx="2">
                  <c:v>Online+Offline</c:v>
                </c:pt>
                <c:pt idx="3">
                  <c:v>Offline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61</c:v>
                </c:pt>
                <c:pt idx="1">
                  <c:v>34</c:v>
                </c:pt>
                <c:pt idx="2">
                  <c:v>6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25-43E6-858F-FDF0C36C5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25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18.899999999999999</c:v>
                </c:pt>
                <c:pt idx="2">
                  <c:v>24.3</c:v>
                </c:pt>
                <c:pt idx="3">
                  <c:v>37.799999999999997</c:v>
                </c:pt>
                <c:pt idx="4">
                  <c:v>18.899999999999999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63-44D6-ACE5-FA4609D4A6D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0554671"/>
        <c:axId val="110545103"/>
      </c:barChart>
      <c:catAx>
        <c:axId val="110554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0545103"/>
        <c:crosses val="autoZero"/>
        <c:auto val="1"/>
        <c:lblAlgn val="ctr"/>
        <c:lblOffset val="100"/>
        <c:noMultiLvlLbl val="0"/>
      </c:catAx>
      <c:valAx>
        <c:axId val="110545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0554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A7C-4DDF-8C90-CDE5BA324AF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A7C-4DDF-8C90-CDE5BA324AF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A7C-4DDF-8C90-CDE5BA324AF1}"/>
              </c:ext>
            </c:extLst>
          </c:dPt>
          <c:cat>
            <c:strRef>
              <c:f>Sheet1!$A$2:$A$4</c:f>
              <c:strCache>
                <c:ptCount val="3"/>
                <c:pt idx="0">
                  <c:v>Good</c:v>
                </c:pt>
                <c:pt idx="1">
                  <c:v>Bad</c:v>
                </c:pt>
                <c:pt idx="2">
                  <c:v>Don't know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62.2</c:v>
                </c:pt>
                <c:pt idx="1">
                  <c:v>16.2</c:v>
                </c:pt>
                <c:pt idx="2">
                  <c:v>21.6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19-453C-BC61-532E2B346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4966119916099"/>
          <c:y val="0.38832440437532195"/>
          <c:w val="0.19449005350555526"/>
          <c:h val="0.215869599217468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Bookmark under lecture</c:v>
                </c:pt>
                <c:pt idx="1">
                  <c:v>Notepad </c:v>
                </c:pt>
                <c:pt idx="2">
                  <c:v>Select notepad and start the lecture</c:v>
                </c:pt>
                <c:pt idx="3">
                  <c:v>None of these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22</c:v>
                </c:pt>
                <c:pt idx="1">
                  <c:v>13</c:v>
                </c:pt>
                <c:pt idx="2">
                  <c:v>21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35-46E0-9E89-23A45EDE65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0390735"/>
        <c:axId val="110391567"/>
      </c:barChart>
      <c:catAx>
        <c:axId val="1103907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0391567"/>
        <c:crosses val="autoZero"/>
        <c:auto val="1"/>
        <c:lblAlgn val="ctr"/>
        <c:lblOffset val="100"/>
        <c:noMultiLvlLbl val="0"/>
      </c:catAx>
      <c:valAx>
        <c:axId val="110391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0390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tructure/canvas-lm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21260" t="6909" r="2536" b="16934"/>
          <a:stretch/>
        </p:blipFill>
        <p:spPr>
          <a:xfrm>
            <a:off x="8590" y="-9614"/>
            <a:ext cx="12208210" cy="687458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7719" y="2974310"/>
            <a:ext cx="9956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I-Campus lecture Sub System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Team 4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655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 smtClean="0">
                <a:solidFill>
                  <a:schemeClr val="bg1"/>
                </a:solidFill>
              </a:rPr>
              <a:t>Team 4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2021.04.04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5228611" cy="769441"/>
            <a:chOff x="510077" y="2691080"/>
            <a:chExt cx="5228611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450636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Goals &amp; Methods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450636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Goals &amp; Methods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1256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Goals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39700" y="491296"/>
            <a:ext cx="271260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9700" y="158119"/>
            <a:ext cx="2712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I-Campus lecture Sub System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26" y="1863070"/>
            <a:ext cx="4773763" cy="331218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71311"/>
              </p:ext>
            </p:extLst>
          </p:nvPr>
        </p:nvGraphicFramePr>
        <p:xfrm>
          <a:off x="1863015" y="5223490"/>
          <a:ext cx="4667250" cy="11785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3699">
                  <a:extLst>
                    <a:ext uri="{9D8B030D-6E8A-4147-A177-3AD203B41FA5}">
                      <a16:colId xmlns:a16="http://schemas.microsoft.com/office/drawing/2014/main" val="2600963703"/>
                    </a:ext>
                  </a:extLst>
                </a:gridCol>
                <a:gridCol w="2717801">
                  <a:extLst>
                    <a:ext uri="{9D8B030D-6E8A-4147-A177-3AD203B41FA5}">
                      <a16:colId xmlns:a16="http://schemas.microsoft.com/office/drawing/2014/main" val="1461177377"/>
                    </a:ext>
                  </a:extLst>
                </a:gridCol>
                <a:gridCol w="1047749">
                  <a:extLst>
                    <a:ext uri="{9D8B030D-6E8A-4147-A177-3AD203B41FA5}">
                      <a16:colId xmlns:a16="http://schemas.microsoft.com/office/drawing/2014/main" val="121544543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594361963"/>
                    </a:ext>
                  </a:extLst>
                </a:gridCol>
              </a:tblGrid>
              <a:tr h="276865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Chapter5. Requirement Engineering-part 1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64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5:58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121493"/>
                  </a:ext>
                </a:extLst>
              </a:tr>
              <a:tr h="41403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accent3"/>
                          </a:solidFill>
                        </a:rPr>
                        <a:t>Write somethind...</a:t>
                      </a:r>
                      <a:endParaRPr lang="ko-KR" altLang="en-US" sz="10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3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12:15</a:t>
                      </a:r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929061"/>
                  </a:ext>
                </a:extLst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5888914" y="5545944"/>
            <a:ext cx="590550" cy="1587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MEMO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88914" y="6195844"/>
            <a:ext cx="590550" cy="1587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MEMO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9252" y="1180991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Bookmark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49440" y="4755098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Users can create bookmarks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366260" y="4770120"/>
            <a:ext cx="342900" cy="3429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5" idx="6"/>
            <a:endCxn id="12" idx="1"/>
          </p:cNvCxnSpPr>
          <p:nvPr/>
        </p:nvCxnSpPr>
        <p:spPr>
          <a:xfrm flipV="1">
            <a:off x="4709160" y="4939764"/>
            <a:ext cx="2240280" cy="18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794434" y="5177770"/>
            <a:ext cx="4804485" cy="1306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stCxn id="18" idx="3"/>
            <a:endCxn id="23" idx="1"/>
          </p:cNvCxnSpPr>
          <p:nvPr/>
        </p:nvCxnSpPr>
        <p:spPr>
          <a:xfrm flipV="1">
            <a:off x="6598919" y="5825225"/>
            <a:ext cx="403861" cy="59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02780" y="5640559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They can see and revise contents.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363134" y="5257472"/>
            <a:ext cx="850899" cy="2038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Bookmark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이등변 삼각형 26"/>
          <p:cNvSpPr/>
          <p:nvPr/>
        </p:nvSpPr>
        <p:spPr>
          <a:xfrm>
            <a:off x="6299124" y="5303499"/>
            <a:ext cx="146050" cy="12700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1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1256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Goals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39700" y="491296"/>
            <a:ext cx="271260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9700" y="158119"/>
            <a:ext cx="2712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I-Campus lecture Sub System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26" y="1863070"/>
            <a:ext cx="4773763" cy="331218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863015" y="5223490"/>
          <a:ext cx="4667250" cy="11785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3699">
                  <a:extLst>
                    <a:ext uri="{9D8B030D-6E8A-4147-A177-3AD203B41FA5}">
                      <a16:colId xmlns:a16="http://schemas.microsoft.com/office/drawing/2014/main" val="2600963703"/>
                    </a:ext>
                  </a:extLst>
                </a:gridCol>
                <a:gridCol w="2717801">
                  <a:extLst>
                    <a:ext uri="{9D8B030D-6E8A-4147-A177-3AD203B41FA5}">
                      <a16:colId xmlns:a16="http://schemas.microsoft.com/office/drawing/2014/main" val="1461177377"/>
                    </a:ext>
                  </a:extLst>
                </a:gridCol>
                <a:gridCol w="1047749">
                  <a:extLst>
                    <a:ext uri="{9D8B030D-6E8A-4147-A177-3AD203B41FA5}">
                      <a16:colId xmlns:a16="http://schemas.microsoft.com/office/drawing/2014/main" val="121544543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594361963"/>
                    </a:ext>
                  </a:extLst>
                </a:gridCol>
              </a:tblGrid>
              <a:tr h="276865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Chapter5. Requirement Engineering-part 1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64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5:58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121493"/>
                  </a:ext>
                </a:extLst>
              </a:tr>
              <a:tr h="41403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accent3"/>
                          </a:solidFill>
                        </a:rPr>
                        <a:t>Write somethind...</a:t>
                      </a:r>
                      <a:endParaRPr lang="ko-KR" altLang="en-US" sz="10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3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12:15</a:t>
                      </a:r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929061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5363134" y="5257472"/>
            <a:ext cx="850899" cy="2038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Bookmark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이등변 삼각형 7"/>
          <p:cNvSpPr/>
          <p:nvPr/>
        </p:nvSpPr>
        <p:spPr>
          <a:xfrm flipV="1">
            <a:off x="6299124" y="5303499"/>
            <a:ext cx="146050" cy="12700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888914" y="5545944"/>
            <a:ext cx="590550" cy="1587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MEMO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88914" y="6195844"/>
            <a:ext cx="590550" cy="1587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MEMO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9252" y="1180991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Notepad function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63015" y="5704694"/>
            <a:ext cx="4734074" cy="491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stCxn id="18" idx="3"/>
            <a:endCxn id="23" idx="1"/>
          </p:cNvCxnSpPr>
          <p:nvPr/>
        </p:nvCxnSpPr>
        <p:spPr>
          <a:xfrm>
            <a:off x="6597089" y="5950269"/>
            <a:ext cx="3904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87540" y="5765603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Users can label their bookmarks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8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039973"/>
              </p:ext>
            </p:extLst>
          </p:nvPr>
        </p:nvGraphicFramePr>
        <p:xfrm>
          <a:off x="1863015" y="5557147"/>
          <a:ext cx="4667250" cy="7645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3699">
                  <a:extLst>
                    <a:ext uri="{9D8B030D-6E8A-4147-A177-3AD203B41FA5}">
                      <a16:colId xmlns:a16="http://schemas.microsoft.com/office/drawing/2014/main" val="2600963703"/>
                    </a:ext>
                  </a:extLst>
                </a:gridCol>
                <a:gridCol w="2717801">
                  <a:extLst>
                    <a:ext uri="{9D8B030D-6E8A-4147-A177-3AD203B41FA5}">
                      <a16:colId xmlns:a16="http://schemas.microsoft.com/office/drawing/2014/main" val="1461177377"/>
                    </a:ext>
                  </a:extLst>
                </a:gridCol>
                <a:gridCol w="1047749">
                  <a:extLst>
                    <a:ext uri="{9D8B030D-6E8A-4147-A177-3AD203B41FA5}">
                      <a16:colId xmlns:a16="http://schemas.microsoft.com/office/drawing/2014/main" val="121544543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594361963"/>
                    </a:ext>
                  </a:extLst>
                </a:gridCol>
              </a:tblGrid>
              <a:tr h="276865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Pf.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Chapter5. Requirement Engineering-part 1</a:t>
                      </a:r>
                      <a:r>
                        <a:rPr lang="en-US" altLang="ko-KR" sz="1100" baseline="0" dirty="0" smtClean="0"/>
                        <a:t> 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64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3:32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121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18:58</a:t>
                      </a:r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92906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1256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Goals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39700" y="491296"/>
            <a:ext cx="271260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9700" y="158119"/>
            <a:ext cx="2712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I-Campus lecture Sub System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26" y="1863070"/>
            <a:ext cx="4773763" cy="331218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59091"/>
              </p:ext>
            </p:extLst>
          </p:nvPr>
        </p:nvGraphicFramePr>
        <p:xfrm>
          <a:off x="1863015" y="5223490"/>
          <a:ext cx="4667250" cy="27686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67250">
                  <a:extLst>
                    <a:ext uri="{9D8B030D-6E8A-4147-A177-3AD203B41FA5}">
                      <a16:colId xmlns:a16="http://schemas.microsoft.com/office/drawing/2014/main" val="2600963703"/>
                    </a:ext>
                  </a:extLst>
                </a:gridCol>
              </a:tblGrid>
              <a:tr h="276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Chapter5. Requirement Engineering-part 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64579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5363134" y="5257472"/>
            <a:ext cx="850899" cy="2038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Bookmark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이등변 삼각형 7"/>
          <p:cNvSpPr/>
          <p:nvPr/>
        </p:nvSpPr>
        <p:spPr>
          <a:xfrm>
            <a:off x="6299124" y="5303499"/>
            <a:ext cx="146050" cy="12700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9252" y="1180991"/>
            <a:ext cx="2462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Professor bookmark function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43170" y="5520472"/>
            <a:ext cx="4734074" cy="848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stCxn id="18" idx="3"/>
            <a:endCxn id="23" idx="1"/>
          </p:cNvCxnSpPr>
          <p:nvPr/>
        </p:nvCxnSpPr>
        <p:spPr>
          <a:xfrm>
            <a:off x="6577244" y="5944761"/>
            <a:ext cx="410296" cy="55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87540" y="5627103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Students are able to see the 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r>
              <a:rPr lang="en-US" altLang="ko-KR" dirty="0" smtClean="0">
                <a:solidFill>
                  <a:schemeClr val="accent4"/>
                </a:solidFill>
              </a:rPr>
              <a:t>Professor's </a:t>
            </a:r>
            <a:r>
              <a:rPr lang="en-US" altLang="ko-KR" dirty="0">
                <a:solidFill>
                  <a:schemeClr val="accent4"/>
                </a:solidFill>
              </a:rPr>
              <a:t>bookmarks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2690812" y="4838571"/>
            <a:ext cx="576" cy="133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/>
          <p:cNvSpPr/>
          <p:nvPr/>
        </p:nvSpPr>
        <p:spPr>
          <a:xfrm rot="5400000">
            <a:off x="2725102" y="4815394"/>
            <a:ext cx="45719" cy="9467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5419725" y="4838571"/>
            <a:ext cx="576" cy="133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이등변 삼각형 23"/>
          <p:cNvSpPr/>
          <p:nvPr/>
        </p:nvSpPr>
        <p:spPr>
          <a:xfrm rot="5400000">
            <a:off x="5454015" y="4815394"/>
            <a:ext cx="45719" cy="9467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363134" y="5598124"/>
            <a:ext cx="850899" cy="2038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Bookmark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이등변 삼각형 26"/>
          <p:cNvSpPr/>
          <p:nvPr/>
        </p:nvSpPr>
        <p:spPr>
          <a:xfrm flipV="1">
            <a:off x="6299124" y="5644151"/>
            <a:ext cx="146050" cy="127000"/>
          </a:xfrm>
          <a:prstGeom prst="triangl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5872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Methods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39700" y="491296"/>
            <a:ext cx="271260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9700" y="158119"/>
            <a:ext cx="2712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I-Campus lecture Sub System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9252" y="118099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About I-campus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540873C7-D000-E940-80EC-045D0A42AC9B}"/>
              </a:ext>
            </a:extLst>
          </p:cNvPr>
          <p:cNvPicPr/>
          <p:nvPr/>
        </p:nvPicPr>
        <p:blipFill rotWithShape="1">
          <a:blip r:embed="rId2"/>
          <a:srcRect b="20210"/>
          <a:stretch/>
        </p:blipFill>
        <p:spPr>
          <a:xfrm>
            <a:off x="1823325" y="2433402"/>
            <a:ext cx="9941955" cy="376165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823325" y="1908335"/>
            <a:ext cx="1012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I-Campus is </a:t>
            </a:r>
            <a:r>
              <a:rPr lang="en-US" altLang="ko-KR" dirty="0">
                <a:solidFill>
                  <a:schemeClr val="accent4"/>
                </a:solidFill>
              </a:rPr>
              <a:t>implemented by customizing an open source-based infrastructure called </a:t>
            </a:r>
            <a:r>
              <a:rPr lang="en-US" altLang="ko-KR" dirty="0">
                <a:solidFill>
                  <a:srgbClr val="FF0000"/>
                </a:solidFill>
              </a:rPr>
              <a:t>canvas-lms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50524" y="6187440"/>
            <a:ext cx="4196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u="sng" kern="100" dirty="0">
                <a:solidFill>
                  <a:srgbClr val="0563C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hlinkClick r:id="rId3"/>
              </a:rPr>
              <a:t>https://github.com/instructure/canvas-lms</a:t>
            </a:r>
            <a:endParaRPr lang="ko-KR" altLang="ko-KR" kern="1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26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960615" y="2443369"/>
            <a:ext cx="2026926" cy="7875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375783" y="3740406"/>
            <a:ext cx="3196591" cy="934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canvas-lms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5872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Methods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39700" y="491296"/>
            <a:ext cx="271260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9700" y="158119"/>
            <a:ext cx="2712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I-Campus lecture Sub System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9252" y="118099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About I-campus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cxnSp>
        <p:nvCxnSpPr>
          <p:cNvPr id="3" name="직선 연결선 2"/>
          <p:cNvCxnSpPr>
            <a:stCxn id="16" idx="0"/>
            <a:endCxn id="8" idx="2"/>
          </p:cNvCxnSpPr>
          <p:nvPr/>
        </p:nvCxnSpPr>
        <p:spPr>
          <a:xfrm flipH="1" flipV="1">
            <a:off x="5974078" y="3230968"/>
            <a:ext cx="1" cy="50943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2020 년에 배워야 할 상위 10 개 주문형 프로그래밍 언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373" y="2443370"/>
            <a:ext cx="1825410" cy="73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4960615" y="2041058"/>
            <a:ext cx="2026926" cy="406421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Backend Server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803058" y="5369449"/>
            <a:ext cx="2026926" cy="7875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03058" y="4967138"/>
            <a:ext cx="2026926" cy="406421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470558" y="5369449"/>
            <a:ext cx="2026926" cy="7875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470558" y="4967138"/>
            <a:ext cx="2026926" cy="406421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Test</a:t>
            </a:r>
          </a:p>
        </p:txBody>
      </p:sp>
      <p:cxnSp>
        <p:nvCxnSpPr>
          <p:cNvPr id="34" name="직선 연결선 33"/>
          <p:cNvCxnSpPr>
            <a:stCxn id="30" idx="3"/>
            <a:endCxn id="16" idx="3"/>
          </p:cNvCxnSpPr>
          <p:nvPr/>
        </p:nvCxnSpPr>
        <p:spPr>
          <a:xfrm flipV="1">
            <a:off x="3829984" y="4537637"/>
            <a:ext cx="1013929" cy="63271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6" idx="5"/>
            <a:endCxn id="33" idx="1"/>
          </p:cNvCxnSpPr>
          <p:nvPr/>
        </p:nvCxnSpPr>
        <p:spPr>
          <a:xfrm>
            <a:off x="7104244" y="4537637"/>
            <a:ext cx="1366314" cy="63271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리액트 (React.JS) 앱개발을 해야 하는 이유 | 뉴비즈스타트 start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58" y="5170348"/>
            <a:ext cx="1981855" cy="113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lenium Gri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444" y="5410518"/>
            <a:ext cx="1904394" cy="72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0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5872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Methods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39700" y="491296"/>
            <a:ext cx="271260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9700" y="158119"/>
            <a:ext cx="2712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I-Campus lecture Sub System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9252" y="1180991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Implemetation process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92840" y="2256860"/>
            <a:ext cx="2154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4"/>
                </a:solidFill>
              </a:rPr>
              <a:t>Write about API Logic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92840" y="2912645"/>
            <a:ext cx="2256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4"/>
                </a:solidFill>
              </a:rPr>
              <a:t>Write about UI/UX flow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92840" y="3516696"/>
            <a:ext cx="2631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4"/>
                </a:solidFill>
              </a:rPr>
              <a:t>Write about Backend Logic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92840" y="4157310"/>
            <a:ext cx="2420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4"/>
                </a:solidFill>
              </a:rPr>
              <a:t>Implement </a:t>
            </a:r>
            <a:r>
              <a:rPr lang="en-US" altLang="ko-KR" sz="1600" dirty="0" smtClean="0">
                <a:solidFill>
                  <a:schemeClr val="accent4"/>
                </a:solidFill>
              </a:rPr>
              <a:t>frontend view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86779" y="4791041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4"/>
                </a:solidFill>
              </a:rPr>
              <a:t>Implementation DB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86779" y="5448560"/>
            <a:ext cx="1814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4"/>
                </a:solidFill>
              </a:rPr>
              <a:t>Begin unit </a:t>
            </a:r>
            <a:r>
              <a:rPr lang="en-US" altLang="ko-KR" sz="1600" dirty="0" smtClean="0">
                <a:solidFill>
                  <a:schemeClr val="accent4"/>
                </a:solidFill>
              </a:rPr>
              <a:t>testing 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2471301" y="2252514"/>
            <a:ext cx="381000" cy="3429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화살표 56"/>
          <p:cNvSpPr/>
          <p:nvPr/>
        </p:nvSpPr>
        <p:spPr>
          <a:xfrm>
            <a:off x="2471301" y="2887446"/>
            <a:ext cx="381000" cy="3429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화살표 57"/>
          <p:cNvSpPr/>
          <p:nvPr/>
        </p:nvSpPr>
        <p:spPr>
          <a:xfrm>
            <a:off x="2471301" y="3522378"/>
            <a:ext cx="381000" cy="3429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오른쪽 화살표 58"/>
          <p:cNvSpPr/>
          <p:nvPr/>
        </p:nvSpPr>
        <p:spPr>
          <a:xfrm>
            <a:off x="2471301" y="4157310"/>
            <a:ext cx="381000" cy="3429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오른쪽 화살표 59"/>
          <p:cNvSpPr/>
          <p:nvPr/>
        </p:nvSpPr>
        <p:spPr>
          <a:xfrm>
            <a:off x="2471301" y="4792242"/>
            <a:ext cx="381000" cy="3429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화살표 60"/>
          <p:cNvSpPr/>
          <p:nvPr/>
        </p:nvSpPr>
        <p:spPr>
          <a:xfrm>
            <a:off x="2471301" y="5427174"/>
            <a:ext cx="381000" cy="3429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5031249" cy="769441"/>
            <a:chOff x="510077" y="2691080"/>
            <a:chExt cx="5031249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43090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Team &amp; Strategy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43090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Team &amp; Strategy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960615" y="2443369"/>
            <a:ext cx="2026926" cy="7875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Kang </a:t>
            </a:r>
            <a:r>
              <a:rPr lang="en-US" altLang="ko-KR" dirty="0" smtClean="0">
                <a:solidFill>
                  <a:schemeClr val="accent4"/>
                </a:solidFill>
              </a:rPr>
              <a:t>Deokjae</a:t>
            </a: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Lee Chihyun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375783" y="3740406"/>
            <a:ext cx="3196591" cy="934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Project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098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Team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39700" y="491296"/>
            <a:ext cx="271260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9700" y="158119"/>
            <a:ext cx="2712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I-Campus lecture Sub System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9252" y="118099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About I-campus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cxnSp>
        <p:nvCxnSpPr>
          <p:cNvPr id="3" name="직선 연결선 2"/>
          <p:cNvCxnSpPr>
            <a:stCxn id="16" idx="0"/>
            <a:endCxn id="8" idx="2"/>
          </p:cNvCxnSpPr>
          <p:nvPr/>
        </p:nvCxnSpPr>
        <p:spPr>
          <a:xfrm flipH="1" flipV="1">
            <a:off x="5974078" y="3230968"/>
            <a:ext cx="1" cy="50943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960615" y="2041058"/>
            <a:ext cx="2026926" cy="406421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Backend Server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803058" y="5369449"/>
            <a:ext cx="2026926" cy="7875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4"/>
                </a:solidFill>
              </a:rPr>
              <a:t>Lee Dongjun</a:t>
            </a:r>
          </a:p>
          <a:p>
            <a:pPr algn="ctr"/>
            <a:r>
              <a:rPr lang="en-US" altLang="ko-KR" dirty="0" smtClean="0">
                <a:solidFill>
                  <a:schemeClr val="accent4"/>
                </a:solidFill>
              </a:rPr>
              <a:t>Lee Jisun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03058" y="4967138"/>
            <a:ext cx="2026926" cy="406421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470558" y="5369449"/>
            <a:ext cx="2026926" cy="7875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4"/>
                </a:solidFill>
              </a:rPr>
              <a:t>Krogfoss Ryan</a:t>
            </a: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Kim Seongwoo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470558" y="4967138"/>
            <a:ext cx="2026926" cy="406421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Test</a:t>
            </a:r>
          </a:p>
        </p:txBody>
      </p:sp>
      <p:cxnSp>
        <p:nvCxnSpPr>
          <p:cNvPr id="34" name="직선 연결선 33"/>
          <p:cNvCxnSpPr>
            <a:stCxn id="30" idx="3"/>
            <a:endCxn id="16" idx="3"/>
          </p:cNvCxnSpPr>
          <p:nvPr/>
        </p:nvCxnSpPr>
        <p:spPr>
          <a:xfrm flipV="1">
            <a:off x="3829984" y="4537637"/>
            <a:ext cx="1013929" cy="63271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6" idx="5"/>
            <a:endCxn id="33" idx="1"/>
          </p:cNvCxnSpPr>
          <p:nvPr/>
        </p:nvCxnSpPr>
        <p:spPr>
          <a:xfrm>
            <a:off x="7104244" y="4537637"/>
            <a:ext cx="1366314" cy="63271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72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5023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Strategy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39700" y="491296"/>
            <a:ext cx="271260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9700" y="158119"/>
            <a:ext cx="2712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I-Campus lecture Sub System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9252" y="1180991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Schedule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291811"/>
              </p:ext>
            </p:extLst>
          </p:nvPr>
        </p:nvGraphicFramePr>
        <p:xfrm>
          <a:off x="1777609" y="2098886"/>
          <a:ext cx="9195197" cy="341037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41241">
                  <a:extLst>
                    <a:ext uri="{9D8B030D-6E8A-4147-A177-3AD203B41FA5}">
                      <a16:colId xmlns:a16="http://schemas.microsoft.com/office/drawing/2014/main" val="1697836715"/>
                    </a:ext>
                  </a:extLst>
                </a:gridCol>
                <a:gridCol w="1716572">
                  <a:extLst>
                    <a:ext uri="{9D8B030D-6E8A-4147-A177-3AD203B41FA5}">
                      <a16:colId xmlns:a16="http://schemas.microsoft.com/office/drawing/2014/main" val="3910721259"/>
                    </a:ext>
                  </a:extLst>
                </a:gridCol>
                <a:gridCol w="594782">
                  <a:extLst>
                    <a:ext uri="{9D8B030D-6E8A-4147-A177-3AD203B41FA5}">
                      <a16:colId xmlns:a16="http://schemas.microsoft.com/office/drawing/2014/main" val="4263115592"/>
                    </a:ext>
                  </a:extLst>
                </a:gridCol>
                <a:gridCol w="594782">
                  <a:extLst>
                    <a:ext uri="{9D8B030D-6E8A-4147-A177-3AD203B41FA5}">
                      <a16:colId xmlns:a16="http://schemas.microsoft.com/office/drawing/2014/main" val="4252554210"/>
                    </a:ext>
                  </a:extLst>
                </a:gridCol>
                <a:gridCol w="594782">
                  <a:extLst>
                    <a:ext uri="{9D8B030D-6E8A-4147-A177-3AD203B41FA5}">
                      <a16:colId xmlns:a16="http://schemas.microsoft.com/office/drawing/2014/main" val="749345886"/>
                    </a:ext>
                  </a:extLst>
                </a:gridCol>
                <a:gridCol w="594782">
                  <a:extLst>
                    <a:ext uri="{9D8B030D-6E8A-4147-A177-3AD203B41FA5}">
                      <a16:colId xmlns:a16="http://schemas.microsoft.com/office/drawing/2014/main" val="391506931"/>
                    </a:ext>
                  </a:extLst>
                </a:gridCol>
                <a:gridCol w="594782">
                  <a:extLst>
                    <a:ext uri="{9D8B030D-6E8A-4147-A177-3AD203B41FA5}">
                      <a16:colId xmlns:a16="http://schemas.microsoft.com/office/drawing/2014/main" val="3403919601"/>
                    </a:ext>
                  </a:extLst>
                </a:gridCol>
                <a:gridCol w="594782">
                  <a:extLst>
                    <a:ext uri="{9D8B030D-6E8A-4147-A177-3AD203B41FA5}">
                      <a16:colId xmlns:a16="http://schemas.microsoft.com/office/drawing/2014/main" val="618090983"/>
                    </a:ext>
                  </a:extLst>
                </a:gridCol>
                <a:gridCol w="594782">
                  <a:extLst>
                    <a:ext uri="{9D8B030D-6E8A-4147-A177-3AD203B41FA5}">
                      <a16:colId xmlns:a16="http://schemas.microsoft.com/office/drawing/2014/main" val="1382434990"/>
                    </a:ext>
                  </a:extLst>
                </a:gridCol>
                <a:gridCol w="594782">
                  <a:extLst>
                    <a:ext uri="{9D8B030D-6E8A-4147-A177-3AD203B41FA5}">
                      <a16:colId xmlns:a16="http://schemas.microsoft.com/office/drawing/2014/main" val="1649637523"/>
                    </a:ext>
                  </a:extLst>
                </a:gridCol>
                <a:gridCol w="594782">
                  <a:extLst>
                    <a:ext uri="{9D8B030D-6E8A-4147-A177-3AD203B41FA5}">
                      <a16:colId xmlns:a16="http://schemas.microsoft.com/office/drawing/2014/main" val="501838694"/>
                    </a:ext>
                  </a:extLst>
                </a:gridCol>
                <a:gridCol w="594782">
                  <a:extLst>
                    <a:ext uri="{9D8B030D-6E8A-4147-A177-3AD203B41FA5}">
                      <a16:colId xmlns:a16="http://schemas.microsoft.com/office/drawing/2014/main" val="540595394"/>
                    </a:ext>
                  </a:extLst>
                </a:gridCol>
                <a:gridCol w="594782">
                  <a:extLst>
                    <a:ext uri="{9D8B030D-6E8A-4147-A177-3AD203B41FA5}">
                      <a16:colId xmlns:a16="http://schemas.microsoft.com/office/drawing/2014/main" val="2988845183"/>
                    </a:ext>
                  </a:extLst>
                </a:gridCol>
                <a:gridCol w="594782">
                  <a:extLst>
                    <a:ext uri="{9D8B030D-6E8A-4147-A177-3AD203B41FA5}">
                      <a16:colId xmlns:a16="http://schemas.microsoft.com/office/drawing/2014/main" val="2551012872"/>
                    </a:ext>
                  </a:extLst>
                </a:gridCol>
              </a:tblGrid>
              <a:tr h="3776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#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Contents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Timeline</a:t>
                      </a:r>
                      <a:endParaRPr lang="ko-KR" altLang="en-US" sz="1800" dirty="0"/>
                    </a:p>
                  </a:txBody>
                  <a:tcPr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8152"/>
                  </a:ext>
                </a:extLst>
              </a:tr>
              <a:tr h="330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3/14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3/21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3/28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4/4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4/11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4/18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4/25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5/2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5/9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5/16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5/23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5/30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76404"/>
                  </a:ext>
                </a:extLst>
              </a:tr>
              <a:tr h="540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Subject Select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853058"/>
                  </a:ext>
                </a:extLst>
              </a:tr>
              <a:tr h="540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proposal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069900"/>
                  </a:ext>
                </a:extLst>
              </a:tr>
              <a:tr h="540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Requirements specification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263048"/>
                  </a:ext>
                </a:extLst>
              </a:tr>
              <a:tr h="540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specification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204531"/>
                  </a:ext>
                </a:extLst>
              </a:tr>
              <a:tr h="540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specification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49619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842387" y="3009900"/>
            <a:ext cx="589914" cy="1752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432301" y="3532716"/>
            <a:ext cx="1784349" cy="1752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216650" y="4080932"/>
            <a:ext cx="1790699" cy="1752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007349" y="4613487"/>
            <a:ext cx="1784351" cy="1752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791701" y="5146042"/>
            <a:ext cx="1181106" cy="1752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44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80564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24" y="60692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Overview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Goals &amp; Methods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4805642"/>
            <a:ext cx="160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Team &amp; Strategy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9166" y="606923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Benefits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Background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Market Status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6874" y="3938945"/>
            <a:ext cx="354139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Goals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Method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4582" y="5203697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Team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Planning Strategy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31900" y="602888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5023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Strategy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39700" y="491296"/>
            <a:ext cx="271260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9700" y="158119"/>
            <a:ext cx="2712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I-Campus lecture Sub System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9252" y="1180991"/>
            <a:ext cx="2036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Development Schedule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212653"/>
              </p:ext>
            </p:extLst>
          </p:nvPr>
        </p:nvGraphicFramePr>
        <p:xfrm>
          <a:off x="1777604" y="2098886"/>
          <a:ext cx="9446655" cy="385939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2454">
                  <a:extLst>
                    <a:ext uri="{9D8B030D-6E8A-4147-A177-3AD203B41FA5}">
                      <a16:colId xmlns:a16="http://schemas.microsoft.com/office/drawing/2014/main" val="1697836715"/>
                    </a:ext>
                  </a:extLst>
                </a:gridCol>
                <a:gridCol w="1571762">
                  <a:extLst>
                    <a:ext uri="{9D8B030D-6E8A-4147-A177-3AD203B41FA5}">
                      <a16:colId xmlns:a16="http://schemas.microsoft.com/office/drawing/2014/main" val="3910721259"/>
                    </a:ext>
                  </a:extLst>
                </a:gridCol>
                <a:gridCol w="1571762">
                  <a:extLst>
                    <a:ext uri="{9D8B030D-6E8A-4147-A177-3AD203B41FA5}">
                      <a16:colId xmlns:a16="http://schemas.microsoft.com/office/drawing/2014/main" val="2569523964"/>
                    </a:ext>
                  </a:extLst>
                </a:gridCol>
                <a:gridCol w="544607">
                  <a:extLst>
                    <a:ext uri="{9D8B030D-6E8A-4147-A177-3AD203B41FA5}">
                      <a16:colId xmlns:a16="http://schemas.microsoft.com/office/drawing/2014/main" val="4263115592"/>
                    </a:ext>
                  </a:extLst>
                </a:gridCol>
                <a:gridCol w="544607">
                  <a:extLst>
                    <a:ext uri="{9D8B030D-6E8A-4147-A177-3AD203B41FA5}">
                      <a16:colId xmlns:a16="http://schemas.microsoft.com/office/drawing/2014/main" val="4252554210"/>
                    </a:ext>
                  </a:extLst>
                </a:gridCol>
                <a:gridCol w="544607">
                  <a:extLst>
                    <a:ext uri="{9D8B030D-6E8A-4147-A177-3AD203B41FA5}">
                      <a16:colId xmlns:a16="http://schemas.microsoft.com/office/drawing/2014/main" val="749345886"/>
                    </a:ext>
                  </a:extLst>
                </a:gridCol>
                <a:gridCol w="544607">
                  <a:extLst>
                    <a:ext uri="{9D8B030D-6E8A-4147-A177-3AD203B41FA5}">
                      <a16:colId xmlns:a16="http://schemas.microsoft.com/office/drawing/2014/main" val="391506931"/>
                    </a:ext>
                  </a:extLst>
                </a:gridCol>
                <a:gridCol w="544607">
                  <a:extLst>
                    <a:ext uri="{9D8B030D-6E8A-4147-A177-3AD203B41FA5}">
                      <a16:colId xmlns:a16="http://schemas.microsoft.com/office/drawing/2014/main" val="3403919601"/>
                    </a:ext>
                  </a:extLst>
                </a:gridCol>
                <a:gridCol w="544607">
                  <a:extLst>
                    <a:ext uri="{9D8B030D-6E8A-4147-A177-3AD203B41FA5}">
                      <a16:colId xmlns:a16="http://schemas.microsoft.com/office/drawing/2014/main" val="618090983"/>
                    </a:ext>
                  </a:extLst>
                </a:gridCol>
                <a:gridCol w="544607">
                  <a:extLst>
                    <a:ext uri="{9D8B030D-6E8A-4147-A177-3AD203B41FA5}">
                      <a16:colId xmlns:a16="http://schemas.microsoft.com/office/drawing/2014/main" val="1382434990"/>
                    </a:ext>
                  </a:extLst>
                </a:gridCol>
                <a:gridCol w="544607">
                  <a:extLst>
                    <a:ext uri="{9D8B030D-6E8A-4147-A177-3AD203B41FA5}">
                      <a16:colId xmlns:a16="http://schemas.microsoft.com/office/drawing/2014/main" val="1649637523"/>
                    </a:ext>
                  </a:extLst>
                </a:gridCol>
                <a:gridCol w="544607">
                  <a:extLst>
                    <a:ext uri="{9D8B030D-6E8A-4147-A177-3AD203B41FA5}">
                      <a16:colId xmlns:a16="http://schemas.microsoft.com/office/drawing/2014/main" val="501838694"/>
                    </a:ext>
                  </a:extLst>
                </a:gridCol>
                <a:gridCol w="544607">
                  <a:extLst>
                    <a:ext uri="{9D8B030D-6E8A-4147-A177-3AD203B41FA5}">
                      <a16:colId xmlns:a16="http://schemas.microsoft.com/office/drawing/2014/main" val="540595394"/>
                    </a:ext>
                  </a:extLst>
                </a:gridCol>
                <a:gridCol w="544607">
                  <a:extLst>
                    <a:ext uri="{9D8B030D-6E8A-4147-A177-3AD203B41FA5}">
                      <a16:colId xmlns:a16="http://schemas.microsoft.com/office/drawing/2014/main" val="2988845183"/>
                    </a:ext>
                  </a:extLst>
                </a:gridCol>
              </a:tblGrid>
              <a:tr h="3776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#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Contents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Timeline</a:t>
                      </a:r>
                      <a:endParaRPr lang="ko-KR" altLang="en-US" sz="1800" dirty="0"/>
                    </a:p>
                  </a:txBody>
                  <a:tcPr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8152"/>
                  </a:ext>
                </a:extLst>
              </a:tr>
              <a:tr h="330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5/30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6/6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6/13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6/20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6/27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7/4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7/11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7/18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7/25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8/1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8/8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76404"/>
                  </a:ext>
                </a:extLst>
              </a:tr>
              <a:tr h="5252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Backend</a:t>
                      </a:r>
                      <a:r>
                        <a:rPr lang="en-US" altLang="ko-KR" sz="1400" baseline="0" dirty="0" smtClean="0"/>
                        <a:t> Server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Architecture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853058"/>
                  </a:ext>
                </a:extLst>
              </a:tr>
              <a:tr h="5252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Define</a:t>
                      </a:r>
                      <a:r>
                        <a:rPr lang="en-US" altLang="ko-KR" sz="1400" baseline="0" dirty="0" smtClean="0"/>
                        <a:t> Class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934447"/>
                  </a:ext>
                </a:extLst>
              </a:tr>
              <a:tr h="5252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Frontend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Design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069900"/>
                  </a:ext>
                </a:extLst>
              </a:tr>
              <a:tr h="5252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Connection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577120"/>
                  </a:ext>
                </a:extLst>
              </a:tr>
              <a:tr h="525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review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263048"/>
                  </a:ext>
                </a:extLst>
              </a:tr>
              <a:tr h="525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20453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5231764" y="2976989"/>
            <a:ext cx="1102361" cy="1752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231766" y="4028583"/>
            <a:ext cx="2169160" cy="1752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334126" y="3500999"/>
            <a:ext cx="1066800" cy="1752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400926" y="4552593"/>
            <a:ext cx="1638299" cy="1752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400926" y="5073917"/>
            <a:ext cx="2743199" cy="1752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144125" y="5595241"/>
            <a:ext cx="1080134" cy="1752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98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2979598" cy="769441"/>
            <a:chOff x="510077" y="2691080"/>
            <a:chExt cx="2979598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25734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Benefits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225734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Benefits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971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Benfits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586066" y="2402157"/>
            <a:ext cx="3053141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513721" y="2402157"/>
            <a:ext cx="3053140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244195" y="2128919"/>
            <a:ext cx="3653077" cy="365307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48285" y="4753092"/>
            <a:ext cx="2576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accent4"/>
                </a:solidFill>
              </a:rPr>
              <a:t>Convenience</a:t>
            </a:r>
            <a:endParaRPr lang="ko-KR" altLang="en-US" sz="3200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25493" y="468928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accent4"/>
                </a:solidFill>
              </a:rPr>
              <a:t>Search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64196" y="4753092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accent4"/>
                </a:solidFill>
              </a:rPr>
              <a:t>Record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3" b="17583"/>
          <a:stretch/>
        </p:blipFill>
        <p:spPr>
          <a:xfrm>
            <a:off x="2182944" y="2738215"/>
            <a:ext cx="2337166" cy="197490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85" t="79533" r="1" b="-7485"/>
          <a:stretch/>
        </p:blipFill>
        <p:spPr>
          <a:xfrm>
            <a:off x="2077375" y="4392479"/>
            <a:ext cx="1612925" cy="35443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8" b="15958"/>
          <a:stretch/>
        </p:blipFill>
        <p:spPr>
          <a:xfrm>
            <a:off x="8292284" y="2606610"/>
            <a:ext cx="1950230" cy="195023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85" t="79533" r="1" b="-7485"/>
          <a:stretch/>
        </p:blipFill>
        <p:spPr>
          <a:xfrm>
            <a:off x="8110875" y="4336563"/>
            <a:ext cx="1605093" cy="35271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b="14858"/>
          <a:stretch/>
        </p:blipFill>
        <p:spPr>
          <a:xfrm>
            <a:off x="4978400" y="2052959"/>
            <a:ext cx="2692018" cy="2692018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139700" y="491296"/>
            <a:ext cx="271260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9700" y="158119"/>
            <a:ext cx="2712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I-Campus lecture Sub System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52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47477" y="3058825"/>
            <a:ext cx="2097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Thank you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0639" y="3643600"/>
            <a:ext cx="770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Team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303033" cy="769441"/>
              <a:chOff x="471977" y="2691080"/>
              <a:chExt cx="3303033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54268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Overview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254268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Overview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271260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9700" y="158119"/>
            <a:ext cx="2712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I-Campus lecture Sub System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48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Background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89252" y="1180991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About I-Campus use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graphicFrame>
        <p:nvGraphicFramePr>
          <p:cNvPr id="22" name="차트 21"/>
          <p:cNvGraphicFramePr/>
          <p:nvPr/>
        </p:nvGraphicFramePr>
        <p:xfrm>
          <a:off x="2029472" y="2375209"/>
          <a:ext cx="3807448" cy="3012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029472" y="1989554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Have you ever used new I-Campus?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graphicFrame>
        <p:nvGraphicFramePr>
          <p:cNvPr id="25" name="차트 24"/>
          <p:cNvGraphicFramePr/>
          <p:nvPr/>
        </p:nvGraphicFramePr>
        <p:xfrm>
          <a:off x="6398260" y="2495127"/>
          <a:ext cx="4757420" cy="2762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120106" y="198955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How are your classes conducted?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29472" y="5557428"/>
            <a:ext cx="91262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en-US" dirty="0">
                <a:solidFill>
                  <a:schemeClr val="accent4"/>
                </a:solidFill>
              </a:rPr>
              <a:t>Most students have used the new i-Campus, </a:t>
            </a:r>
            <a:endParaRPr lang="en-US" altLang="en-US" dirty="0" smtClean="0">
              <a:solidFill>
                <a:schemeClr val="accent4"/>
              </a:solidFill>
            </a:endParaRPr>
          </a:p>
          <a:p>
            <a:pPr lvl="0" algn="ctr">
              <a:defRPr/>
            </a:pPr>
            <a:r>
              <a:rPr lang="en-US" altLang="en-US" dirty="0" smtClean="0">
                <a:solidFill>
                  <a:schemeClr val="accent4"/>
                </a:solidFill>
              </a:rPr>
              <a:t>and </a:t>
            </a:r>
            <a:r>
              <a:rPr lang="en-US" altLang="en-US" dirty="0">
                <a:solidFill>
                  <a:schemeClr val="accent4"/>
                </a:solidFill>
              </a:rPr>
              <a:t>many lectures are being conducted Online</a:t>
            </a:r>
            <a:endParaRPr lang="en-US" altLang="en-US" dirty="0">
              <a:solidFill>
                <a:schemeClr val="accent4"/>
              </a:solidFill>
            </a:endParaRPr>
          </a:p>
        </p:txBody>
      </p:sp>
      <p:sp>
        <p:nvSpPr>
          <p:cNvPr id="44" name="갈매기형 수장 43"/>
          <p:cNvSpPr/>
          <p:nvPr/>
        </p:nvSpPr>
        <p:spPr>
          <a:xfrm>
            <a:off x="10005060" y="5557428"/>
            <a:ext cx="350520" cy="64008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갈매기형 수장 44"/>
          <p:cNvSpPr/>
          <p:nvPr/>
        </p:nvSpPr>
        <p:spPr>
          <a:xfrm flipH="1">
            <a:off x="2837061" y="5557428"/>
            <a:ext cx="350520" cy="64008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stCxn id="45" idx="0"/>
            <a:endCxn id="44" idx="0"/>
          </p:cNvCxnSpPr>
          <p:nvPr/>
        </p:nvCxnSpPr>
        <p:spPr>
          <a:xfrm>
            <a:off x="3099951" y="5557428"/>
            <a:ext cx="6992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5" idx="2"/>
            <a:endCxn id="44" idx="2"/>
          </p:cNvCxnSpPr>
          <p:nvPr/>
        </p:nvCxnSpPr>
        <p:spPr>
          <a:xfrm>
            <a:off x="3099951" y="6197508"/>
            <a:ext cx="6992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13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48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</a:rPr>
              <a:t>Background</a:t>
            </a:r>
            <a:endParaRPr lang="ko-KR" altLang="en-US" sz="3000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683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Satisfaction with new I-Campus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39700" y="491296"/>
            <a:ext cx="271260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9700" y="158119"/>
            <a:ext cx="2712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I-Campus lecture Sub System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3547053104"/>
              </p:ext>
            </p:extLst>
          </p:nvPr>
        </p:nvGraphicFramePr>
        <p:xfrm>
          <a:off x="2032000" y="1844141"/>
          <a:ext cx="9527540" cy="4030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077720" y="5867401"/>
            <a:ext cx="9126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dirty="0">
                <a:solidFill>
                  <a:schemeClr val="accent4"/>
                </a:solidFill>
                <a:latin typeface="맑은 고딕"/>
                <a:ea typeface="맑은 고딕"/>
                <a:cs typeface="맑은 고딕"/>
              </a:rPr>
              <a:t>Average satisfaction rating of </a:t>
            </a:r>
            <a:r>
              <a:rPr lang="en-US" altLang="ko-KR" sz="2800" dirty="0">
                <a:solidFill>
                  <a:schemeClr val="accent2"/>
                </a:solidFill>
                <a:latin typeface="맑은 고딕"/>
                <a:ea typeface="맑은 고딕"/>
                <a:cs typeface="맑은 고딕"/>
              </a:rPr>
              <a:t>64.125</a:t>
            </a:r>
            <a:endParaRPr lang="en-US" altLang="en-US" sz="2800" dirty="0">
              <a:solidFill>
                <a:schemeClr val="accent2"/>
              </a:solidFill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3941067" y="6049795"/>
            <a:ext cx="525780" cy="25907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8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48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</a:rPr>
              <a:t>Background</a:t>
            </a:r>
            <a:endParaRPr lang="ko-KR" altLang="en-US" sz="3000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5158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Preference about adding new functions (Bookmark &amp; Notepad)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39700" y="491296"/>
            <a:ext cx="271260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9700" y="158119"/>
            <a:ext cx="2712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I-Campus lecture Sub System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767079074"/>
              </p:ext>
            </p:extLst>
          </p:nvPr>
        </p:nvGraphicFramePr>
        <p:xfrm>
          <a:off x="6106991" y="3204867"/>
          <a:ext cx="5019105" cy="3395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직사각형 7"/>
          <p:cNvSpPr/>
          <p:nvPr/>
        </p:nvSpPr>
        <p:spPr>
          <a:xfrm>
            <a:off x="2029472" y="2174220"/>
            <a:ext cx="81550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no"/>
              </a:rPr>
              <a:t>With the exception of 21.6 percent of people who chose "I don't know,"</a:t>
            </a:r>
            <a:endParaRPr lang="en-US" altLang="ko-KR" dirty="0" smtClean="0">
              <a:solidFill>
                <a:schemeClr val="accent4"/>
              </a:solidFill>
              <a:latin typeface="no"/>
            </a:endParaRPr>
          </a:p>
          <a:p>
            <a:r>
              <a:rPr lang="en-US" altLang="ko-KR" dirty="0" smtClean="0">
                <a:solidFill>
                  <a:schemeClr val="accent4"/>
                </a:solidFill>
                <a:latin typeface="Noto Sans"/>
              </a:rPr>
              <a:t>About </a:t>
            </a:r>
            <a:r>
              <a:rPr lang="en-US" altLang="ko-KR" sz="2800" dirty="0">
                <a:solidFill>
                  <a:schemeClr val="accent2"/>
                </a:solidFill>
                <a:latin typeface="Noto Sans"/>
              </a:rPr>
              <a:t>80% </a:t>
            </a:r>
            <a:r>
              <a:rPr lang="en-US" altLang="ko-KR" dirty="0">
                <a:solidFill>
                  <a:schemeClr val="accent4"/>
                </a:solidFill>
                <a:latin typeface="Noto Sans"/>
              </a:rPr>
              <a:t>of survey participants responded positively </a:t>
            </a:r>
            <a:endParaRPr lang="en-US" altLang="ko-KR" dirty="0" smtClean="0">
              <a:solidFill>
                <a:schemeClr val="accent4"/>
              </a:solidFill>
              <a:latin typeface="Noto Sans"/>
            </a:endParaRPr>
          </a:p>
          <a:p>
            <a:r>
              <a:rPr lang="en-US" altLang="ko-KR" dirty="0" smtClean="0">
                <a:solidFill>
                  <a:schemeClr val="accent4"/>
                </a:solidFill>
                <a:latin typeface="Noto Sans"/>
              </a:rPr>
              <a:t>to </a:t>
            </a:r>
            <a:r>
              <a:rPr lang="en-US" altLang="ko-KR" dirty="0">
                <a:solidFill>
                  <a:schemeClr val="accent4"/>
                </a:solidFill>
                <a:latin typeface="Noto Sans"/>
              </a:rPr>
              <a:t>the idea of adding a notebook and bookmarking feature.</a:t>
            </a:r>
            <a:endParaRPr lang="ko-KR" altLang="en-US" dirty="0">
              <a:solidFill>
                <a:schemeClr val="accent4"/>
              </a:solidFill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7095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48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</a:rPr>
              <a:t>Background</a:t>
            </a:r>
            <a:endParaRPr lang="ko-KR" altLang="en-US" sz="3000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Another function to add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39700" y="491296"/>
            <a:ext cx="271260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9700" y="158119"/>
            <a:ext cx="2712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I-Campus lecture Sub System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24477" y="2205302"/>
            <a:ext cx="961263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4"/>
                </a:solidFill>
                <a:latin typeface="not"/>
              </a:rPr>
              <a:t>1. Capture </a:t>
            </a:r>
            <a:r>
              <a:rPr lang="en-US" altLang="ko-KR" dirty="0">
                <a:solidFill>
                  <a:schemeClr val="accent4"/>
                </a:solidFill>
                <a:latin typeface="not"/>
              </a:rPr>
              <a:t>the ppt screen during the professor's lecture and convert it into a textbook. </a:t>
            </a:r>
            <a:endParaRPr lang="en-US" altLang="ko-KR" dirty="0" smtClean="0">
              <a:solidFill>
                <a:schemeClr val="accent4"/>
              </a:solidFill>
              <a:latin typeface="not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4"/>
                </a:solidFill>
                <a:latin typeface="not"/>
              </a:rPr>
              <a:t>(</a:t>
            </a:r>
            <a:r>
              <a:rPr lang="en-US" altLang="ko-KR" dirty="0">
                <a:solidFill>
                  <a:schemeClr val="accent4"/>
                </a:solidFill>
                <a:latin typeface="not"/>
              </a:rPr>
              <a:t>If you press a specific button in the middle of the lecture, </a:t>
            </a:r>
            <a:endParaRPr lang="en-US" altLang="ko-KR" dirty="0" smtClean="0">
              <a:solidFill>
                <a:schemeClr val="accent4"/>
              </a:solidFill>
              <a:latin typeface="not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4"/>
                </a:solidFill>
                <a:latin typeface="not"/>
              </a:rPr>
              <a:t>the </a:t>
            </a:r>
            <a:r>
              <a:rPr lang="en-US" altLang="ko-KR" dirty="0">
                <a:solidFill>
                  <a:schemeClr val="accent4"/>
                </a:solidFill>
                <a:latin typeface="not"/>
              </a:rPr>
              <a:t>screens are made of pages in the pdf.)</a:t>
            </a:r>
            <a:br>
              <a:rPr lang="en-US" altLang="ko-KR" dirty="0">
                <a:solidFill>
                  <a:schemeClr val="accent4"/>
                </a:solidFill>
                <a:latin typeface="not"/>
              </a:rPr>
            </a:br>
            <a:r>
              <a:rPr lang="en-US" altLang="ko-KR" dirty="0">
                <a:solidFill>
                  <a:schemeClr val="accent4"/>
                </a:solidFill>
                <a:latin typeface="not"/>
              </a:rPr>
              <a:t>2. In addition to letting students bookmark videos, the professor can also bookmark sections to highlight important information for students.</a:t>
            </a:r>
            <a:endParaRPr lang="ko-KR" altLang="en-US" dirty="0">
              <a:solidFill>
                <a:schemeClr val="accent4"/>
              </a:solidFill>
              <a:latin typeface="no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8473" y="4942130"/>
            <a:ext cx="54961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u="sng" dirty="0" smtClean="0">
                <a:solidFill>
                  <a:schemeClr val="accent4"/>
                </a:solidFill>
                <a:latin typeface="맑은 고딕"/>
                <a:ea typeface="맑은 고딕"/>
                <a:cs typeface="맑은 고딕"/>
              </a:rPr>
              <a:t>Add another bookmark </a:t>
            </a:r>
            <a:r>
              <a:rPr lang="en-US" altLang="ko-KR" sz="2800" u="sng" dirty="0" smtClean="0">
                <a:solidFill>
                  <a:schemeClr val="accent2"/>
                </a:solidFill>
                <a:latin typeface="맑은 고딕"/>
                <a:ea typeface="맑은 고딕"/>
                <a:cs typeface="맑은 고딕"/>
              </a:rPr>
              <a:t>for professor</a:t>
            </a:r>
            <a:endParaRPr lang="en-US" altLang="en-US" sz="2800" u="sng" dirty="0">
              <a:solidFill>
                <a:schemeClr val="accent2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044633" y="5117153"/>
            <a:ext cx="525780" cy="25907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6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48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</a:rPr>
              <a:t>Background</a:t>
            </a:r>
            <a:endParaRPr lang="ko-KR" altLang="en-US" sz="3000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533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Opinions about new functions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39700" y="491296"/>
            <a:ext cx="271260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9700" y="158119"/>
            <a:ext cx="2712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I-Campus lecture Sub System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93820" y="4286714"/>
            <a:ext cx="8183880" cy="2105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4"/>
                </a:solidFill>
                <a:latin typeface="not"/>
              </a:rPr>
              <a:t>- I can't remember what they said/where they said it</a:t>
            </a:r>
            <a:r>
              <a:rPr lang="en-US" altLang="ko-KR" dirty="0">
                <a:solidFill>
                  <a:schemeClr val="accent4"/>
                </a:solidFill>
                <a:latin typeface="not"/>
              </a:rPr>
              <a:t/>
            </a:r>
            <a:br>
              <a:rPr lang="en-US" altLang="ko-KR" dirty="0">
                <a:solidFill>
                  <a:schemeClr val="accent4"/>
                </a:solidFill>
                <a:latin typeface="not"/>
              </a:rPr>
            </a:br>
            <a:r>
              <a:rPr lang="en-US" altLang="ko-KR" dirty="0" smtClean="0">
                <a:solidFill>
                  <a:schemeClr val="accent4"/>
                </a:solidFill>
                <a:latin typeface="not"/>
              </a:rPr>
              <a:t>- I think it'll be easy to find and listen to the parts I need.</a:t>
            </a:r>
            <a:r>
              <a:rPr lang="en-US" altLang="ko-KR" dirty="0">
                <a:solidFill>
                  <a:schemeClr val="accent4"/>
                </a:solidFill>
                <a:latin typeface="not"/>
              </a:rPr>
              <a:t/>
            </a:r>
            <a:br>
              <a:rPr lang="en-US" altLang="ko-KR" dirty="0">
                <a:solidFill>
                  <a:schemeClr val="accent4"/>
                </a:solidFill>
                <a:latin typeface="not"/>
              </a:rPr>
            </a:br>
            <a:r>
              <a:rPr lang="en-US" altLang="ko-KR" dirty="0">
                <a:solidFill>
                  <a:schemeClr val="accent4"/>
                </a:solidFill>
                <a:latin typeface="not"/>
              </a:rPr>
              <a:t>- I don't want to pull up a seperate window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4"/>
                </a:solidFill>
                <a:latin typeface="not"/>
              </a:rPr>
              <a:t>- I want to be able to do all of my work in one place</a:t>
            </a:r>
            <a:r>
              <a:rPr lang="en-US" altLang="ko-KR" dirty="0">
                <a:solidFill>
                  <a:schemeClr val="accent4"/>
                </a:solidFill>
                <a:latin typeface="not"/>
              </a:rPr>
              <a:t/>
            </a:r>
            <a:br>
              <a:rPr lang="en-US" altLang="ko-KR" dirty="0">
                <a:solidFill>
                  <a:schemeClr val="accent4"/>
                </a:solidFill>
                <a:latin typeface="not"/>
              </a:rPr>
            </a:br>
            <a:r>
              <a:rPr lang="en-US" altLang="ko-KR" dirty="0" smtClean="0">
                <a:solidFill>
                  <a:schemeClr val="accent4"/>
                </a:solidFill>
                <a:latin typeface="not"/>
              </a:rPr>
              <a:t>- It's </a:t>
            </a:r>
            <a:r>
              <a:rPr lang="en-US" altLang="ko-KR" dirty="0">
                <a:solidFill>
                  <a:schemeClr val="accent4"/>
                </a:solidFill>
                <a:latin typeface="not"/>
              </a:rPr>
              <a:t>hard to keep going back and forth.</a:t>
            </a:r>
            <a:endParaRPr lang="ko-KR" altLang="en-US" dirty="0">
              <a:solidFill>
                <a:schemeClr val="accent4"/>
              </a:solidFill>
              <a:latin typeface="not"/>
            </a:endParaRPr>
          </a:p>
        </p:txBody>
      </p:sp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2632080136"/>
              </p:ext>
            </p:extLst>
          </p:nvPr>
        </p:nvGraphicFramePr>
        <p:xfrm>
          <a:off x="1620648" y="1844140"/>
          <a:ext cx="7302500" cy="2502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597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0457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User Status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Who is user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39700" y="491296"/>
            <a:ext cx="271260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9700" y="158119"/>
            <a:ext cx="2712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I-Campus lecture Sub System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2861" y="2024688"/>
            <a:ext cx="962627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dirty="0" smtClean="0">
                <a:solidFill>
                  <a:schemeClr val="accent4"/>
                </a:solidFill>
                <a:latin typeface="맑은 고딕"/>
                <a:ea typeface="맑은 고딕"/>
                <a:cs typeface="맑은 고딕"/>
              </a:rPr>
              <a:t>Our target </a:t>
            </a:r>
            <a:r>
              <a:rPr lang="en-US" altLang="ko-KR" dirty="0">
                <a:solidFill>
                  <a:schemeClr val="accent4"/>
                </a:solidFill>
                <a:latin typeface="맑은 고딕"/>
                <a:ea typeface="맑은 고딕"/>
                <a:cs typeface="맑은 고딕"/>
              </a:rPr>
              <a:t>demographic </a:t>
            </a:r>
            <a:r>
              <a:rPr lang="en-US" altLang="ko-KR" dirty="0" smtClean="0">
                <a:solidFill>
                  <a:schemeClr val="accent4"/>
                </a:solidFill>
                <a:latin typeface="맑은 고딕"/>
                <a:ea typeface="맑은 고딕"/>
                <a:cs typeface="맑은 고딕"/>
              </a:rPr>
              <a:t>is </a:t>
            </a:r>
            <a:r>
              <a:rPr lang="en-US" altLang="ko-KR" sz="2800" dirty="0" smtClean="0">
                <a:solidFill>
                  <a:schemeClr val="accent2"/>
                </a:solidFill>
                <a:latin typeface="맑은 고딕"/>
                <a:ea typeface="맑은 고딕"/>
                <a:cs typeface="맑은 고딕"/>
              </a:rPr>
              <a:t>students </a:t>
            </a:r>
            <a:r>
              <a:rPr lang="en-US" altLang="ko-KR" dirty="0" smtClean="0">
                <a:solidFill>
                  <a:schemeClr val="accent4"/>
                </a:solidFill>
                <a:latin typeface="맑은 고딕"/>
                <a:ea typeface="맑은 고딕"/>
                <a:cs typeface="맑은 고딕"/>
              </a:rPr>
              <a:t>using I-Campus.</a:t>
            </a:r>
          </a:p>
          <a:p>
            <a:pPr lvl="0" algn="ctr">
              <a:defRPr/>
            </a:pPr>
            <a:endParaRPr lang="en-US" altLang="ko-KR" dirty="0" smtClean="0">
              <a:solidFill>
                <a:schemeClr val="accent4"/>
              </a:solidFill>
              <a:latin typeface="맑은 고딕"/>
              <a:ea typeface="맑은 고딕"/>
              <a:cs typeface="맑은 고딕"/>
            </a:endParaRPr>
          </a:p>
          <a:p>
            <a:pPr lvl="0" algn="ctr">
              <a:defRPr/>
            </a:pPr>
            <a:r>
              <a:rPr lang="en-US" altLang="ko-KR" dirty="0">
                <a:solidFill>
                  <a:schemeClr val="accent4"/>
                </a:solidFill>
                <a:latin typeface="맑은 고딕"/>
                <a:ea typeface="맑은 고딕"/>
                <a:cs typeface="맑은 고딕"/>
              </a:rPr>
              <a:t>Many classes are being held on i-Campus, and students seem to want this feature</a:t>
            </a:r>
            <a:r>
              <a:rPr lang="en-US" altLang="ko-KR" dirty="0" smtClean="0">
                <a:solidFill>
                  <a:schemeClr val="accent4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lvl="0" algn="ctr">
              <a:defRPr/>
            </a:pPr>
            <a:r>
              <a:rPr lang="en-US" altLang="ko-KR" dirty="0">
                <a:solidFill>
                  <a:schemeClr val="accent4"/>
                </a:solidFill>
                <a:latin typeface="맑은 고딕"/>
                <a:ea typeface="맑은 고딕"/>
                <a:cs typeface="맑은 고딕"/>
              </a:rPr>
              <a:t>It can also be helpful </a:t>
            </a:r>
            <a:r>
              <a:rPr lang="en-US" altLang="ko-KR" dirty="0" smtClean="0">
                <a:solidFill>
                  <a:schemeClr val="accent4"/>
                </a:solidFill>
                <a:latin typeface="맑은 고딕"/>
                <a:ea typeface="맑은 고딕"/>
                <a:cs typeface="맑은 고딕"/>
              </a:rPr>
              <a:t>to</a:t>
            </a:r>
            <a:r>
              <a:rPr lang="en-US" altLang="ko-KR" dirty="0" smtClean="0">
                <a:solidFill>
                  <a:schemeClr val="accent4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dirty="0" smtClean="0">
                <a:solidFill>
                  <a:schemeClr val="accent4"/>
                </a:solidFill>
                <a:latin typeface="맑은 고딕"/>
                <a:ea typeface="맑은 고딕"/>
                <a:cs typeface="맑은 고딕"/>
              </a:rPr>
              <a:t>freshman, graduates, </a:t>
            </a:r>
            <a:r>
              <a:rPr lang="en-US" altLang="ko-KR" dirty="0" smtClean="0">
                <a:solidFill>
                  <a:schemeClr val="accent4"/>
                </a:solidFill>
                <a:latin typeface="맑은 고딕"/>
                <a:ea typeface="맑은 고딕"/>
                <a:cs typeface="맑은 고딕"/>
              </a:rPr>
              <a:t>outsider.</a:t>
            </a:r>
            <a:endParaRPr lang="en-US" altLang="en-US" dirty="0">
              <a:solidFill>
                <a:schemeClr val="accent4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r="33780" b="50740"/>
          <a:stretch>
            <a:fillRect/>
          </a:stretch>
        </p:blipFill>
        <p:spPr>
          <a:xfrm>
            <a:off x="4309605" y="3542164"/>
            <a:ext cx="3857112" cy="277595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32550" t="1360" r="780" b="-590"/>
          <a:stretch>
            <a:fillRect/>
          </a:stretch>
        </p:blipFill>
        <p:spPr>
          <a:xfrm>
            <a:off x="8483720" y="3573757"/>
            <a:ext cx="3117882" cy="271276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b="-1970"/>
          <a:stretch>
            <a:fillRect/>
          </a:stretch>
        </p:blipFill>
        <p:spPr>
          <a:xfrm>
            <a:off x="729643" y="3510213"/>
            <a:ext cx="3173163" cy="283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624</Words>
  <Application>Microsoft Office PowerPoint</Application>
  <PresentationFormat>와이드스크린</PresentationFormat>
  <Paragraphs>228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no</vt:lpstr>
      <vt:lpstr>not</vt:lpstr>
      <vt:lpstr>Noto Sans</vt:lpstr>
      <vt:lpstr>Noto Sans CJK KR Thin</vt:lpstr>
      <vt:lpstr>THE명품고딕L</vt:lpstr>
      <vt:lpstr>나눔스퀘어라운드 Regular</vt:lpstr>
      <vt:lpstr>맑은 고딕</vt:lpstr>
      <vt:lpstr>Arial</vt:lpstr>
      <vt:lpstr>Calibri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CheshireCat</cp:lastModifiedBy>
  <cp:revision>77</cp:revision>
  <dcterms:created xsi:type="dcterms:W3CDTF">2015-07-07T04:48:58Z</dcterms:created>
  <dcterms:modified xsi:type="dcterms:W3CDTF">2021-04-04T10:06:50Z</dcterms:modified>
</cp:coreProperties>
</file>