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0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notesSlide2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24.gif" ContentType="image/gif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41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39.png" ContentType="image/png"/>
  <Override PartName="/ppt/media/image9.png" ContentType="image/png"/>
  <Override PartName="/ppt/media/image46.gif" ContentType="image/gif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48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슬라이드를 이동하려면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ko-KR" sz="2000" spc="-1" strike="noStrike">
                <a:latin typeface="Noto Sans CJK KR"/>
              </a:rPr>
              <a:t>메모 서식을 편집하려면 클릭하십시오</a:t>
            </a:r>
            <a:r>
              <a:rPr b="0" lang="en-US" sz="2000" spc="-1" strike="noStrike">
                <a:latin typeface="Noto Sans CJK KR"/>
              </a:rPr>
              <a:t>.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&lt;머리글&gt;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r">
              <a:buNone/>
            </a:pPr>
            <a:fld id="{ADA2E2B5-7026-4B67-BC24-5A6D08DB3AAD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15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A83ED1-E230-4E57-A999-1694D6E540A1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16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42CF7F-BF31-49F7-8FBB-E715DAF460A6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17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23361D-D26F-48A1-93E5-3DF02D11F701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18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4D5D2E-5071-459F-BA6A-EDE2CDA5193C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19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E668B3-9653-4B5C-B6AF-00CCDA95A028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20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247373-4CCA-4DC1-8B1F-59A1435627B4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21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72C088-0C7E-4FC2-B92D-C9B4B7A4B02E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22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7B0700-774B-4C08-B624-E08496269FA2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23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AB0C93-CADD-41A0-B062-B7AD6304E5CC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24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F4E12F-54A5-4C31-AB51-4BDE42671D77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25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2AC3F5-118E-4BA1-A375-30C1C394EB0F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26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DF4D9B-B259-4F8A-82CF-29FB22F0B424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13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F3DBDE-5068-41A7-88A7-A01EA42703B0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14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34EDDB-CD27-4DA4-A010-D3BF482A2C59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447219-C554-4283-97E0-372A5F6F58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9552CA-2E31-4F63-8834-FBC19FABB5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EA22EA-D221-4050-B49B-D3904BCD0B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9E5AA0-423B-4CCF-BEBF-9113DE5ED9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0C9252-6AF7-4F80-8695-C93E84722E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D4B1EC-C782-4872-867C-F839F04D3D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C194A1-1740-442F-B784-F53394BD6D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E85E42-A7AC-4C14-B4D1-05979068D5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6046C0-70C1-4512-B196-DB6E555441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410B17-1DC2-487F-BA8B-5E0D9CCCDE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244501-E89C-4919-A39E-303F88F111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1FC454-4C09-452E-A3C3-D03778397B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A9A536-ACB3-48B0-89AA-18C90B9429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079839-E509-4F21-91F4-99637743B8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B2223F-2B50-4B82-8180-62069E73A6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A33BC9-B873-4743-9E48-8C3ED85080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185DA8-0DF2-48B8-93B4-3D2C0A3C5B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7C0DFF-46CC-41BD-B9FE-3E80FDE238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10210A-4CA2-440E-BE76-3A0C7F0672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C0AE4E-1EFE-4CB7-9CE8-78F1EF3077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ABE38F-AEF8-4F97-A3C0-A2BE1197CD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F9307E-8790-4B4A-9D33-EE70BC1C67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021D71-B995-4336-B0A6-6A2084B178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BC067C-CF5D-4B07-BCEE-0516406226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9ECFBC-D407-472A-B4D6-6F3973D701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96422C-26DB-4BF3-8190-086C92A893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7FB245-61BA-4D38-83D5-1056BD2921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122405-B7B4-494B-A122-AD9C8255B9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461F2A-C7A0-4163-8A58-A23FBA70E3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5BA18B-3105-4772-851B-B267D94153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AB958D-0ACD-4B9A-81F7-5C93F8A46D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FF318C-9420-4831-AB88-3B3ABD0B37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F215F3-B93B-4A82-82AF-709203261A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7AA7DB-8345-4C9B-9809-CB8F5CB3AC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405D0A-3121-4A6B-9D96-8C0FBE6DBD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6DF2DC-082F-4975-812F-C9B6BBE158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44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F03895-1B48-409A-B649-E7D94174D798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7FB528-E58F-44CB-BA1A-85D658ABE35E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34579D-7522-45EE-8121-7FA1A5AB57E3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gif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6.gif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br>
              <a:rPr sz="6000"/>
            </a:br>
            <a:r>
              <a:rPr b="1" lang="en-US" sz="6000" spc="-1" strike="noStrike">
                <a:solidFill>
                  <a:srgbClr val="000000"/>
                </a:solidFill>
                <a:latin typeface="맑은 고딕"/>
                <a:ea typeface="DejaVu Sans"/>
              </a:rPr>
              <a:t>Web Coding Test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22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b="0" lang="ko-KR" sz="3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조</a:t>
            </a:r>
            <a:endParaRPr b="0" lang="en-US" sz="3500" spc="-1" strike="noStrike">
              <a:latin typeface="Noto Sans CJK KR"/>
            </a:endParaRPr>
          </a:p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고유안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2017312425</a:t>
            </a:r>
            <a:endParaRPr b="0" lang="en-US" sz="2400" spc="-1" strike="noStrike">
              <a:latin typeface="Noto Sans CJK KR"/>
            </a:endParaRPr>
          </a:p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배재현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2018314384</a:t>
            </a:r>
            <a:endParaRPr b="0" lang="en-US" sz="2400" spc="-1" strike="noStrike">
              <a:latin typeface="Noto Sans CJK KR"/>
            </a:endParaRPr>
          </a:p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조규상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2015314136</a:t>
            </a:r>
            <a:endParaRPr b="0" lang="en-US" sz="2400" spc="-1" strike="noStrike">
              <a:latin typeface="Noto Sans CJK KR"/>
            </a:endParaRPr>
          </a:p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최민석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2018312790</a:t>
            </a:r>
            <a:endParaRPr b="0" lang="en-US" sz="2400" spc="-1" strike="noStrike">
              <a:latin typeface="Noto Sans CJK KR"/>
            </a:endParaRPr>
          </a:p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최주은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2017311028</a:t>
            </a:r>
            <a:endParaRPr b="0" lang="en-US" sz="2400" spc="-1" strike="noStrike">
              <a:latin typeface="Noto Sans CJK KR"/>
            </a:endParaRPr>
          </a:p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황선진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2018310619</a:t>
            </a:r>
            <a:endParaRPr b="0" lang="en-US" sz="2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코드 에디터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그림 3" descr=""/>
          <p:cNvPicPr/>
          <p:nvPr/>
        </p:nvPicPr>
        <p:blipFill>
          <a:blip r:embed="rId1"/>
          <a:stretch/>
        </p:blipFill>
        <p:spPr>
          <a:xfrm>
            <a:off x="4034520" y="1424880"/>
            <a:ext cx="3955320" cy="5149080"/>
          </a:xfrm>
          <a:prstGeom prst="rect">
            <a:avLst/>
          </a:prstGeom>
          <a:ln w="0">
            <a:noFill/>
          </a:ln>
        </p:spPr>
      </p:pic>
      <p:pic>
        <p:nvPicPr>
          <p:cNvPr id="156" name="그림 7" descr=""/>
          <p:cNvPicPr/>
          <p:nvPr/>
        </p:nvPicPr>
        <p:blipFill>
          <a:blip r:embed="rId2"/>
          <a:stretch/>
        </p:blipFill>
        <p:spPr>
          <a:xfrm>
            <a:off x="8100720" y="1424880"/>
            <a:ext cx="3931560" cy="514908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2"/>
          <p:cNvSpPr/>
          <p:nvPr/>
        </p:nvSpPr>
        <p:spPr>
          <a:xfrm>
            <a:off x="811440" y="2209680"/>
            <a:ext cx="3112200" cy="46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1.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과목 및 문제 미선택</a:t>
            </a:r>
            <a:endParaRPr b="0" lang="en-US" sz="2000" spc="-1" strike="noStrike">
              <a:latin typeface="Noto Sans CJK KR"/>
            </a:endParaRPr>
          </a:p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-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실행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저장 및 제출 버튼 비활성화</a:t>
            </a:r>
            <a:endParaRPr b="0" lang="en-US" sz="2000" spc="-1" strike="noStrike">
              <a:latin typeface="Noto Sans CJK KR"/>
            </a:endParaRPr>
          </a:p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-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임시저장 불러오기 버튼 비활성화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2.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과목 및 문제 선택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임시저장 된 개수만큼</a:t>
            </a:r>
            <a:endParaRPr b="0" lang="en-US" sz="2000" spc="-1" strike="noStrike">
              <a:latin typeface="Noto Sans CJK KR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불러오기 버튼 활성화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</p:txBody>
      </p:sp>
      <p:sp>
        <p:nvSpPr>
          <p:cNvPr id="158" name="직사각형 1"/>
          <p:cNvSpPr/>
          <p:nvPr/>
        </p:nvSpPr>
        <p:spPr>
          <a:xfrm>
            <a:off x="6998760" y="1611360"/>
            <a:ext cx="1046520" cy="384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4"/>
          <p:cNvSpPr/>
          <p:nvPr/>
        </p:nvSpPr>
        <p:spPr>
          <a:xfrm>
            <a:off x="11009880" y="1611360"/>
            <a:ext cx="1156680" cy="384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5"/>
          <p:cNvSpPr/>
          <p:nvPr/>
        </p:nvSpPr>
        <p:spPr>
          <a:xfrm>
            <a:off x="6604920" y="6258240"/>
            <a:ext cx="1440360" cy="384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코드 에디터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그림 2" descr=""/>
          <p:cNvPicPr/>
          <p:nvPr/>
        </p:nvPicPr>
        <p:blipFill>
          <a:blip r:embed="rId1"/>
          <a:srcRect l="19042" t="0" r="0" b="82268"/>
          <a:stretch/>
        </p:blipFill>
        <p:spPr>
          <a:xfrm>
            <a:off x="4034520" y="527400"/>
            <a:ext cx="7860960" cy="244080"/>
          </a:xfrm>
          <a:prstGeom prst="rect">
            <a:avLst/>
          </a:prstGeom>
          <a:ln w="0">
            <a:noFill/>
          </a:ln>
        </p:spPr>
      </p:pic>
      <p:sp>
        <p:nvSpPr>
          <p:cNvPr id="163" name="PlaceHolder 2"/>
          <p:cNvSpPr/>
          <p:nvPr/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코드 복사</a:t>
            </a:r>
            <a:endParaRPr b="0" lang="en-US" sz="36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복사 후 완료 창 생성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</p:txBody>
      </p:sp>
      <p:pic>
        <p:nvPicPr>
          <p:cNvPr id="164" name="그림 10" descr=""/>
          <p:cNvPicPr/>
          <p:nvPr/>
        </p:nvPicPr>
        <p:blipFill>
          <a:blip r:embed="rId2"/>
          <a:stretch/>
        </p:blipFill>
        <p:spPr>
          <a:xfrm>
            <a:off x="4034520" y="1146960"/>
            <a:ext cx="7860960" cy="5144040"/>
          </a:xfrm>
          <a:prstGeom prst="rect">
            <a:avLst/>
          </a:prstGeom>
          <a:ln w="0">
            <a:noFill/>
          </a:ln>
        </p:spPr>
      </p:pic>
      <p:sp>
        <p:nvSpPr>
          <p:cNvPr id="165" name="타원 11"/>
          <p:cNvSpPr/>
          <p:nvPr/>
        </p:nvSpPr>
        <p:spPr>
          <a:xfrm>
            <a:off x="6372000" y="5945040"/>
            <a:ext cx="439920" cy="451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직사각형 12"/>
          <p:cNvSpPr/>
          <p:nvPr/>
        </p:nvSpPr>
        <p:spPr>
          <a:xfrm>
            <a:off x="6684840" y="946080"/>
            <a:ext cx="2560680" cy="81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코드 에디터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그림 2" descr=""/>
          <p:cNvPicPr/>
          <p:nvPr/>
        </p:nvPicPr>
        <p:blipFill>
          <a:blip r:embed="rId1"/>
          <a:srcRect l="19042" t="0" r="0" b="82268"/>
          <a:stretch/>
        </p:blipFill>
        <p:spPr>
          <a:xfrm>
            <a:off x="4034520" y="527400"/>
            <a:ext cx="7860960" cy="244080"/>
          </a:xfrm>
          <a:prstGeom prst="rect">
            <a:avLst/>
          </a:prstGeom>
          <a:ln w="0">
            <a:noFill/>
          </a:ln>
        </p:spPr>
      </p:pic>
      <p:sp>
        <p:nvSpPr>
          <p:cNvPr id="169" name="PlaceHolder 2"/>
          <p:cNvSpPr/>
          <p:nvPr/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 불러오기</a:t>
            </a:r>
            <a:endParaRPr b="0" lang="en-US" sz="36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 선택 창 생성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 선택하면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코드 에디터에 코드 반영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</p:txBody>
      </p:sp>
      <p:pic>
        <p:nvPicPr>
          <p:cNvPr id="170" name="그림 1" descr=""/>
          <p:cNvPicPr/>
          <p:nvPr/>
        </p:nvPicPr>
        <p:blipFill>
          <a:blip r:embed="rId2"/>
          <a:srcRect l="19104" t="36212" r="-234" b="48890"/>
          <a:stretch/>
        </p:blipFill>
        <p:spPr>
          <a:xfrm>
            <a:off x="4034520" y="566640"/>
            <a:ext cx="7860960" cy="204840"/>
          </a:xfrm>
          <a:prstGeom prst="rect">
            <a:avLst/>
          </a:prstGeom>
          <a:ln w="0">
            <a:noFill/>
          </a:ln>
        </p:spPr>
      </p:pic>
      <p:pic>
        <p:nvPicPr>
          <p:cNvPr id="171" name="그림 3" descr=""/>
          <p:cNvPicPr/>
          <p:nvPr/>
        </p:nvPicPr>
        <p:blipFill>
          <a:blip r:embed="rId3"/>
          <a:srcRect l="19042" t="49044" r="-234" b="31224"/>
          <a:stretch/>
        </p:blipFill>
        <p:spPr>
          <a:xfrm>
            <a:off x="4034520" y="514080"/>
            <a:ext cx="7860960" cy="270720"/>
          </a:xfrm>
          <a:prstGeom prst="rect">
            <a:avLst/>
          </a:prstGeom>
          <a:ln w="0">
            <a:noFill/>
          </a:ln>
        </p:spPr>
      </p:pic>
      <p:pic>
        <p:nvPicPr>
          <p:cNvPr id="172" name="그림 5" descr=""/>
          <p:cNvPicPr/>
          <p:nvPr/>
        </p:nvPicPr>
        <p:blipFill>
          <a:blip r:embed="rId4"/>
          <a:stretch/>
        </p:blipFill>
        <p:spPr>
          <a:xfrm>
            <a:off x="4034520" y="1171800"/>
            <a:ext cx="7860960" cy="5172120"/>
          </a:xfrm>
          <a:prstGeom prst="rect">
            <a:avLst/>
          </a:prstGeom>
          <a:ln w="0">
            <a:noFill/>
          </a:ln>
        </p:spPr>
      </p:pic>
      <p:sp>
        <p:nvSpPr>
          <p:cNvPr id="173" name="타원 6"/>
          <p:cNvSpPr/>
          <p:nvPr/>
        </p:nvSpPr>
        <p:spPr>
          <a:xfrm>
            <a:off x="5922000" y="5991480"/>
            <a:ext cx="439920" cy="451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코드 에디터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/>
          <p:nvPr/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Code </a:t>
            </a:r>
            <a:r>
              <a:rPr b="0" lang="ko-KR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되돌리기</a:t>
            </a:r>
            <a:endParaRPr b="0" lang="en-US" sz="36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Skeleton Code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 되돌림</a:t>
            </a:r>
            <a:endParaRPr b="0" lang="en-US" sz="2000" spc="-1" strike="noStrike">
              <a:latin typeface="Noto Sans CJK KR"/>
            </a:endParaRPr>
          </a:p>
        </p:txBody>
      </p:sp>
      <p:pic>
        <p:nvPicPr>
          <p:cNvPr id="176" name="그림 9" descr=""/>
          <p:cNvPicPr/>
          <p:nvPr/>
        </p:nvPicPr>
        <p:blipFill>
          <a:blip r:embed="rId1"/>
          <a:stretch/>
        </p:blipFill>
        <p:spPr>
          <a:xfrm>
            <a:off x="4047840" y="1130040"/>
            <a:ext cx="7889760" cy="5160960"/>
          </a:xfrm>
          <a:prstGeom prst="rect">
            <a:avLst/>
          </a:prstGeom>
          <a:ln w="0">
            <a:noFill/>
          </a:ln>
        </p:spPr>
      </p:pic>
      <p:sp>
        <p:nvSpPr>
          <p:cNvPr id="177" name="타원 10"/>
          <p:cNvSpPr/>
          <p:nvPr/>
        </p:nvSpPr>
        <p:spPr>
          <a:xfrm>
            <a:off x="6171480" y="5941080"/>
            <a:ext cx="423000" cy="436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코드 에디터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/>
          <p:nvPr/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중간 저장</a:t>
            </a:r>
            <a:endParaRPr b="0" lang="en-US" sz="36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저장 슬롯 선택 가능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</p:txBody>
      </p:sp>
      <p:pic>
        <p:nvPicPr>
          <p:cNvPr id="180" name="그림 7" descr=""/>
          <p:cNvPicPr/>
          <p:nvPr/>
        </p:nvPicPr>
        <p:blipFill>
          <a:blip r:embed="rId1"/>
          <a:stretch/>
        </p:blipFill>
        <p:spPr>
          <a:xfrm>
            <a:off x="4047840" y="1101240"/>
            <a:ext cx="7889760" cy="517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코드 에디터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/>
          <p:nvPr/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중간 저장</a:t>
            </a:r>
            <a:endParaRPr b="0" lang="en-US" sz="36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저장 후 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저장한 슬롯 버튼 활성화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</p:txBody>
      </p:sp>
      <p:pic>
        <p:nvPicPr>
          <p:cNvPr id="183" name="그림 12" descr=""/>
          <p:cNvPicPr/>
          <p:nvPr/>
        </p:nvPicPr>
        <p:blipFill>
          <a:blip r:embed="rId1"/>
          <a:srcRect l="23796" t="6667" r="24708" b="0"/>
          <a:stretch/>
        </p:blipFill>
        <p:spPr>
          <a:xfrm>
            <a:off x="4070160" y="1257120"/>
            <a:ext cx="3931560" cy="5000760"/>
          </a:xfrm>
          <a:prstGeom prst="rect">
            <a:avLst/>
          </a:prstGeom>
          <a:ln w="0">
            <a:noFill/>
          </a:ln>
        </p:spPr>
      </p:pic>
      <p:pic>
        <p:nvPicPr>
          <p:cNvPr id="184" name="그림 11" descr=""/>
          <p:cNvPicPr/>
          <p:nvPr/>
        </p:nvPicPr>
        <p:blipFill>
          <a:blip r:embed="rId2"/>
          <a:stretch/>
        </p:blipFill>
        <p:spPr>
          <a:xfrm>
            <a:off x="8143560" y="1257120"/>
            <a:ext cx="3816360" cy="4903560"/>
          </a:xfrm>
          <a:prstGeom prst="rect">
            <a:avLst/>
          </a:prstGeom>
          <a:ln w="0">
            <a:noFill/>
          </a:ln>
        </p:spPr>
      </p:pic>
      <p:sp>
        <p:nvSpPr>
          <p:cNvPr id="185" name="직사각형 13"/>
          <p:cNvSpPr/>
          <p:nvPr/>
        </p:nvSpPr>
        <p:spPr>
          <a:xfrm>
            <a:off x="7096680" y="1441800"/>
            <a:ext cx="1046520" cy="384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4"/>
          <p:cNvSpPr/>
          <p:nvPr/>
        </p:nvSpPr>
        <p:spPr>
          <a:xfrm>
            <a:off x="11054880" y="1441800"/>
            <a:ext cx="1046520" cy="384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코드 에디터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/>
          <p:nvPr/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중간 저장</a:t>
            </a:r>
            <a:endParaRPr b="0" lang="en-US" sz="36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저장된 코드에 따라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코드 불러오기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/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저장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활성화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/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비활성화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</p:txBody>
      </p:sp>
      <p:pic>
        <p:nvPicPr>
          <p:cNvPr id="189" name="그림 7" descr=""/>
          <p:cNvPicPr/>
          <p:nvPr/>
        </p:nvPicPr>
        <p:blipFill>
          <a:blip r:embed="rId1"/>
          <a:stretch/>
        </p:blipFill>
        <p:spPr>
          <a:xfrm>
            <a:off x="4185360" y="1257120"/>
            <a:ext cx="3812040" cy="4996080"/>
          </a:xfrm>
          <a:prstGeom prst="rect">
            <a:avLst/>
          </a:prstGeom>
          <a:ln w="0">
            <a:noFill/>
          </a:ln>
        </p:spPr>
      </p:pic>
      <p:sp>
        <p:nvSpPr>
          <p:cNvPr id="190" name="직사각형 9"/>
          <p:cNvSpPr/>
          <p:nvPr/>
        </p:nvSpPr>
        <p:spPr>
          <a:xfrm>
            <a:off x="7096680" y="1441800"/>
            <a:ext cx="1046520" cy="384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그림 16" descr=""/>
          <p:cNvPicPr/>
          <p:nvPr/>
        </p:nvPicPr>
        <p:blipFill>
          <a:blip r:embed="rId2"/>
          <a:stretch/>
        </p:blipFill>
        <p:spPr>
          <a:xfrm>
            <a:off x="8198640" y="1239840"/>
            <a:ext cx="3812040" cy="4997880"/>
          </a:xfrm>
          <a:prstGeom prst="rect">
            <a:avLst/>
          </a:prstGeom>
          <a:ln w="0">
            <a:noFill/>
          </a:ln>
        </p:spPr>
      </p:pic>
      <p:sp>
        <p:nvSpPr>
          <p:cNvPr id="192" name="직사각형 17"/>
          <p:cNvSpPr/>
          <p:nvPr/>
        </p:nvSpPr>
        <p:spPr>
          <a:xfrm>
            <a:off x="11054880" y="1441800"/>
            <a:ext cx="1046520" cy="384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8"/>
          <p:cNvSpPr/>
          <p:nvPr/>
        </p:nvSpPr>
        <p:spPr>
          <a:xfrm>
            <a:off x="5189400" y="3541680"/>
            <a:ext cx="1395720" cy="42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19"/>
          <p:cNvSpPr/>
          <p:nvPr/>
        </p:nvSpPr>
        <p:spPr>
          <a:xfrm>
            <a:off x="9156240" y="3541680"/>
            <a:ext cx="1395720" cy="42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코드 에디터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/>
          <p:nvPr/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+</a:t>
            </a:r>
            <a:r>
              <a:rPr b="0" lang="ko-KR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코드 다운로드</a:t>
            </a:r>
            <a:endParaRPr b="0" lang="en-US" sz="36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Temp.py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파일로 다운로드</a:t>
            </a:r>
            <a:endParaRPr b="0" lang="en-US" sz="2000" spc="-1" strike="noStrike">
              <a:latin typeface="Noto Sans CJK KR"/>
            </a:endParaRPr>
          </a:p>
        </p:txBody>
      </p:sp>
      <p:pic>
        <p:nvPicPr>
          <p:cNvPr id="197" name="그림 10" descr=""/>
          <p:cNvPicPr/>
          <p:nvPr/>
        </p:nvPicPr>
        <p:blipFill>
          <a:blip r:embed="rId1"/>
          <a:stretch/>
        </p:blipFill>
        <p:spPr>
          <a:xfrm>
            <a:off x="4495320" y="1467720"/>
            <a:ext cx="7338600" cy="4800600"/>
          </a:xfrm>
          <a:prstGeom prst="rect">
            <a:avLst/>
          </a:prstGeom>
          <a:ln w="0">
            <a:noFill/>
          </a:ln>
        </p:spPr>
      </p:pic>
      <p:sp>
        <p:nvSpPr>
          <p:cNvPr id="198" name="타원 11"/>
          <p:cNvSpPr/>
          <p:nvPr/>
        </p:nvSpPr>
        <p:spPr>
          <a:xfrm>
            <a:off x="6845760" y="5650200"/>
            <a:ext cx="423000" cy="436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제출 결과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3"/>
          <p:cNvSpPr/>
          <p:nvPr/>
        </p:nvSpPr>
        <p:spPr>
          <a:xfrm>
            <a:off x="1179000" y="2488320"/>
            <a:ext cx="2279520" cy="374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ko-KR" sz="3200" spc="-1" strike="noStrike">
                <a:solidFill>
                  <a:srgbClr val="002060"/>
                </a:solidFill>
                <a:latin typeface="Arial"/>
                <a:ea typeface="DejaVu Sans"/>
              </a:rPr>
              <a:t>표절률</a:t>
            </a:r>
            <a:endParaRPr b="0" lang="en-US" sz="3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ko-KR" sz="3200" spc="-1" strike="noStrike">
                <a:solidFill>
                  <a:srgbClr val="002060"/>
                </a:solidFill>
                <a:latin typeface="Arial"/>
                <a:ea typeface="DejaVu Sans"/>
              </a:rPr>
              <a:t>기능</a:t>
            </a:r>
            <a:endParaRPr b="0" lang="en-US" sz="3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ko-KR" sz="3200" spc="-1" strike="noStrike">
                <a:solidFill>
                  <a:srgbClr val="002060"/>
                </a:solidFill>
                <a:latin typeface="Arial"/>
                <a:ea typeface="DejaVu Sans"/>
              </a:rPr>
              <a:t>효율</a:t>
            </a:r>
            <a:endParaRPr b="0" lang="en-US" sz="3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ko-KR" sz="3200" spc="-1" strike="noStrike">
                <a:solidFill>
                  <a:srgbClr val="002060"/>
                </a:solidFill>
                <a:latin typeface="Arial"/>
                <a:ea typeface="DejaVu Sans"/>
              </a:rPr>
              <a:t>가독성</a:t>
            </a:r>
            <a:endParaRPr b="0" lang="en-US" sz="3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ko-KR" sz="3200" spc="-1" strike="noStrike">
                <a:solidFill>
                  <a:srgbClr val="002060"/>
                </a:solidFill>
                <a:latin typeface="Arial"/>
                <a:ea typeface="DejaVu Sans"/>
              </a:rPr>
              <a:t>코드 설명</a:t>
            </a:r>
            <a:endParaRPr b="0" lang="en-US" sz="3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제출 결과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Box 3"/>
          <p:cNvSpPr/>
          <p:nvPr/>
        </p:nvSpPr>
        <p:spPr>
          <a:xfrm>
            <a:off x="987120" y="2527920"/>
            <a:ext cx="4448520" cy="26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1" lang="ko-KR" sz="3200" spc="-1" strike="noStrike">
                <a:solidFill>
                  <a:srgbClr val="002060"/>
                </a:solidFill>
                <a:latin typeface="Arial"/>
                <a:ea typeface="DejaVu Sans"/>
              </a:rPr>
              <a:t>로딩 스피너 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  <a:ea typeface="DejaVu Sans"/>
              </a:rPr>
              <a:t>&amp; </a:t>
            </a:r>
            <a:r>
              <a:rPr b="1" lang="ko-KR" sz="3200" spc="-1" strike="noStrike">
                <a:solidFill>
                  <a:srgbClr val="002060"/>
                </a:solidFill>
                <a:latin typeface="Arial"/>
                <a:ea typeface="DejaVu Sans"/>
              </a:rPr>
              <a:t>백드롭</a:t>
            </a:r>
            <a:endParaRPr b="0" lang="en-US" sz="3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3200" spc="-1" strike="noStrike">
                <a:solidFill>
                  <a:srgbClr val="000000"/>
                </a:solidFill>
                <a:latin typeface="Arial"/>
                <a:ea typeface="DejaVu Sans"/>
              </a:rPr>
              <a:t>표절률</a:t>
            </a:r>
            <a:endParaRPr b="0" lang="en-US" sz="3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3200" spc="-1" strike="noStrike">
                <a:solidFill>
                  <a:srgbClr val="000000"/>
                </a:solidFill>
                <a:latin typeface="Arial"/>
                <a:ea typeface="DejaVu Sans"/>
              </a:rPr>
              <a:t>코멘트 버튼 클릭 시 </a:t>
            </a:r>
            <a:r>
              <a:rPr b="1" lang="ko-KR" sz="3200" spc="-1" strike="noStrike">
                <a:solidFill>
                  <a:srgbClr val="002060"/>
                </a:solidFill>
                <a:latin typeface="Arial"/>
                <a:ea typeface="DejaVu Sans"/>
              </a:rPr>
              <a:t>팝업</a:t>
            </a:r>
            <a:endParaRPr b="0" lang="en-US" sz="3200" spc="-1" strike="noStrike">
              <a:latin typeface="Noto Sans CJK KR"/>
            </a:endParaRPr>
          </a:p>
        </p:txBody>
      </p:sp>
      <p:pic>
        <p:nvPicPr>
          <p:cNvPr id="203" name="그림 4" descr=""/>
          <p:cNvPicPr/>
          <p:nvPr/>
        </p:nvPicPr>
        <p:blipFill>
          <a:blip r:embed="rId1"/>
          <a:stretch/>
        </p:blipFill>
        <p:spPr>
          <a:xfrm>
            <a:off x="7139160" y="1775520"/>
            <a:ext cx="4679640" cy="330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ko-KR" sz="2800" spc="-1" strike="noStrike">
                <a:solidFill>
                  <a:srgbClr val="002060"/>
                </a:solidFill>
                <a:latin typeface="맑은 고딕"/>
                <a:ea typeface="DejaVu Sans"/>
              </a:rPr>
              <a:t>기본 페이지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ko-KR" sz="2800" spc="-1" strike="noStrike">
                <a:solidFill>
                  <a:srgbClr val="002060"/>
                </a:solidFill>
                <a:latin typeface="맑은 고딕"/>
                <a:ea typeface="DejaVu Sans"/>
              </a:rPr>
              <a:t>코드 에디터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ko-KR" sz="2800" spc="-1" strike="noStrike">
                <a:solidFill>
                  <a:srgbClr val="002060"/>
                </a:solidFill>
                <a:latin typeface="맑은 고딕"/>
                <a:ea typeface="DejaVu Sans"/>
              </a:rPr>
              <a:t>제출 결과 채점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제출 결과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/>
          <p:nvPr/>
        </p:nvSpPr>
        <p:spPr>
          <a:xfrm>
            <a:off x="839880" y="2057400"/>
            <a:ext cx="4255920" cy="38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표절 검사</a:t>
            </a:r>
            <a:endParaRPr b="0" lang="en-US" sz="36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표절 검사 </a:t>
            </a:r>
            <a:r>
              <a:rPr b="1" lang="en-US" sz="2000" spc="-1" strike="noStrike">
                <a:solidFill>
                  <a:srgbClr val="002060"/>
                </a:solidFill>
                <a:latin typeface="맑은 고딕"/>
                <a:ea typeface="DejaVu Sans"/>
              </a:rPr>
              <a:t>URL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b="0" lang="en-US" sz="2000" spc="-1" strike="noStrike">
              <a:latin typeface="Noto Sans CJK KR"/>
            </a:endParaRPr>
          </a:p>
        </p:txBody>
      </p:sp>
      <p:pic>
        <p:nvPicPr>
          <p:cNvPr id="206" name="그림 3" descr=""/>
          <p:cNvPicPr/>
          <p:nvPr/>
        </p:nvPicPr>
        <p:blipFill>
          <a:blip r:embed="rId1"/>
          <a:stretch/>
        </p:blipFill>
        <p:spPr>
          <a:xfrm>
            <a:off x="4907160" y="3429000"/>
            <a:ext cx="6977520" cy="25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제출 결과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그림 6" descr=""/>
          <p:cNvPicPr/>
          <p:nvPr/>
        </p:nvPicPr>
        <p:blipFill>
          <a:blip r:embed="rId1"/>
          <a:stretch/>
        </p:blipFill>
        <p:spPr>
          <a:xfrm>
            <a:off x="5939280" y="835200"/>
            <a:ext cx="6154560" cy="5439240"/>
          </a:xfrm>
          <a:prstGeom prst="rect">
            <a:avLst/>
          </a:prstGeom>
          <a:ln w="0">
            <a:noFill/>
          </a:ln>
        </p:spPr>
      </p:pic>
      <p:pic>
        <p:nvPicPr>
          <p:cNvPr id="209" name="그림 8" descr=""/>
          <p:cNvPicPr/>
          <p:nvPr/>
        </p:nvPicPr>
        <p:blipFill>
          <a:blip r:embed="rId2"/>
          <a:stretch/>
        </p:blipFill>
        <p:spPr>
          <a:xfrm>
            <a:off x="7611840" y="2463480"/>
            <a:ext cx="6154560" cy="5439240"/>
          </a:xfrm>
          <a:prstGeom prst="rect">
            <a:avLst/>
          </a:prstGeom>
          <a:ln w="0">
            <a:noFill/>
          </a:ln>
        </p:spPr>
      </p:pic>
      <p:sp>
        <p:nvSpPr>
          <p:cNvPr id="210" name="PlaceHolder 2"/>
          <p:cNvSpPr/>
          <p:nvPr/>
        </p:nvSpPr>
        <p:spPr>
          <a:xfrm>
            <a:off x="839880" y="2048760"/>
            <a:ext cx="4707000" cy="38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표절 검사</a:t>
            </a:r>
            <a:endParaRPr b="0" lang="en-US" sz="36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정답코드와 비교한 </a:t>
            </a:r>
            <a:r>
              <a:rPr b="1" lang="ko-KR" sz="2000" spc="-1" strike="noStrike">
                <a:solidFill>
                  <a:srgbClr val="002060"/>
                </a:solidFill>
                <a:latin typeface="맑은 고딕"/>
                <a:ea typeface="DejaVu Sans"/>
              </a:rPr>
              <a:t>표절률</a:t>
            </a: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제출 결과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그림 4" descr=""/>
          <p:cNvPicPr/>
          <p:nvPr/>
        </p:nvPicPr>
        <p:blipFill>
          <a:blip r:embed="rId1"/>
          <a:stretch/>
        </p:blipFill>
        <p:spPr>
          <a:xfrm>
            <a:off x="5096160" y="1077840"/>
            <a:ext cx="6255720" cy="4408920"/>
          </a:xfrm>
          <a:prstGeom prst="rect">
            <a:avLst/>
          </a:prstGeom>
          <a:ln w="0">
            <a:noFill/>
          </a:ln>
        </p:spPr>
      </p:pic>
      <p:sp>
        <p:nvSpPr>
          <p:cNvPr id="213" name="PlaceHolder 2"/>
          <p:cNvSpPr/>
          <p:nvPr/>
        </p:nvSpPr>
        <p:spPr>
          <a:xfrm>
            <a:off x="839880" y="2048760"/>
            <a:ext cx="3931560" cy="38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표절 검사</a:t>
            </a:r>
            <a:endParaRPr b="0" lang="en-US" sz="36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2060"/>
                </a:solidFill>
                <a:latin typeface="맑은 고딕"/>
                <a:ea typeface="DejaVu Sans"/>
              </a:rPr>
              <a:t>Copydetect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2060"/>
                </a:solidFill>
                <a:latin typeface="맑은 고딕"/>
                <a:ea typeface="DejaVu Sans"/>
              </a:rPr>
              <a:t>File </a:t>
            </a:r>
            <a:r>
              <a:rPr b="1" lang="ko-KR" sz="2000" spc="-1" strike="noStrike">
                <a:solidFill>
                  <a:srgbClr val="002060"/>
                </a:solidFill>
                <a:latin typeface="맑은 고딕"/>
                <a:ea typeface="DejaVu Sans"/>
              </a:rPr>
              <a:t>입출력</a:t>
            </a: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제출 결과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474552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Testcase </a:t>
            </a:r>
            <a:r>
              <a:rPr b="0" lang="ko-KR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채점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제출 코드의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testcase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채점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URL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입력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그림 2" descr=""/>
          <p:cNvPicPr/>
          <p:nvPr/>
        </p:nvPicPr>
        <p:blipFill>
          <a:blip r:embed="rId1"/>
          <a:stretch/>
        </p:blipFill>
        <p:spPr>
          <a:xfrm>
            <a:off x="5585760" y="3314160"/>
            <a:ext cx="6399000" cy="22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제출 결과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그림 10" descr=""/>
          <p:cNvPicPr/>
          <p:nvPr/>
        </p:nvPicPr>
        <p:blipFill>
          <a:blip r:embed="rId1"/>
          <a:stretch/>
        </p:blipFill>
        <p:spPr>
          <a:xfrm>
            <a:off x="4644720" y="219600"/>
            <a:ext cx="6391800" cy="5648760"/>
          </a:xfrm>
          <a:prstGeom prst="rect">
            <a:avLst/>
          </a:prstGeom>
          <a:ln w="0">
            <a:noFill/>
          </a:ln>
        </p:spPr>
      </p:pic>
      <p:pic>
        <p:nvPicPr>
          <p:cNvPr id="219" name="그림 4" descr=""/>
          <p:cNvPicPr/>
          <p:nvPr/>
        </p:nvPicPr>
        <p:blipFill>
          <a:blip r:embed="rId2"/>
          <a:stretch/>
        </p:blipFill>
        <p:spPr>
          <a:xfrm>
            <a:off x="5634000" y="1076400"/>
            <a:ext cx="6271560" cy="5529240"/>
          </a:xfrm>
          <a:prstGeom prst="rect">
            <a:avLst/>
          </a:prstGeom>
          <a:ln w="0">
            <a:noFill/>
          </a:ln>
        </p:spPr>
      </p:pic>
      <p:sp>
        <p:nvSpPr>
          <p:cNvPr id="220" name="PlaceHolder 2"/>
          <p:cNvSpPr/>
          <p:nvPr/>
        </p:nvSpPr>
        <p:spPr>
          <a:xfrm>
            <a:off x="839880" y="2057400"/>
            <a:ext cx="4793760" cy="38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기능 점수 채점</a:t>
            </a:r>
            <a:endParaRPr b="0" lang="en-US" sz="36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제출 코드의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testcase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채점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URL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입력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맞으면 </a:t>
            </a:r>
            <a:r>
              <a:rPr b="1" lang="en-US" sz="2000" spc="-1" strike="noStrike">
                <a:solidFill>
                  <a:srgbClr val="002060"/>
                </a:solidFill>
                <a:latin typeface="맑은 고딕"/>
                <a:ea typeface="DejaVu Sans"/>
              </a:rPr>
              <a:t>“</a:t>
            </a:r>
            <a:r>
              <a:rPr b="1" lang="en-US" sz="2000" spc="-1" strike="noStrike">
                <a:solidFill>
                  <a:srgbClr val="002060"/>
                </a:solidFill>
                <a:latin typeface="맑은 고딕"/>
                <a:ea typeface="DejaVu Sans"/>
              </a:rPr>
              <a:t>.”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틀리면 </a:t>
            </a:r>
            <a:r>
              <a:rPr b="1" lang="en-US" sz="2000" spc="-1" strike="noStrike">
                <a:solidFill>
                  <a:srgbClr val="002060"/>
                </a:solidFill>
                <a:latin typeface="맑은 고딕"/>
                <a:ea typeface="DejaVu Sans"/>
              </a:rPr>
              <a:t>“</a:t>
            </a:r>
            <a:r>
              <a:rPr b="1" lang="en-US" sz="2000" spc="-1" strike="noStrike">
                <a:solidFill>
                  <a:srgbClr val="002060"/>
                </a:solidFill>
                <a:latin typeface="맑은 고딕"/>
                <a:ea typeface="DejaVu Sans"/>
              </a:rPr>
              <a:t>F”</a:t>
            </a: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제출 결과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/>
          <p:nvPr/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기능 점수 채점</a:t>
            </a:r>
            <a:endParaRPr b="0" lang="en-US" sz="36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2060"/>
                </a:solidFill>
                <a:latin typeface="맑은 고딕"/>
                <a:ea typeface="DejaVu Sans"/>
              </a:rPr>
              <a:t>Unittest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2060"/>
                </a:solidFill>
                <a:latin typeface="맑은 고딕"/>
                <a:ea typeface="DejaVu Sans"/>
              </a:rPr>
              <a:t>File </a:t>
            </a:r>
            <a:r>
              <a:rPr b="1" lang="ko-KR" sz="2000" spc="-1" strike="noStrike">
                <a:solidFill>
                  <a:srgbClr val="002060"/>
                </a:solidFill>
                <a:latin typeface="맑은 고딕"/>
                <a:ea typeface="DejaVu Sans"/>
              </a:rPr>
              <a:t>입출력</a:t>
            </a:r>
            <a:endParaRPr b="0" lang="en-US" sz="2000" spc="-1" strike="noStrike">
              <a:latin typeface="Noto Sans CJK KR"/>
            </a:endParaRPr>
          </a:p>
        </p:txBody>
      </p:sp>
      <p:pic>
        <p:nvPicPr>
          <p:cNvPr id="223" name="그림 3" descr=""/>
          <p:cNvPicPr/>
          <p:nvPr/>
        </p:nvPicPr>
        <p:blipFill>
          <a:blip r:embed="rId1"/>
          <a:stretch/>
        </p:blipFill>
        <p:spPr>
          <a:xfrm>
            <a:off x="4821480" y="1442880"/>
            <a:ext cx="6915600" cy="397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효율 채점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내용 개체 틀 10" descr=""/>
          <p:cNvPicPr/>
          <p:nvPr/>
        </p:nvPicPr>
        <p:blipFill>
          <a:blip r:embed="rId1"/>
          <a:stretch/>
        </p:blipFill>
        <p:spPr>
          <a:xfrm>
            <a:off x="5013720" y="457200"/>
            <a:ext cx="6527880" cy="5942880"/>
          </a:xfrm>
          <a:prstGeom prst="rect">
            <a:avLst/>
          </a:prstGeom>
          <a:ln w="0">
            <a:noFill/>
          </a:ln>
        </p:spPr>
      </p:pic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2060"/>
                </a:solidFill>
                <a:latin typeface="맑은 고딕"/>
                <a:ea typeface="DejaVu Sans"/>
              </a:rPr>
              <a:t>Multimetric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2060"/>
                </a:solidFill>
                <a:latin typeface="맑은 고딕"/>
                <a:ea typeface="DejaVu Sans"/>
              </a:rPr>
              <a:t>Memory-profiler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효율 채점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내용 개체 틀 10" descr=""/>
          <p:cNvPicPr/>
          <p:nvPr/>
        </p:nvPicPr>
        <p:blipFill>
          <a:blip r:embed="rId1"/>
          <a:stretch/>
        </p:blipFill>
        <p:spPr>
          <a:xfrm>
            <a:off x="5013720" y="457200"/>
            <a:ext cx="6527880" cy="5942880"/>
          </a:xfrm>
          <a:prstGeom prst="rect">
            <a:avLst/>
          </a:prstGeom>
          <a:ln w="0">
            <a:noFill/>
          </a:ln>
        </p:spPr>
      </p:pic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417348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채점 항목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맑은 고딕"/>
                <a:ea typeface="DejaVu Sans"/>
              </a:rPr>
              <a:t>Line of codes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맑은 고딕"/>
                <a:ea typeface="DejaVu Sans"/>
              </a:rPr>
              <a:t>Halsted_difficulty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맑은 고딕"/>
                <a:ea typeface="DejaVu Sans"/>
              </a:rPr>
              <a:t>Dataflow_complexity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맑은 고딕"/>
                <a:ea typeface="DejaVu Sans"/>
              </a:rPr>
              <a:t>Controlflow_complexity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효율 채점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내용 개체 틀 10" descr=""/>
          <p:cNvPicPr/>
          <p:nvPr/>
        </p:nvPicPr>
        <p:blipFill>
          <a:blip r:embed="rId1"/>
          <a:stretch/>
        </p:blipFill>
        <p:spPr>
          <a:xfrm>
            <a:off x="5013720" y="457200"/>
            <a:ext cx="6527880" cy="5942880"/>
          </a:xfrm>
          <a:prstGeom prst="rect">
            <a:avLst/>
          </a:prstGeom>
          <a:ln w="0">
            <a:noFill/>
          </a:ln>
        </p:spPr>
      </p:pic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417348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채점 기준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항목당 최대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25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점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정답 코드와 같으면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24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점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그림 2" descr=""/>
          <p:cNvPicPr/>
          <p:nvPr/>
        </p:nvPicPr>
        <p:blipFill>
          <a:blip r:embed="rId2"/>
          <a:stretch/>
        </p:blipFill>
        <p:spPr>
          <a:xfrm>
            <a:off x="5956200" y="3133080"/>
            <a:ext cx="4528080" cy="198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효율 채점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내용 개체 틀 10" descr=""/>
          <p:cNvPicPr/>
          <p:nvPr/>
        </p:nvPicPr>
        <p:blipFill>
          <a:blip r:embed="rId1"/>
          <a:stretch/>
        </p:blipFill>
        <p:spPr>
          <a:xfrm>
            <a:off x="5013720" y="457200"/>
            <a:ext cx="6527880" cy="5942880"/>
          </a:xfrm>
          <a:prstGeom prst="rect">
            <a:avLst/>
          </a:prstGeom>
          <a:ln w="0">
            <a:noFill/>
          </a:ln>
        </p:spPr>
      </p:pic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417348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채점 기준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Line of codes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Halsted difficulty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정답 코드와 비교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10%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증가할 때 마다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-1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점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그림 8" descr=""/>
          <p:cNvPicPr/>
          <p:nvPr/>
        </p:nvPicPr>
        <p:blipFill>
          <a:blip r:embed="rId2"/>
          <a:stretch/>
        </p:blipFill>
        <p:spPr>
          <a:xfrm>
            <a:off x="5939640" y="3695040"/>
            <a:ext cx="4675680" cy="151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Front-end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그림 2" descr=""/>
          <p:cNvPicPr/>
          <p:nvPr/>
        </p:nvPicPr>
        <p:blipFill>
          <a:blip r:embed="rId1"/>
          <a:stretch/>
        </p:blipFill>
        <p:spPr>
          <a:xfrm>
            <a:off x="6669720" y="825480"/>
            <a:ext cx="5206680" cy="5206680"/>
          </a:xfrm>
          <a:prstGeom prst="rect">
            <a:avLst/>
          </a:prstGeom>
          <a:ln w="0">
            <a:noFill/>
          </a:ln>
        </p:spPr>
      </p:pic>
      <p:sp>
        <p:nvSpPr>
          <p:cNvPr id="135" name="TextBox 3"/>
          <p:cNvSpPr/>
          <p:nvPr/>
        </p:nvSpPr>
        <p:spPr>
          <a:xfrm>
            <a:off x="1067040" y="2958120"/>
            <a:ext cx="6044040" cy="20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UI </a:t>
            </a:r>
            <a:r>
              <a:rPr b="0" lang="ko-KR" sz="3200" spc="-1" strike="noStrike">
                <a:solidFill>
                  <a:srgbClr val="000000"/>
                </a:solidFill>
                <a:latin typeface="Arial"/>
                <a:ea typeface="DejaVu Sans"/>
              </a:rPr>
              <a:t>컴포넌트 라이브러리 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  <a:ea typeface="DejaVu Sans"/>
              </a:rPr>
              <a:t>MUI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ko-KR" sz="3200" spc="-1" strike="noStrike">
                <a:solidFill>
                  <a:srgbClr val="000000"/>
                </a:solidFill>
                <a:latin typeface="Arial"/>
                <a:ea typeface="DejaVu Sans"/>
              </a:rPr>
              <a:t>활용</a:t>
            </a:r>
            <a:endParaRPr b="0" lang="en-US" sz="3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3200" spc="-1" strike="noStrike">
                <a:solidFill>
                  <a:srgbClr val="000000"/>
                </a:solidFill>
                <a:latin typeface="Arial"/>
                <a:ea typeface="DejaVu Sans"/>
              </a:rPr>
              <a:t>다양한 컴포넌트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ko-KR" sz="3200" spc="-1" strike="noStrike">
                <a:solidFill>
                  <a:srgbClr val="000000"/>
                </a:solidFill>
                <a:latin typeface="Arial"/>
                <a:ea typeface="DejaVu Sans"/>
              </a:rPr>
              <a:t>테마 기능을 통해</a:t>
            </a:r>
            <a:endParaRPr b="0" lang="en-US" sz="3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1" lang="ko-KR" sz="3200" spc="-1" strike="noStrike">
                <a:solidFill>
                  <a:srgbClr val="002060"/>
                </a:solidFill>
                <a:latin typeface="Arial"/>
                <a:ea typeface="DejaVu Sans"/>
              </a:rPr>
              <a:t>일관된 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  <a:ea typeface="DejaVu Sans"/>
              </a:rPr>
              <a:t>UI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ko-KR" sz="3200" spc="-1" strike="noStrike">
                <a:solidFill>
                  <a:srgbClr val="000000"/>
                </a:solidFill>
                <a:latin typeface="Arial"/>
                <a:ea typeface="DejaVu Sans"/>
              </a:rPr>
              <a:t>제공</a:t>
            </a:r>
            <a:endParaRPr b="0" lang="en-US" sz="3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효율 채점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내용 개체 틀 10" descr=""/>
          <p:cNvPicPr/>
          <p:nvPr/>
        </p:nvPicPr>
        <p:blipFill>
          <a:blip r:embed="rId1"/>
          <a:stretch/>
        </p:blipFill>
        <p:spPr>
          <a:xfrm>
            <a:off x="5013720" y="457200"/>
            <a:ext cx="6527880" cy="5942880"/>
          </a:xfrm>
          <a:prstGeom prst="rect">
            <a:avLst/>
          </a:prstGeom>
          <a:ln w="0">
            <a:noFill/>
          </a:ln>
        </p:spPr>
      </p:pic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417348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채점 기준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Dataflow complexity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정답 코드와 비교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메모리 사용량이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배가 될 때마다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점 감점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그림 2" descr=""/>
          <p:cNvPicPr/>
          <p:nvPr/>
        </p:nvPicPr>
        <p:blipFill>
          <a:blip r:embed="rId2"/>
          <a:stretch/>
        </p:blipFill>
        <p:spPr>
          <a:xfrm>
            <a:off x="5460840" y="3750120"/>
            <a:ext cx="5664600" cy="182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효율 채점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내용 개체 틀 10" descr=""/>
          <p:cNvPicPr/>
          <p:nvPr/>
        </p:nvPicPr>
        <p:blipFill>
          <a:blip r:embed="rId1"/>
          <a:stretch/>
        </p:blipFill>
        <p:spPr>
          <a:xfrm>
            <a:off x="5013720" y="457200"/>
            <a:ext cx="6527880" cy="5942880"/>
          </a:xfrm>
          <a:prstGeom prst="rect">
            <a:avLst/>
          </a:prstGeom>
          <a:ln w="0">
            <a:noFill/>
          </a:ln>
        </p:spPr>
      </p:pic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417348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채점 기준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Controlflow complexity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정답 코드와 비교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Cyclomatic complexity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0.5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늘어날 때 마다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-1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점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그림 2" descr=""/>
          <p:cNvPicPr/>
          <p:nvPr/>
        </p:nvPicPr>
        <p:blipFill>
          <a:blip r:embed="rId2"/>
          <a:stretch/>
        </p:blipFill>
        <p:spPr>
          <a:xfrm>
            <a:off x="5483160" y="3661200"/>
            <a:ext cx="5627880" cy="189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가독성 채점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내용 개체 틀 10" descr=""/>
          <p:cNvPicPr/>
          <p:nvPr/>
        </p:nvPicPr>
        <p:blipFill>
          <a:blip r:embed="rId1"/>
          <a:stretch/>
        </p:blipFill>
        <p:spPr>
          <a:xfrm>
            <a:off x="5013720" y="457200"/>
            <a:ext cx="6527880" cy="5942880"/>
          </a:xfrm>
          <a:prstGeom prst="rect">
            <a:avLst/>
          </a:prstGeom>
          <a:ln w="0">
            <a:noFill/>
          </a:ln>
        </p:spPr>
      </p:pic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417348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2060"/>
                </a:solidFill>
                <a:latin typeface="맑은 고딕"/>
                <a:ea typeface="DejaVu Sans"/>
              </a:rPr>
              <a:t>Pylama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가독성 채점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내용 개체 틀 10" descr=""/>
          <p:cNvPicPr/>
          <p:nvPr/>
        </p:nvPicPr>
        <p:blipFill>
          <a:blip r:embed="rId1"/>
          <a:stretch/>
        </p:blipFill>
        <p:spPr>
          <a:xfrm>
            <a:off x="5013720" y="457200"/>
            <a:ext cx="6527880" cy="5942880"/>
          </a:xfrm>
          <a:prstGeom prst="rect">
            <a:avLst/>
          </a:prstGeom>
          <a:ln w="0">
            <a:noFill/>
          </a:ln>
        </p:spPr>
      </p:pic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417348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채점 항목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맑은 고딕"/>
                <a:ea typeface="DejaVu Sans"/>
              </a:rPr>
              <a:t>Mypy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맑은 고딕"/>
                <a:ea typeface="DejaVu Sans"/>
              </a:rPr>
              <a:t>Pylint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맑은 고딕"/>
                <a:ea typeface="DejaVu Sans"/>
              </a:rPr>
              <a:t>Eradicate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맑은 고딕"/>
                <a:ea typeface="DejaVu Sans"/>
              </a:rPr>
              <a:t>Radon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맑은 고딕"/>
                <a:ea typeface="DejaVu Sans"/>
              </a:rPr>
              <a:t>Pycodestyle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가독성 채점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내용 개체 틀 10" descr=""/>
          <p:cNvPicPr/>
          <p:nvPr/>
        </p:nvPicPr>
        <p:blipFill>
          <a:blip r:embed="rId1"/>
          <a:stretch/>
        </p:blipFill>
        <p:spPr>
          <a:xfrm>
            <a:off x="5013720" y="457200"/>
            <a:ext cx="6527880" cy="5942880"/>
          </a:xfrm>
          <a:prstGeom prst="rect">
            <a:avLst/>
          </a:prstGeom>
          <a:ln w="0">
            <a:noFill/>
          </a:ln>
        </p:spPr>
      </p:pic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417348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문제점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개당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-1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점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코드 설명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Box 1"/>
          <p:cNvSpPr/>
          <p:nvPr/>
        </p:nvSpPr>
        <p:spPr>
          <a:xfrm>
            <a:off x="984600" y="2670840"/>
            <a:ext cx="4750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3200" spc="-1" strike="noStrike">
                <a:solidFill>
                  <a:srgbClr val="002060"/>
                </a:solidFill>
                <a:latin typeface="Arial"/>
                <a:ea typeface="DejaVu Sans"/>
              </a:rPr>
              <a:t>백드롭 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  <a:ea typeface="DejaVu Sans"/>
              </a:rPr>
              <a:t>&amp; </a:t>
            </a:r>
            <a:r>
              <a:rPr b="1" lang="ko-KR" sz="3200" spc="-1" strike="noStrike">
                <a:solidFill>
                  <a:srgbClr val="002060"/>
                </a:solidFill>
                <a:latin typeface="Arial"/>
                <a:ea typeface="DejaVu Sans"/>
              </a:rPr>
              <a:t>로딩 스피너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표시</a:t>
            </a:r>
            <a:endParaRPr b="0" lang="en-US" sz="3200" spc="-1" strike="noStrike">
              <a:latin typeface="Noto Sans CJK KR"/>
            </a:endParaRPr>
          </a:p>
        </p:txBody>
      </p:sp>
      <p:pic>
        <p:nvPicPr>
          <p:cNvPr id="257" name="그림 13" descr=""/>
          <p:cNvPicPr/>
          <p:nvPr/>
        </p:nvPicPr>
        <p:blipFill>
          <a:blip r:embed="rId1"/>
          <a:stretch/>
        </p:blipFill>
        <p:spPr>
          <a:xfrm>
            <a:off x="6871680" y="1143720"/>
            <a:ext cx="4679640" cy="457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442008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코드 설명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Box 3"/>
          <p:cNvSpPr/>
          <p:nvPr/>
        </p:nvSpPr>
        <p:spPr>
          <a:xfrm>
            <a:off x="897840" y="2527920"/>
            <a:ext cx="5670720" cy="15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500" spc="-1" strike="noStrike">
                <a:solidFill>
                  <a:srgbClr val="002060"/>
                </a:solidFill>
                <a:latin typeface="Arial"/>
                <a:ea typeface="DejaVu Sans"/>
              </a:rPr>
              <a:t>OpenAI API</a:t>
            </a:r>
            <a:endParaRPr b="0" lang="en-US" sz="35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Code-davinchi-002 model </a:t>
            </a:r>
            <a:r>
              <a:rPr b="0" lang="ko-KR" sz="3200" spc="-1" strike="noStrike">
                <a:solidFill>
                  <a:srgbClr val="000000"/>
                </a:solidFill>
                <a:latin typeface="Arial"/>
                <a:ea typeface="DejaVu Sans"/>
              </a:rPr>
              <a:t>사용</a:t>
            </a:r>
            <a:endParaRPr b="0" lang="en-US" sz="3200" spc="-1" strike="noStrike">
              <a:latin typeface="Noto Sans CJK KR"/>
            </a:endParaRPr>
          </a:p>
        </p:txBody>
      </p:sp>
      <p:pic>
        <p:nvPicPr>
          <p:cNvPr id="260" name="그림 8" descr=""/>
          <p:cNvPicPr/>
          <p:nvPr/>
        </p:nvPicPr>
        <p:blipFill>
          <a:blip r:embed="rId1"/>
          <a:srcRect l="9809" t="9984" r="35598" b="5204"/>
          <a:stretch/>
        </p:blipFill>
        <p:spPr>
          <a:xfrm>
            <a:off x="6748920" y="1250640"/>
            <a:ext cx="4984560" cy="435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442008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코드 설명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TextBox 3"/>
          <p:cNvSpPr/>
          <p:nvPr/>
        </p:nvSpPr>
        <p:spPr>
          <a:xfrm>
            <a:off x="867600" y="2527920"/>
            <a:ext cx="5656680" cy="20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Written code is doing following</a:t>
            </a:r>
            <a:endParaRPr b="0" lang="en-US" sz="3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1. …</a:t>
            </a:r>
            <a:endParaRPr b="0" lang="en-US" sz="3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2. …</a:t>
            </a:r>
            <a:endParaRPr b="0" lang="en-US" sz="3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Noto Sans CJK KR"/>
            </a:endParaRPr>
          </a:p>
        </p:txBody>
      </p:sp>
      <p:pic>
        <p:nvPicPr>
          <p:cNvPr id="263" name="그림 8" descr=""/>
          <p:cNvPicPr/>
          <p:nvPr/>
        </p:nvPicPr>
        <p:blipFill>
          <a:blip r:embed="rId1"/>
          <a:srcRect l="9809" t="9984" r="35598" b="5204"/>
          <a:stretch/>
        </p:blipFill>
        <p:spPr>
          <a:xfrm>
            <a:off x="6748920" y="1250640"/>
            <a:ext cx="4984560" cy="435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기본 페이지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내용 개체 틀 8" descr=""/>
          <p:cNvPicPr/>
          <p:nvPr/>
        </p:nvPicPr>
        <p:blipFill>
          <a:blip r:embed="rId1"/>
          <a:stretch/>
        </p:blipFill>
        <p:spPr>
          <a:xfrm>
            <a:off x="4838040" y="457200"/>
            <a:ext cx="6879240" cy="5942880"/>
          </a:xfrm>
          <a:prstGeom prst="rect">
            <a:avLst/>
          </a:prstGeom>
          <a:ln w="0">
            <a:noFill/>
          </a:ln>
        </p:spPr>
      </p:pic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50240" y="2057400"/>
            <a:ext cx="402120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과제 정보 표시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50240" y="2057400"/>
            <a:ext cx="428400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ko-KR" sz="2800" spc="-1" strike="noStrike">
                <a:solidFill>
                  <a:srgbClr val="002060"/>
                </a:solidFill>
                <a:latin typeface="맑은 고딕"/>
                <a:ea typeface="DejaVu Sans"/>
              </a:rPr>
              <a:t>문제 설명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그림 3" descr=""/>
          <p:cNvPicPr/>
          <p:nvPr/>
        </p:nvPicPr>
        <p:blipFill>
          <a:blip r:embed="rId1"/>
          <a:stretch/>
        </p:blipFill>
        <p:spPr>
          <a:xfrm>
            <a:off x="4771800" y="1257120"/>
            <a:ext cx="7199640" cy="382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과제 정보 표시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750240" y="2057400"/>
            <a:ext cx="428400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제출까지 남은 시간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그림 7" descr=""/>
          <p:cNvPicPr/>
          <p:nvPr/>
        </p:nvPicPr>
        <p:blipFill>
          <a:blip r:embed="rId1"/>
          <a:stretch/>
        </p:blipFill>
        <p:spPr>
          <a:xfrm>
            <a:off x="5294160" y="1416600"/>
            <a:ext cx="6057720" cy="382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테스트케이스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/>
          <p:nvPr/>
        </p:nvSpPr>
        <p:spPr>
          <a:xfrm>
            <a:off x="750240" y="2057400"/>
            <a:ext cx="4021200" cy="38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선택한 과제의</a:t>
            </a:r>
            <a:endParaRPr b="0" lang="en-US" sz="24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공개 테스트케이스</a:t>
            </a:r>
            <a:endParaRPr b="0" lang="en-US" sz="2400" spc="-1" strike="noStrike">
              <a:latin typeface="Noto Sans CJK KR"/>
            </a:endParaRPr>
          </a:p>
        </p:txBody>
      </p:sp>
      <p:pic>
        <p:nvPicPr>
          <p:cNvPr id="147" name="그림 3" descr=""/>
          <p:cNvPicPr/>
          <p:nvPr/>
        </p:nvPicPr>
        <p:blipFill>
          <a:blip r:embed="rId1"/>
          <a:stretch/>
        </p:blipFill>
        <p:spPr>
          <a:xfrm>
            <a:off x="5449680" y="1444320"/>
            <a:ext cx="5466960" cy="380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코드 에디터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그림 3" descr=""/>
          <p:cNvPicPr/>
          <p:nvPr/>
        </p:nvPicPr>
        <p:blipFill>
          <a:blip r:embed="rId1"/>
          <a:stretch/>
        </p:blipFill>
        <p:spPr>
          <a:xfrm>
            <a:off x="1428840" y="2595600"/>
            <a:ext cx="9334080" cy="166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코드 에디터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그림 3" descr=""/>
          <p:cNvPicPr/>
          <p:nvPr/>
        </p:nvPicPr>
        <p:blipFill>
          <a:blip r:embed="rId1"/>
          <a:stretch/>
        </p:blipFill>
        <p:spPr>
          <a:xfrm>
            <a:off x="4034520" y="1424880"/>
            <a:ext cx="3955320" cy="5149080"/>
          </a:xfrm>
          <a:prstGeom prst="rect">
            <a:avLst/>
          </a:prstGeom>
          <a:ln w="0">
            <a:noFill/>
          </a:ln>
        </p:spPr>
      </p:pic>
      <p:pic>
        <p:nvPicPr>
          <p:cNvPr id="152" name="그림 7" descr=""/>
          <p:cNvPicPr/>
          <p:nvPr/>
        </p:nvPicPr>
        <p:blipFill>
          <a:blip r:embed="rId2"/>
          <a:stretch/>
        </p:blipFill>
        <p:spPr>
          <a:xfrm>
            <a:off x="8100720" y="1424880"/>
            <a:ext cx="3931560" cy="5149080"/>
          </a:xfrm>
          <a:prstGeom prst="rect">
            <a:avLst/>
          </a:prstGeom>
          <a:ln w="0">
            <a:noFill/>
          </a:ln>
        </p:spPr>
      </p:pic>
      <p:sp>
        <p:nvSpPr>
          <p:cNvPr id="153" name="PlaceHolder 2"/>
          <p:cNvSpPr/>
          <p:nvPr/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왼쪽</a:t>
            </a:r>
            <a:endParaRPr b="0" lang="en-US" sz="36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과목 및 문제 미선택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오른쪽</a:t>
            </a:r>
            <a:endParaRPr b="0" lang="en-US" sz="36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과목 및 문제 선택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스켈레톤 코드 제시</a:t>
            </a: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Application>LibreOffice/7.3.6.2$Linux_X86_64 LibreOffice_project/30$Build-2</Application>
  <AppVersion>15.0000</AppVersion>
  <Words>422</Words>
  <Paragraphs>231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2022-11-03T18:16:41Z</dcterms:created>
  <dc:creator>Kyusang Cho</dc:creator>
  <dc:description/>
  <dc:language>ko-KR</dc:language>
  <cp:lastModifiedBy/>
  <dcterms:modified xsi:type="dcterms:W3CDTF">2022-12-02T13:44:08Z</dcterms:modified>
  <cp:revision>48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와이드스크린</vt:lpwstr>
  </property>
  <property fmtid="{D5CDD505-2E9C-101B-9397-08002B2CF9AE}" pid="4" name="Slides">
    <vt:i4>37</vt:i4>
  </property>
</Properties>
</file>