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80" r:id="rId4"/>
    <p:sldId id="282" r:id="rId5"/>
    <p:sldId id="275" r:id="rId6"/>
    <p:sldId id="283" r:id="rId7"/>
    <p:sldId id="273" r:id="rId8"/>
    <p:sldId id="266" r:id="rId9"/>
    <p:sldId id="27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43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252D-413F-4E93-B047-EBD009A8FD3D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CBBD9EC-46FD-4513-943B-934A82CCBD7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686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252D-413F-4E93-B047-EBD009A8FD3D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D9EC-46FD-4513-943B-934A82CCBD7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43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252D-413F-4E93-B047-EBD009A8FD3D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D9EC-46FD-4513-943B-934A82CCBD7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071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252D-413F-4E93-B047-EBD009A8FD3D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D9EC-46FD-4513-943B-934A82CCBD7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97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252D-413F-4E93-B047-EBD009A8FD3D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D9EC-46FD-4513-943B-934A82CCBD7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676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252D-413F-4E93-B047-EBD009A8FD3D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D9EC-46FD-4513-943B-934A82CCBD7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53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252D-413F-4E93-B047-EBD009A8FD3D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D9EC-46FD-4513-943B-934A82CCBD7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317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252D-413F-4E93-B047-EBD009A8FD3D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D9EC-46FD-4513-943B-934A82CCBD7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89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252D-413F-4E93-B047-EBD009A8FD3D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D9EC-46FD-4513-943B-934A82CCB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6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252D-413F-4E93-B047-EBD009A8FD3D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D9EC-46FD-4513-943B-934A82CCBD7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669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D41252D-413F-4E93-B047-EBD009A8FD3D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D9EC-46FD-4513-943B-934A82CCBD7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588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1252D-413F-4E93-B047-EBD009A8FD3D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CBBD9EC-46FD-4513-943B-934A82CCBD7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9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A5801-92E9-F192-E151-21531700E6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Online Learning System</a:t>
            </a:r>
            <a:br>
              <a:rPr lang="en-US" sz="4800" dirty="0"/>
            </a:br>
            <a:r>
              <a:rPr lang="en-US" sz="4800" dirty="0"/>
              <a:t>for Python Scrapper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F8F219-E95A-70C7-DBF4-8E2F1F7A57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– Group 6 –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371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800D0-566B-252E-C2AD-84D8A4746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1F3AE-EFFC-035A-00AA-6CB6C8FBB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Backend</a:t>
            </a:r>
          </a:p>
          <a:p>
            <a:r>
              <a:rPr lang="en-US" dirty="0"/>
              <a:t>Frontend</a:t>
            </a:r>
          </a:p>
          <a:p>
            <a:r>
              <a:rPr lang="en-US" dirty="0"/>
              <a:t>IDE</a:t>
            </a:r>
          </a:p>
          <a:p>
            <a:r>
              <a:rPr lang="en-US" dirty="0"/>
              <a:t>Interaction</a:t>
            </a:r>
          </a:p>
          <a:p>
            <a:r>
              <a:rPr lang="en-US" dirty="0"/>
              <a:t>Server environment</a:t>
            </a:r>
          </a:p>
        </p:txBody>
      </p:sp>
    </p:spTree>
    <p:extLst>
      <p:ext uri="{BB962C8B-B14F-4D97-AF65-F5344CB8AC3E}">
        <p14:creationId xmlns:p14="http://schemas.microsoft.com/office/powerpoint/2010/main" val="1332605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8DF36-D675-2399-0E15-070FC50E6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– Node.js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49F4F-AF3B-EA9A-3906-39C8A34070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Server configured with </a:t>
            </a:r>
            <a:r>
              <a:rPr lang="en-US" i="1" dirty="0"/>
              <a:t>express</a:t>
            </a:r>
            <a:r>
              <a:rPr lang="en-US" dirty="0"/>
              <a:t> module</a:t>
            </a:r>
            <a:endParaRPr lang="en-US" i="1" dirty="0"/>
          </a:p>
          <a:p>
            <a:r>
              <a:rPr lang="en-US" dirty="0"/>
              <a:t>Communicates with MySQL DBMS using </a:t>
            </a:r>
            <a:r>
              <a:rPr lang="en-US" i="1" dirty="0" err="1"/>
              <a:t>sequelize</a:t>
            </a:r>
            <a:r>
              <a:rPr lang="en-US" dirty="0"/>
              <a:t> module </a:t>
            </a:r>
          </a:p>
        </p:txBody>
      </p:sp>
      <p:pic>
        <p:nvPicPr>
          <p:cNvPr id="8" name="Content Placeholder 7" descr="Icon&#10;&#10;Description automatically generated">
            <a:extLst>
              <a:ext uri="{FF2B5EF4-FFF2-40B4-BE49-F238E27FC236}">
                <a16:creationId xmlns:a16="http://schemas.microsoft.com/office/drawing/2014/main" id="{A2C9A71B-E254-638A-3892-D88DAB24A0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012" y="2805113"/>
            <a:ext cx="3048000" cy="1866900"/>
          </a:xfrm>
        </p:spPr>
      </p:pic>
    </p:spTree>
    <p:extLst>
      <p:ext uri="{BB962C8B-B14F-4D97-AF65-F5344CB8AC3E}">
        <p14:creationId xmlns:p14="http://schemas.microsoft.com/office/powerpoint/2010/main" val="3535013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BB15D-A3D0-E3C0-816C-B90AB4C0F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– 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143F9-6B6B-925B-1D7A-834DF9AD0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Database table structure</a:t>
            </a:r>
          </a:p>
          <a:p>
            <a:r>
              <a:rPr lang="en-US" dirty="0"/>
              <a:t>User</a:t>
            </a:r>
          </a:p>
          <a:p>
            <a:pPr lvl="1"/>
            <a:r>
              <a:rPr lang="en-US" dirty="0"/>
              <a:t>id (PK): </a:t>
            </a:r>
            <a:r>
              <a:rPr lang="en-US" dirty="0" err="1"/>
              <a:t>bigint</a:t>
            </a:r>
            <a:r>
              <a:rPr lang="en-US" dirty="0"/>
              <a:t>, email: string, password: string</a:t>
            </a:r>
          </a:p>
          <a:p>
            <a:r>
              <a:rPr lang="en-US" dirty="0"/>
              <a:t>Tutorial</a:t>
            </a:r>
          </a:p>
          <a:p>
            <a:pPr lvl="1"/>
            <a:r>
              <a:rPr lang="en-US" dirty="0"/>
              <a:t>id (PK): </a:t>
            </a:r>
            <a:r>
              <a:rPr lang="en-US" dirty="0" err="1"/>
              <a:t>bigint</a:t>
            </a:r>
            <a:r>
              <a:rPr lang="en-US" dirty="0"/>
              <a:t>, chapter: string, title: string, content: string</a:t>
            </a:r>
          </a:p>
          <a:p>
            <a:r>
              <a:rPr lang="en-US" dirty="0"/>
              <a:t>Problem</a:t>
            </a:r>
          </a:p>
          <a:p>
            <a:pPr lvl="1"/>
            <a:r>
              <a:rPr lang="en-US" dirty="0"/>
              <a:t>id (PK): </a:t>
            </a:r>
            <a:r>
              <a:rPr lang="en-US" dirty="0" err="1"/>
              <a:t>bigint</a:t>
            </a:r>
            <a:r>
              <a:rPr lang="en-US" dirty="0"/>
              <a:t>, chapter: string, problem: string, answer: string</a:t>
            </a:r>
          </a:p>
          <a:p>
            <a:r>
              <a:rPr lang="en-US" dirty="0" err="1"/>
              <a:t>UserProblemSet</a:t>
            </a:r>
            <a:endParaRPr lang="en-US" dirty="0"/>
          </a:p>
          <a:p>
            <a:pPr lvl="1"/>
            <a:r>
              <a:rPr lang="en-US" dirty="0"/>
              <a:t>id (PK): </a:t>
            </a:r>
            <a:r>
              <a:rPr lang="en-US" dirty="0" err="1"/>
              <a:t>bigint</a:t>
            </a:r>
            <a:r>
              <a:rPr lang="en-US" dirty="0"/>
              <a:t>, user (user.id), problem (problem.id), </a:t>
            </a:r>
            <a:r>
              <a:rPr lang="en-US" dirty="0" err="1"/>
              <a:t>is_solved</a:t>
            </a:r>
            <a:r>
              <a:rPr lang="en-US" dirty="0"/>
              <a:t>: </a:t>
            </a:r>
            <a:r>
              <a:rPr lang="en-US" dirty="0" err="1"/>
              <a:t>enum</a:t>
            </a:r>
            <a:r>
              <a:rPr lang="en-US" dirty="0"/>
              <a:t> [“Y”, “N”]</a:t>
            </a:r>
          </a:p>
          <a:p>
            <a:endParaRPr lang="en-US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0C749D8A-651F-0BDF-022A-23B2D7F56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950" y="2768611"/>
            <a:ext cx="1929904" cy="132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666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E3F08-B73A-2028-F758-B185CB047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1F6D7-C61B-5D8E-92F9-5211A69E7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6086944" cy="3448595"/>
          </a:xfrm>
        </p:spPr>
        <p:txBody>
          <a:bodyPr/>
          <a:lstStyle/>
          <a:p>
            <a:r>
              <a:rPr lang="en-US" dirty="0"/>
              <a:t>Based on Next.js and React</a:t>
            </a:r>
          </a:p>
          <a:p>
            <a:r>
              <a:rPr lang="en-US" dirty="0"/>
              <a:t>Provides web page component structures</a:t>
            </a:r>
          </a:p>
          <a:p>
            <a:pPr lvl="1"/>
            <a:r>
              <a:rPr lang="en-US" dirty="0"/>
              <a:t>Such as log-in page and problem pages</a:t>
            </a:r>
          </a:p>
          <a:p>
            <a:r>
              <a:rPr lang="en-US" dirty="0"/>
              <a:t>Communicates with backend to fetch contents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C963061E-09BF-9E6A-6AAD-FAF34CA84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102" y="2615987"/>
            <a:ext cx="2571750" cy="2238375"/>
          </a:xfrm>
          <a:prstGeom prst="rect">
            <a:avLst/>
          </a:prstGeom>
        </p:spPr>
      </p:pic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121801F2-D7EC-548C-FF23-DA84428995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52" y="35394"/>
            <a:ext cx="3048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668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E77EBD0E-D8B7-1583-72D8-6C35C8DA2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8950"/>
            <a:ext cx="12192000" cy="5880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2DA83A-23F7-9BA2-C4A9-8F705488D9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2600"/>
            <a:ext cx="12192000" cy="5892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2BC8FC-06EE-22FB-2015-0235E4478A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050"/>
            <a:ext cx="12192000" cy="6121400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A8415701-7194-2477-CD7E-98A068CC63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9425"/>
            <a:ext cx="12192000" cy="58991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008421-6EEC-EDB3-5BB7-E01E897690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2600"/>
            <a:ext cx="12192000" cy="5892800"/>
          </a:xfrm>
          <a:prstGeom prst="rect">
            <a:avLst/>
          </a:prstGeom>
        </p:spPr>
      </p:pic>
      <p:pic>
        <p:nvPicPr>
          <p:cNvPr id="13" name="Picture 12" descr="A picture containing diagram&#10;&#10;Description automatically generated">
            <a:extLst>
              <a:ext uri="{FF2B5EF4-FFF2-40B4-BE49-F238E27FC236}">
                <a16:creationId xmlns:a16="http://schemas.microsoft.com/office/drawing/2014/main" id="{5D04AB47-3F9F-B14F-BF5A-F83ECCA9AC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8950"/>
            <a:ext cx="12192000" cy="5880100"/>
          </a:xfrm>
          <a:prstGeom prst="rect">
            <a:avLst/>
          </a:prstGeom>
        </p:spPr>
      </p:pic>
      <p:pic>
        <p:nvPicPr>
          <p:cNvPr id="15" name="Picture 1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2E300A7-C71F-E9E4-53F6-342464CCA5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9425"/>
            <a:ext cx="12192000" cy="5899150"/>
          </a:xfrm>
          <a:prstGeom prst="rect">
            <a:avLst/>
          </a:prstGeom>
        </p:spPr>
      </p:pic>
      <p:pic>
        <p:nvPicPr>
          <p:cNvPr id="17" name="Picture 16" descr="Graphical user interface&#10;&#10;Description automatically generated">
            <a:extLst>
              <a:ext uri="{FF2B5EF4-FFF2-40B4-BE49-F238E27FC236}">
                <a16:creationId xmlns:a16="http://schemas.microsoft.com/office/drawing/2014/main" id="{2787D781-8B15-17DD-139C-37F25A63AE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0375"/>
            <a:ext cx="12192000" cy="5937250"/>
          </a:xfrm>
          <a:prstGeom prst="rect">
            <a:avLst/>
          </a:prstGeom>
        </p:spPr>
      </p:pic>
      <p:pic>
        <p:nvPicPr>
          <p:cNvPr id="19" name="Picture 18" descr="Graphical user interface&#10;&#10;Description automatically generated">
            <a:extLst>
              <a:ext uri="{FF2B5EF4-FFF2-40B4-BE49-F238E27FC236}">
                <a16:creationId xmlns:a16="http://schemas.microsoft.com/office/drawing/2014/main" id="{92CC75AD-1D10-76A1-00FB-F3A21523D7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725"/>
            <a:ext cx="1219200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39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0008B-81C5-40D7-790A-FA53BA47D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C8D7F-46DE-6E8D-EF75-E618C89189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CodeMirror</a:t>
            </a:r>
            <a:r>
              <a:rPr lang="en-US" dirty="0"/>
              <a:t>-based Python IDE</a:t>
            </a:r>
          </a:p>
          <a:p>
            <a:r>
              <a:rPr lang="en-US" dirty="0" err="1"/>
              <a:t>Axios</a:t>
            </a:r>
            <a:r>
              <a:rPr lang="en-US" dirty="0"/>
              <a:t> module</a:t>
            </a:r>
          </a:p>
          <a:p>
            <a:pPr lvl="1"/>
            <a:r>
              <a:rPr lang="en-US" dirty="0"/>
              <a:t>to send user codes to the server to run</a:t>
            </a:r>
          </a:p>
          <a:p>
            <a:r>
              <a:rPr lang="en-US" dirty="0"/>
              <a:t>Python Docker container</a:t>
            </a:r>
          </a:p>
          <a:p>
            <a:pPr lvl="1"/>
            <a:r>
              <a:rPr lang="en-US" dirty="0"/>
              <a:t>User-submitted codes run on this</a:t>
            </a:r>
          </a:p>
          <a:p>
            <a:r>
              <a:rPr lang="en-US" dirty="0"/>
              <a:t>Result returned and shown in web page via </a:t>
            </a:r>
            <a:r>
              <a:rPr lang="en-US" i="1" dirty="0" err="1"/>
              <a:t>runcode</a:t>
            </a:r>
            <a:r>
              <a:rPr lang="en-US" dirty="0"/>
              <a:t> API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8A7AC1-9138-E6EB-9E8E-40658A567DC5}"/>
              </a:ext>
            </a:extLst>
          </p:cNvPr>
          <p:cNvSpPr/>
          <p:nvPr/>
        </p:nvSpPr>
        <p:spPr>
          <a:xfrm>
            <a:off x="7618123" y="2010878"/>
            <a:ext cx="1910720" cy="13327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AAA369-10C2-56AA-9ECA-91AA5D765A92}"/>
              </a:ext>
            </a:extLst>
          </p:cNvPr>
          <p:cNvSpPr/>
          <p:nvPr/>
        </p:nvSpPr>
        <p:spPr>
          <a:xfrm>
            <a:off x="7831611" y="2457325"/>
            <a:ext cx="1483743" cy="7936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CodeMirror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E31E730-16A5-0692-1D18-A23958696228}"/>
              </a:ext>
            </a:extLst>
          </p:cNvPr>
          <p:cNvSpPr/>
          <p:nvPr/>
        </p:nvSpPr>
        <p:spPr>
          <a:xfrm>
            <a:off x="6413771" y="4199374"/>
            <a:ext cx="1757617" cy="871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Axios</a:t>
            </a:r>
            <a:endParaRPr lang="en-US" dirty="0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7617AC91-A7C9-35DB-CAA9-5406C255AC98}"/>
              </a:ext>
            </a:extLst>
          </p:cNvPr>
          <p:cNvSpPr/>
          <p:nvPr/>
        </p:nvSpPr>
        <p:spPr>
          <a:xfrm>
            <a:off x="9359660" y="3811217"/>
            <a:ext cx="1385009" cy="1647646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Python3 on Docker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3C9EB2-31C5-612F-90DF-8F18382170F0}"/>
              </a:ext>
            </a:extLst>
          </p:cNvPr>
          <p:cNvCxnSpPr>
            <a:cxnSpLocks/>
            <a:stCxn id="6" idx="1"/>
            <a:endCxn id="7" idx="0"/>
          </p:cNvCxnSpPr>
          <p:nvPr/>
        </p:nvCxnSpPr>
        <p:spPr>
          <a:xfrm flipH="1">
            <a:off x="7292580" y="2854140"/>
            <a:ext cx="539031" cy="13452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7FD2E1D-D05D-FDBE-F99B-29CFEBF31590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>
            <a:off x="8171388" y="4635040"/>
            <a:ext cx="118827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4790824-7A74-4A86-B36E-1E2F9E68AF2F}"/>
              </a:ext>
            </a:extLst>
          </p:cNvPr>
          <p:cNvCxnSpPr>
            <a:cxnSpLocks/>
            <a:stCxn id="8" idx="1"/>
            <a:endCxn id="5" idx="3"/>
          </p:cNvCxnSpPr>
          <p:nvPr/>
        </p:nvCxnSpPr>
        <p:spPr>
          <a:xfrm flipH="1" flipV="1">
            <a:off x="9528843" y="2677269"/>
            <a:ext cx="523322" cy="11339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169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372BE-972E-4C6A-2684-A919DDCD6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68C84-502F-3EEC-794E-AC847C0E9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Dependency and Docker containers maintained by two shell scripts </a:t>
            </a:r>
            <a:r>
              <a:rPr lang="en-US" i="1" dirty="0"/>
              <a:t>run.sh</a:t>
            </a:r>
            <a:r>
              <a:rPr lang="en-US" dirty="0"/>
              <a:t> and </a:t>
            </a:r>
            <a:r>
              <a:rPr lang="en-US" i="1" dirty="0"/>
              <a:t>stop.sh</a:t>
            </a:r>
          </a:p>
          <a:p>
            <a:r>
              <a:rPr lang="en-US" dirty="0"/>
              <a:t>Node.js server, MySQL, and Python3 bound by Docker</a:t>
            </a:r>
          </a:p>
          <a:p>
            <a:r>
              <a:rPr lang="en-US" dirty="0"/>
              <a:t>Backend and frontend running on single Node.js server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40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4A382-A5CB-43FE-D20F-3195F7305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5CC7D-EFFB-FB49-1907-7B3E8F642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Deployed and tested on a personal NAS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A4C8B06-8BD4-A15F-EB1E-4D3523896F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162019"/>
              </p:ext>
            </p:extLst>
          </p:nvPr>
        </p:nvGraphicFramePr>
        <p:xfrm>
          <a:off x="5043240" y="2752725"/>
          <a:ext cx="6716960" cy="3300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Bitmap Image" r:id="rId3" imgW="18278640" imgH="8982000" progId="Paint.Picture">
                  <p:embed/>
                </p:oleObj>
              </mc:Choice>
              <mc:Fallback>
                <p:oleObj name="Bitmap Image" r:id="rId3" imgW="18278640" imgH="89820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43240" y="2752725"/>
                        <a:ext cx="6716960" cy="33007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853070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2765</TotalTime>
  <Words>234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Gallery</vt:lpstr>
      <vt:lpstr>Paintbrush Picture</vt:lpstr>
      <vt:lpstr>Online Learning System for Python Scrapper</vt:lpstr>
      <vt:lpstr>Contents</vt:lpstr>
      <vt:lpstr>Backend – Node.js</vt:lpstr>
      <vt:lpstr>Backend – MySQL</vt:lpstr>
      <vt:lpstr>Frontend</vt:lpstr>
      <vt:lpstr>PowerPoint Presentation</vt:lpstr>
      <vt:lpstr>IDE</vt:lpstr>
      <vt:lpstr>Interaction</vt:lpstr>
      <vt:lpstr>Server Environment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Learning System for Python Scrapper</dc:title>
  <dc:creator>Jiseop Lee</dc:creator>
  <cp:lastModifiedBy>Jiseop Lee</cp:lastModifiedBy>
  <cp:revision>63</cp:revision>
  <dcterms:created xsi:type="dcterms:W3CDTF">2022-05-20T07:18:19Z</dcterms:created>
  <dcterms:modified xsi:type="dcterms:W3CDTF">2022-05-26T13:29:29Z</dcterms:modified>
</cp:coreProperties>
</file>