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5" r:id="rId4"/>
    <p:sldId id="277" r:id="rId5"/>
    <p:sldId id="279" r:id="rId6"/>
    <p:sldId id="281" r:id="rId7"/>
    <p:sldId id="278" r:id="rId8"/>
    <p:sldId id="282" r:id="rId9"/>
    <p:sldId id="284" r:id="rId10"/>
    <p:sldId id="275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2C"/>
    <a:srgbClr val="00142C"/>
    <a:srgbClr val="FFCB05"/>
    <a:srgbClr val="0030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6" autoAdjust="0"/>
    <p:restoredTop sz="94660"/>
  </p:normalViewPr>
  <p:slideViewPr>
    <p:cSldViewPr snapToGrid="0">
      <p:cViewPr>
        <p:scale>
          <a:sx n="78" d="100"/>
          <a:sy n="78" d="100"/>
        </p:scale>
        <p:origin x="14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43D45-DB94-4DF0-9EF3-2498F17ECE09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FF16-93A1-47C7-9260-8BDC785F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2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A423D-309F-4251-9F54-DE55CFE5C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8A8F5-2F8C-4CBA-8D2E-527F0B1B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31CEB-4AD4-4152-BF1A-20E52B3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58A3C-954B-4C68-99B4-E77132C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C249E-DAC8-496A-8F99-25FAF42E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8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FAE1B-A6E2-425D-8F9D-A8554D28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75AC5-F884-49B7-BE03-2B7132A7C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7D8-DCCB-4F07-B3B9-1A578411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4309E-C1D1-4E21-A2D5-060A03F5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5F8CD-1457-43D2-AC3C-4173326A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C127C6-8B1D-4254-B143-D3BF685CD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F9778-8F87-4551-9917-0F526B73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DAF6D-FA9F-4DA5-B5D3-DDA209B6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EB337-C67B-4C87-8727-5B6AF52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14949-0BD3-4BD2-87D8-9CFEEFE6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7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EFA42-D60B-44F1-B41E-1636682D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1AF4-4822-4686-A8CF-17660001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0722B-ABF9-41A2-A4F7-008253E2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AE24C-56B5-498E-B2AD-C3AA335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CB4C-8118-46CF-A04F-027D9420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9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2504B-FB44-4110-80CB-1655F89F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E58D1-97D9-4617-89FA-D6CD3EB6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0967A-A0CC-49B1-9893-62C483BB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8A89A-9713-4661-9944-761F38F3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DC64D-5B22-4E85-856F-14AC6A78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87B3-6B9E-4099-BCB8-23C738A7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C52D7-3947-4F61-9B3D-4F996AFC8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3647F-9061-4DEC-A313-374E418E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C718D-13E6-4993-A06F-751A127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BE6E9-F657-449B-8198-6F61D0F6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929F3-D2E6-4D21-87C0-8F1BD1A3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68B26-9E0F-41A2-B3B9-FB681C05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026BE-323C-4400-863D-C88399E3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DEFEA6-8E67-4357-9D7D-12B1127A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3E0899-8356-4E81-B27A-A189E93CB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A70D3A-C07D-47E0-9B43-48C72E49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873F1-2AC3-49CF-81D1-3C1E91E5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1985A-3B3E-4E57-B072-EC6FB75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AA996-DDF2-46C7-A87A-571743DF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930C-C4F0-4C6F-ABB0-41AC2E62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1A652-1DC6-405F-9B45-12AC9214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23462-7E17-4DCC-8514-92A61ADC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CDD8B4-5342-4BBD-BCCA-93EF7DA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E701-93C4-4A4E-AD68-B320BA1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5916BE-EE6B-4F3E-A4A9-25B6954A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1C980-1E4A-4231-8C76-53B049F5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8D8C9-FF80-442C-83C5-6D1C607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570E8-92F7-4DEA-9A63-781CE034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53A76-CCC1-49A8-849F-C1E06C68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AF6A9-E419-4E10-864B-7945182A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87016-0348-440E-B806-5881335C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961EE-8AEE-4034-BD74-8BC3D929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D9B81-B5EF-45F6-AC91-6E914987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761108-5E17-43E5-AC32-E8045620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51666-41F5-4448-AF2A-1FEAF169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F7B03-F4BD-4434-A3A0-A7E13B20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F79CD-4EE0-4EF6-BE8B-F4CA5420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CACCF-E16A-4FF0-A586-0FB5BC31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B8E9B-45D0-446D-9D0A-5ABCEC27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7739F-11E4-467B-9F4D-96CD38CF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37EE0-1E59-498C-AE82-E552E44F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4CFF-C8EE-4E40-8676-85DCD6D6CAA2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8AC63-64C2-486C-AC15-43D11BFE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5091E-1279-470E-816E-48E18EA2B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33F3-1C79-4754-8D91-345380B61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FB23C-65AF-420C-81CA-CBE3C737F106}"/>
              </a:ext>
            </a:extLst>
          </p:cNvPr>
          <p:cNvSpPr txBox="1"/>
          <p:nvPr/>
        </p:nvSpPr>
        <p:spPr>
          <a:xfrm>
            <a:off x="3063413" y="1859340"/>
            <a:ext cx="605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소프트웨어공학개론 </a:t>
            </a:r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제안서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2993D6-0DE7-4FFC-84FB-2FF702070857}"/>
              </a:ext>
            </a:extLst>
          </p:cNvPr>
          <p:cNvCxnSpPr>
            <a:cxnSpLocks/>
          </p:cNvCxnSpPr>
          <p:nvPr/>
        </p:nvCxnSpPr>
        <p:spPr>
          <a:xfrm>
            <a:off x="3191774" y="3639025"/>
            <a:ext cx="59217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8FBCA-DD47-BC4F-A2D7-ABDDE5872371}"/>
              </a:ext>
            </a:extLst>
          </p:cNvPr>
          <p:cNvSpPr txBox="1"/>
          <p:nvPr/>
        </p:nvSpPr>
        <p:spPr>
          <a:xfrm>
            <a:off x="2446997" y="5583076"/>
            <a:ext cx="729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김선우 </a:t>
            </a:r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설현원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이찬구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이현민 조재범 </a:t>
            </a:r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한수민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5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FB23C-65AF-420C-81CA-CBE3C737F106}"/>
              </a:ext>
            </a:extLst>
          </p:cNvPr>
          <p:cNvSpPr txBox="1"/>
          <p:nvPr/>
        </p:nvSpPr>
        <p:spPr>
          <a:xfrm>
            <a:off x="4760649" y="2844225"/>
            <a:ext cx="2670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2993D6-0DE7-4FFC-84FB-2FF702070857}"/>
              </a:ext>
            </a:extLst>
          </p:cNvPr>
          <p:cNvCxnSpPr>
            <a:cxnSpLocks/>
          </p:cNvCxnSpPr>
          <p:nvPr/>
        </p:nvCxnSpPr>
        <p:spPr>
          <a:xfrm>
            <a:off x="4760649" y="3543518"/>
            <a:ext cx="2670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9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D646EF-8085-4658-BE4A-5C7607DE7951}"/>
              </a:ext>
            </a:extLst>
          </p:cNvPr>
          <p:cNvSpPr txBox="1"/>
          <p:nvPr/>
        </p:nvSpPr>
        <p:spPr>
          <a:xfrm>
            <a:off x="10342322" y="171064"/>
            <a:ext cx="223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INDEX</a:t>
            </a:r>
            <a:endParaRPr lang="ko-KR" altLang="en-US" sz="3600" b="1" dirty="0"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C42765-C017-4778-A933-2F6ECE61912A}"/>
              </a:ext>
            </a:extLst>
          </p:cNvPr>
          <p:cNvCxnSpPr>
            <a:cxnSpLocks/>
          </p:cNvCxnSpPr>
          <p:nvPr/>
        </p:nvCxnSpPr>
        <p:spPr>
          <a:xfrm flipV="1">
            <a:off x="10342322" y="820922"/>
            <a:ext cx="1579384" cy="1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E10839-278E-4043-AB84-EEBF7364B70E}"/>
              </a:ext>
            </a:extLst>
          </p:cNvPr>
          <p:cNvSpPr txBox="1"/>
          <p:nvPr/>
        </p:nvSpPr>
        <p:spPr>
          <a:xfrm>
            <a:off x="1622602" y="1955511"/>
            <a:ext cx="4634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개요 및 배경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595CA-5254-4978-B6CF-085B8353AAEB}"/>
              </a:ext>
            </a:extLst>
          </p:cNvPr>
          <p:cNvSpPr/>
          <p:nvPr/>
        </p:nvSpPr>
        <p:spPr>
          <a:xfrm>
            <a:off x="1097280" y="1955511"/>
            <a:ext cx="116923" cy="4167074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8188A-6BC8-4DA4-96E1-BAFC60F33316}"/>
              </a:ext>
            </a:extLst>
          </p:cNvPr>
          <p:cNvSpPr txBox="1"/>
          <p:nvPr/>
        </p:nvSpPr>
        <p:spPr>
          <a:xfrm>
            <a:off x="1622602" y="2705314"/>
            <a:ext cx="5701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목표 및 기대 효과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3C25D-9B27-1D4A-9F67-6DF92E58766B}"/>
              </a:ext>
            </a:extLst>
          </p:cNvPr>
          <p:cNvSpPr txBox="1"/>
          <p:nvPr/>
        </p:nvSpPr>
        <p:spPr>
          <a:xfrm>
            <a:off x="1636979" y="4162691"/>
            <a:ext cx="4634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 환경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C751F-BC81-1C44-B5E6-93D05A3BBB6D}"/>
              </a:ext>
            </a:extLst>
          </p:cNvPr>
          <p:cNvSpPr txBox="1"/>
          <p:nvPr/>
        </p:nvSpPr>
        <p:spPr>
          <a:xfrm>
            <a:off x="1622601" y="3448893"/>
            <a:ext cx="5701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시스템 기능 및 예상 구조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8A2EAE-7C94-0D42-A086-F198636E65DD}"/>
              </a:ext>
            </a:extLst>
          </p:cNvPr>
          <p:cNvSpPr txBox="1"/>
          <p:nvPr/>
        </p:nvSpPr>
        <p:spPr>
          <a:xfrm>
            <a:off x="1636979" y="4881182"/>
            <a:ext cx="4634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팀원 별 역할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7CF9E-1194-C349-A0C2-FAA2DA43D276}"/>
              </a:ext>
            </a:extLst>
          </p:cNvPr>
          <p:cNvSpPr txBox="1"/>
          <p:nvPr/>
        </p:nvSpPr>
        <p:spPr>
          <a:xfrm>
            <a:off x="1636979" y="5624761"/>
            <a:ext cx="4634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 계획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CH.1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606DBD-0D0A-4564-9AA2-EAAC8CF4A57D}"/>
              </a:ext>
            </a:extLst>
          </p:cNvPr>
          <p:cNvSpPr txBox="1"/>
          <p:nvPr/>
        </p:nvSpPr>
        <p:spPr>
          <a:xfrm>
            <a:off x="9225643" y="906884"/>
            <a:ext cx="28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프로젝트 개요 및 배경</a:t>
            </a:r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745D4899-C36F-4641-8C3B-20134F3CCF87}"/>
              </a:ext>
            </a:extLst>
          </p:cNvPr>
          <p:cNvSpPr/>
          <p:nvPr/>
        </p:nvSpPr>
        <p:spPr>
          <a:xfrm>
            <a:off x="1937585" y="1392956"/>
            <a:ext cx="8290395" cy="1040948"/>
          </a:xfrm>
          <a:prstGeom prst="brace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F4329-8784-084A-B286-84276F03DCB0}"/>
              </a:ext>
            </a:extLst>
          </p:cNvPr>
          <p:cNvSpPr txBox="1"/>
          <p:nvPr/>
        </p:nvSpPr>
        <p:spPr>
          <a:xfrm>
            <a:off x="2467698" y="1639896"/>
            <a:ext cx="725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b="1" dirty="0">
                <a:solidFill>
                  <a:srgbClr val="00142C"/>
                </a:solidFill>
              </a:rPr>
              <a:t>소스</a:t>
            </a:r>
            <a:r>
              <a:rPr kumimoji="1" lang="ko-KR" altLang="en-US" sz="3200" b="1" dirty="0">
                <a:solidFill>
                  <a:srgbClr val="00142C"/>
                </a:solidFill>
              </a:rPr>
              <a:t>코드 탄소 배출량 측정 도구 개발</a:t>
            </a:r>
            <a:endParaRPr kumimoji="1" lang="ko-Kore-KR" altLang="en-US" sz="3200" b="1" dirty="0">
              <a:solidFill>
                <a:srgbClr val="00142C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B663162-8199-E34C-91E3-78B9D50F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39" y="2733716"/>
            <a:ext cx="3132080" cy="29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F7B882-8AA6-194E-A34D-3AE6BDD16817}"/>
              </a:ext>
            </a:extLst>
          </p:cNvPr>
          <p:cNvSpPr txBox="1"/>
          <p:nvPr/>
        </p:nvSpPr>
        <p:spPr>
          <a:xfrm>
            <a:off x="3060442" y="3387750"/>
            <a:ext cx="143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반복적 사용</a:t>
            </a:r>
            <a:endParaRPr kumimoji="1" lang="ko-Kore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79160-23C3-144B-8229-495C674D9339}"/>
              </a:ext>
            </a:extLst>
          </p:cNvPr>
          <p:cNvSpPr txBox="1"/>
          <p:nvPr/>
        </p:nvSpPr>
        <p:spPr>
          <a:xfrm>
            <a:off x="2467698" y="4694494"/>
            <a:ext cx="757685" cy="3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개발</a:t>
            </a:r>
            <a:endParaRPr kumimoji="1" lang="ko-Kore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7E6B3-838E-364F-9B1B-E93EA7D71EC7}"/>
              </a:ext>
            </a:extLst>
          </p:cNvPr>
          <p:cNvSpPr txBox="1"/>
          <p:nvPr/>
        </p:nvSpPr>
        <p:spPr>
          <a:xfrm>
            <a:off x="3953223" y="4694494"/>
            <a:ext cx="107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유지 보수</a:t>
            </a:r>
            <a:endParaRPr kumimoji="1" lang="ko-Kore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C3101-A940-5444-BF46-AB4D2F80FC60}"/>
              </a:ext>
            </a:extLst>
          </p:cNvPr>
          <p:cNvSpPr txBox="1"/>
          <p:nvPr/>
        </p:nvSpPr>
        <p:spPr>
          <a:xfrm>
            <a:off x="1937585" y="5985509"/>
            <a:ext cx="367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소프트웨어의 </a:t>
            </a:r>
            <a:r>
              <a:rPr kumimoji="1" lang="ko-KR" altLang="en-US" sz="2400" b="1" dirty="0"/>
              <a:t>탄소 배출</a:t>
            </a:r>
            <a:endParaRPr kumimoji="1" lang="ko-Kore-KR" altLang="en-US" sz="2400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233CF8A-BD5B-9A40-886B-43973F84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71" y="2657523"/>
            <a:ext cx="2780990" cy="27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0C1422-99A1-234F-BE08-E7F18552D405}"/>
              </a:ext>
            </a:extLst>
          </p:cNvPr>
          <p:cNvSpPr txBox="1"/>
          <p:nvPr/>
        </p:nvSpPr>
        <p:spPr>
          <a:xfrm>
            <a:off x="6795045" y="5599071"/>
            <a:ext cx="390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/>
              <a:t>소스코드에 대한</a:t>
            </a:r>
            <a:endParaRPr kumimoji="1" lang="en-US" altLang="ko-KR" sz="2400" dirty="0"/>
          </a:p>
          <a:p>
            <a:pPr algn="ctr"/>
            <a:r>
              <a:rPr kumimoji="1" lang="ko-KR" altLang="en-US" sz="2400" b="1" dirty="0"/>
              <a:t>탄소 발생량 측정 </a:t>
            </a:r>
            <a:r>
              <a:rPr kumimoji="1" lang="ko-KR" altLang="en-US" sz="2400" dirty="0"/>
              <a:t>필요</a:t>
            </a:r>
            <a:endParaRPr kumimoji="1" lang="ko-Kore-KR" altLang="en-US" sz="2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C7391B-8D4A-AB4B-93C1-BE68A78426FA}"/>
              </a:ext>
            </a:extLst>
          </p:cNvPr>
          <p:cNvSpPr/>
          <p:nvPr/>
        </p:nvSpPr>
        <p:spPr>
          <a:xfrm>
            <a:off x="3912683" y="6424314"/>
            <a:ext cx="1393331" cy="45719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35CF4C-55C6-DB49-9E50-DFE30C925797}"/>
              </a:ext>
            </a:extLst>
          </p:cNvPr>
          <p:cNvSpPr/>
          <p:nvPr/>
        </p:nvSpPr>
        <p:spPr>
          <a:xfrm>
            <a:off x="7222119" y="6401454"/>
            <a:ext cx="2322655" cy="45719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EDA032-00C7-4D44-B556-DCDB560F4CBE}"/>
              </a:ext>
            </a:extLst>
          </p:cNvPr>
          <p:cNvSpPr/>
          <p:nvPr/>
        </p:nvSpPr>
        <p:spPr>
          <a:xfrm>
            <a:off x="5414292" y="3818965"/>
            <a:ext cx="237328" cy="2290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142C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626D084-4B14-A64B-B387-A00E0D44C4AF}"/>
              </a:ext>
            </a:extLst>
          </p:cNvPr>
          <p:cNvSpPr/>
          <p:nvPr/>
        </p:nvSpPr>
        <p:spPr>
          <a:xfrm>
            <a:off x="5988034" y="3818965"/>
            <a:ext cx="237328" cy="2290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142C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385D7E-16E2-2047-8365-D093C4434146}"/>
              </a:ext>
            </a:extLst>
          </p:cNvPr>
          <p:cNvSpPr/>
          <p:nvPr/>
        </p:nvSpPr>
        <p:spPr>
          <a:xfrm>
            <a:off x="6561776" y="3810000"/>
            <a:ext cx="237328" cy="2290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14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CH.2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606DBD-0D0A-4564-9AA2-EAAC8CF4A57D}"/>
              </a:ext>
            </a:extLst>
          </p:cNvPr>
          <p:cNvSpPr txBox="1"/>
          <p:nvPr/>
        </p:nvSpPr>
        <p:spPr>
          <a:xfrm>
            <a:off x="8667750" y="906884"/>
            <a:ext cx="3363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프로젝트 목표 및 기대 효과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0C1422-99A1-234F-BE08-E7F18552D405}"/>
              </a:ext>
            </a:extLst>
          </p:cNvPr>
          <p:cNvSpPr txBox="1"/>
          <p:nvPr/>
        </p:nvSpPr>
        <p:spPr>
          <a:xfrm>
            <a:off x="1235346" y="1542283"/>
            <a:ext cx="97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1.</a:t>
            </a:r>
            <a:r>
              <a:rPr kumimoji="1" lang="ko-KR" altLang="en-US" sz="2400" dirty="0"/>
              <a:t> 입력한 소스 코드의 </a:t>
            </a:r>
            <a:r>
              <a:rPr kumimoji="1" lang="ko-KR" altLang="en-US" sz="2400" b="1" dirty="0"/>
              <a:t>탄소 배출량을 측정</a:t>
            </a:r>
            <a:r>
              <a:rPr kumimoji="1" lang="ko-KR" altLang="en-US" sz="2400" dirty="0"/>
              <a:t>해주는 </a:t>
            </a:r>
            <a:r>
              <a:rPr kumimoji="1" lang="ko-KR" altLang="en-US" sz="2400" b="1" dirty="0">
                <a:solidFill>
                  <a:srgbClr val="002060"/>
                </a:solidFill>
              </a:rPr>
              <a:t>웹사이트</a:t>
            </a:r>
            <a:r>
              <a:rPr kumimoji="1" lang="ko-KR" altLang="en-US" sz="2400" dirty="0"/>
              <a:t> 개발</a:t>
            </a:r>
            <a:endParaRPr kumimoji="1" lang="ko-Kore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077FDD-9FDB-254E-BC89-649C4B1FFB9F}"/>
              </a:ext>
            </a:extLst>
          </p:cNvPr>
          <p:cNvSpPr txBox="1"/>
          <p:nvPr/>
        </p:nvSpPr>
        <p:spPr>
          <a:xfrm>
            <a:off x="448492" y="2239237"/>
            <a:ext cx="97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2.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/>
              <a:t>탄소 배출량 감소</a:t>
            </a:r>
            <a:r>
              <a:rPr kumimoji="1" lang="ko-KR" altLang="en-US" sz="2400" dirty="0"/>
              <a:t>에 도움을 주는 </a:t>
            </a:r>
            <a:r>
              <a:rPr kumimoji="1" lang="ko-KR" altLang="en-US" sz="2400" b="1" dirty="0">
                <a:solidFill>
                  <a:srgbClr val="002060"/>
                </a:solidFill>
              </a:rPr>
              <a:t>그린화 패턴</a:t>
            </a:r>
            <a:r>
              <a:rPr kumimoji="1" lang="ko-KR" altLang="en-US" sz="2400" dirty="0">
                <a:solidFill>
                  <a:srgbClr val="002060"/>
                </a:solidFill>
              </a:rPr>
              <a:t> </a:t>
            </a:r>
            <a:r>
              <a:rPr kumimoji="1" lang="ko-KR" altLang="en-US" sz="2400" dirty="0"/>
              <a:t>구축 </a:t>
            </a:r>
            <a:endParaRPr kumimoji="1" lang="ko-Kore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202E00-486C-564D-A084-643E1066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3" y="3043208"/>
            <a:ext cx="2607353" cy="26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388A26-4A16-E548-A98F-94AC8472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29" y="3196014"/>
            <a:ext cx="2454547" cy="24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AE0C1B-D08F-2D46-AD4C-D7960DADD1E9}"/>
              </a:ext>
            </a:extLst>
          </p:cNvPr>
          <p:cNvSpPr txBox="1"/>
          <p:nvPr/>
        </p:nvSpPr>
        <p:spPr>
          <a:xfrm>
            <a:off x="548343" y="5957776"/>
            <a:ext cx="333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탄소 배출 감소를 통한 </a:t>
            </a:r>
            <a:endParaRPr kumimoji="1" lang="en-US" altLang="ko-KR" sz="2000" dirty="0"/>
          </a:p>
          <a:p>
            <a:pPr algn="ctr"/>
            <a:r>
              <a:rPr kumimoji="1" lang="ko-KR" altLang="en-US" sz="2000" b="1" dirty="0">
                <a:solidFill>
                  <a:srgbClr val="002060"/>
                </a:solidFill>
              </a:rPr>
              <a:t>환경 보호</a:t>
            </a:r>
            <a:endParaRPr kumimoji="1" lang="ko-Kore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AA2315-07BE-AF42-BFA3-9AE21D592332}"/>
              </a:ext>
            </a:extLst>
          </p:cNvPr>
          <p:cNvSpPr txBox="1"/>
          <p:nvPr/>
        </p:nvSpPr>
        <p:spPr>
          <a:xfrm>
            <a:off x="4504076" y="5955623"/>
            <a:ext cx="333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에너지 효율 개선을 통한 </a:t>
            </a:r>
            <a:endParaRPr kumimoji="1" lang="en-US" altLang="ko-KR" sz="2000" dirty="0"/>
          </a:p>
          <a:p>
            <a:pPr algn="ctr"/>
            <a:r>
              <a:rPr kumimoji="1" lang="ko-KR" altLang="en-US" sz="2000" b="1" dirty="0">
                <a:solidFill>
                  <a:srgbClr val="002060"/>
                </a:solidFill>
              </a:rPr>
              <a:t>운영 비용 감소</a:t>
            </a:r>
            <a:endParaRPr kumimoji="1" lang="ko-Kore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4906A1-4835-0946-9729-017161D5CA0F}"/>
              </a:ext>
            </a:extLst>
          </p:cNvPr>
          <p:cNvSpPr/>
          <p:nvPr/>
        </p:nvSpPr>
        <p:spPr>
          <a:xfrm flipV="1">
            <a:off x="4861733" y="2020280"/>
            <a:ext cx="2566504" cy="57827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48286A-150A-624B-87FD-7BCFA653C26D}"/>
              </a:ext>
            </a:extLst>
          </p:cNvPr>
          <p:cNvSpPr/>
          <p:nvPr/>
        </p:nvSpPr>
        <p:spPr>
          <a:xfrm>
            <a:off x="2041017" y="2698449"/>
            <a:ext cx="2350678" cy="52797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B26561-BC9B-6C4C-AE4B-6248EB797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460" y="3311453"/>
            <a:ext cx="2454547" cy="24545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702F72A-A4ED-194C-BAA0-567792A1EBEA}"/>
              </a:ext>
            </a:extLst>
          </p:cNvPr>
          <p:cNvSpPr txBox="1"/>
          <p:nvPr/>
        </p:nvSpPr>
        <p:spPr>
          <a:xfrm>
            <a:off x="8383407" y="5951116"/>
            <a:ext cx="333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002060"/>
                </a:solidFill>
              </a:rPr>
              <a:t>지속 가능</a:t>
            </a:r>
            <a:r>
              <a:rPr kumimoji="1" lang="ko-KR" altLang="en-US" sz="2000" b="1" dirty="0"/>
              <a:t>한 </a:t>
            </a:r>
            <a:endParaRPr kumimoji="1" lang="en-US" altLang="ko-KR" sz="2000" b="1" dirty="0"/>
          </a:p>
          <a:p>
            <a:pPr algn="ctr"/>
            <a:r>
              <a:rPr kumimoji="1" lang="ko-KR" altLang="en-US" sz="2000" b="1" dirty="0"/>
              <a:t>소프트웨어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21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CH.3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99F48A-614D-2246-BCB6-F7EB34B32B2B}"/>
              </a:ext>
            </a:extLst>
          </p:cNvPr>
          <p:cNvSpPr/>
          <p:nvPr/>
        </p:nvSpPr>
        <p:spPr>
          <a:xfrm>
            <a:off x="786384" y="1629487"/>
            <a:ext cx="6419088" cy="5027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F6A0F7-2FB2-D14E-90D3-B79D13A41383}"/>
              </a:ext>
            </a:extLst>
          </p:cNvPr>
          <p:cNvSpPr/>
          <p:nvPr/>
        </p:nvSpPr>
        <p:spPr>
          <a:xfrm>
            <a:off x="981456" y="1887639"/>
            <a:ext cx="6041136" cy="2666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48C922-18AF-CA4D-A00E-5D5233F0C48A}"/>
              </a:ext>
            </a:extLst>
          </p:cNvPr>
          <p:cNvSpPr/>
          <p:nvPr/>
        </p:nvSpPr>
        <p:spPr>
          <a:xfrm>
            <a:off x="981456" y="4737784"/>
            <a:ext cx="1834896" cy="173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C9121B-A19C-0544-BE5B-E19D78457270}"/>
              </a:ext>
            </a:extLst>
          </p:cNvPr>
          <p:cNvSpPr/>
          <p:nvPr/>
        </p:nvSpPr>
        <p:spPr>
          <a:xfrm>
            <a:off x="2971800" y="4737784"/>
            <a:ext cx="4050792" cy="173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BAC31-9436-6B44-97F7-8D0233F5EBB2}"/>
              </a:ext>
            </a:extLst>
          </p:cNvPr>
          <p:cNvSpPr txBox="1"/>
          <p:nvPr/>
        </p:nvSpPr>
        <p:spPr>
          <a:xfrm>
            <a:off x="1294910" y="2283081"/>
            <a:ext cx="5308927" cy="145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b="1" dirty="0">
                <a:solidFill>
                  <a:srgbClr val="002060"/>
                </a:solidFill>
              </a:rPr>
              <a:t>코드</a:t>
            </a:r>
            <a:r>
              <a:rPr kumimoji="1" lang="ko-KR" altLang="en-US" sz="2000" b="1" dirty="0">
                <a:solidFill>
                  <a:srgbClr val="002060"/>
                </a:solidFill>
              </a:rPr>
              <a:t> 입력 칸</a:t>
            </a:r>
            <a:endParaRPr kumimoji="1" lang="en-US" altLang="ko-KR" sz="2000" b="1" dirty="0">
              <a:solidFill>
                <a:srgbClr val="002060"/>
              </a:solidFill>
            </a:endParaRPr>
          </a:p>
          <a:p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Monaco library </a:t>
            </a:r>
            <a:r>
              <a:rPr kumimoji="1" lang="ko-KR" altLang="en-US" dirty="0"/>
              <a:t>이용 기본 </a:t>
            </a:r>
            <a:r>
              <a:rPr kumimoji="1" lang="en-US" altLang="ko-KR" dirty="0"/>
              <a:t>Editor </a:t>
            </a:r>
            <a:r>
              <a:rPr kumimoji="1" lang="ko-KR" altLang="en-US" dirty="0"/>
              <a:t>지원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파일 업로드 기능 지원 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C87BA-CF69-D440-BCA7-16AEB7C05F6C}"/>
              </a:ext>
            </a:extLst>
          </p:cNvPr>
          <p:cNvSpPr txBox="1"/>
          <p:nvPr/>
        </p:nvSpPr>
        <p:spPr>
          <a:xfrm>
            <a:off x="1056438" y="5445386"/>
            <a:ext cx="180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2060"/>
                </a:solidFill>
              </a:rPr>
              <a:t>실행 서버 정보</a:t>
            </a:r>
            <a:endParaRPr kumimoji="1" lang="en-US" altLang="ko-KR" b="1" dirty="0">
              <a:solidFill>
                <a:srgbClr val="002060"/>
              </a:solidFill>
            </a:endParaRPr>
          </a:p>
          <a:p>
            <a:endParaRPr kumimoji="1" lang="en-US" altLang="ko-Kore-KR" b="1" dirty="0">
              <a:solidFill>
                <a:srgbClr val="00206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8BF2C-E3CB-4145-80B3-BF0937DC48C3}"/>
              </a:ext>
            </a:extLst>
          </p:cNvPr>
          <p:cNvSpPr txBox="1"/>
          <p:nvPr/>
        </p:nvSpPr>
        <p:spPr>
          <a:xfrm>
            <a:off x="3735324" y="5445386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2060"/>
                </a:solidFill>
              </a:rPr>
              <a:t>탄소 배출량 분석 정보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FACC730A-289E-714E-8E23-BBD6EEEC66F9}"/>
              </a:ext>
            </a:extLst>
          </p:cNvPr>
          <p:cNvSpPr/>
          <p:nvPr/>
        </p:nvSpPr>
        <p:spPr>
          <a:xfrm>
            <a:off x="7022591" y="2917680"/>
            <a:ext cx="2320905" cy="26155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위로 굽은 화살표[B] 16">
            <a:extLst>
              <a:ext uri="{FF2B5EF4-FFF2-40B4-BE49-F238E27FC236}">
                <a16:creationId xmlns:a16="http://schemas.microsoft.com/office/drawing/2014/main" id="{28B03B9A-B940-B04A-9261-D835D48E4793}"/>
              </a:ext>
            </a:extLst>
          </p:cNvPr>
          <p:cNvSpPr/>
          <p:nvPr/>
        </p:nvSpPr>
        <p:spPr>
          <a:xfrm rot="5400000" flipH="1">
            <a:off x="5270030" y="664318"/>
            <a:ext cx="604696" cy="7542235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10EAC-BF9F-E34C-93C6-4F9B3478F3CA}"/>
              </a:ext>
            </a:extLst>
          </p:cNvPr>
          <p:cNvSpPr/>
          <p:nvPr/>
        </p:nvSpPr>
        <p:spPr>
          <a:xfrm>
            <a:off x="9343498" y="2244322"/>
            <a:ext cx="2232806" cy="42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A6A96-4D52-7641-B313-31A907E16266}"/>
              </a:ext>
            </a:extLst>
          </p:cNvPr>
          <p:cNvSpPr txBox="1"/>
          <p:nvPr/>
        </p:nvSpPr>
        <p:spPr>
          <a:xfrm>
            <a:off x="9343498" y="1819805"/>
            <a:ext cx="140817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2060"/>
                </a:solidFill>
              </a:rPr>
              <a:t>server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09098-0E0A-164E-BBF7-1F497E32F14F}"/>
              </a:ext>
            </a:extLst>
          </p:cNvPr>
          <p:cNvSpPr txBox="1"/>
          <p:nvPr/>
        </p:nvSpPr>
        <p:spPr>
          <a:xfrm>
            <a:off x="786384" y="1241915"/>
            <a:ext cx="140817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2060"/>
                </a:solidFill>
              </a:rPr>
              <a:t>website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4061E83-B0A5-574A-A284-B62CEF844EAC}"/>
              </a:ext>
            </a:extLst>
          </p:cNvPr>
          <p:cNvSpPr/>
          <p:nvPr/>
        </p:nvSpPr>
        <p:spPr>
          <a:xfrm rot="10800000">
            <a:off x="7022592" y="5552444"/>
            <a:ext cx="2320906" cy="26155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F9EF6-FAB7-6544-A1A7-C54C59CB3E84}"/>
              </a:ext>
            </a:extLst>
          </p:cNvPr>
          <p:cNvSpPr txBox="1"/>
          <p:nvPr/>
        </p:nvSpPr>
        <p:spPr>
          <a:xfrm>
            <a:off x="7644384" y="2499760"/>
            <a:ext cx="140817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REST </a:t>
            </a:r>
            <a:r>
              <a:rPr kumimoji="1" lang="en-US" altLang="ko-Kore-KR" dirty="0" err="1"/>
              <a:t>api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531F1-3CB9-5449-BB46-978EF1F9E34D}"/>
              </a:ext>
            </a:extLst>
          </p:cNvPr>
          <p:cNvSpPr txBox="1"/>
          <p:nvPr/>
        </p:nvSpPr>
        <p:spPr>
          <a:xfrm>
            <a:off x="9438597" y="2981624"/>
            <a:ext cx="2042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사용자 입력 코드</a:t>
            </a:r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실행 서버 정보</a:t>
            </a:r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탄소 배출량 계산 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C3F6F-3F29-914E-83E3-9CE94F019F79}"/>
              </a:ext>
            </a:extLst>
          </p:cNvPr>
          <p:cNvSpPr txBox="1"/>
          <p:nvPr/>
        </p:nvSpPr>
        <p:spPr>
          <a:xfrm>
            <a:off x="786384" y="583719"/>
            <a:ext cx="54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탄소 배출량 계산 기능</a:t>
            </a:r>
            <a:endParaRPr kumimoji="1"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9D3FF-21D4-7246-A6A9-98120E8632CC}"/>
              </a:ext>
            </a:extLst>
          </p:cNvPr>
          <p:cNvSpPr txBox="1"/>
          <p:nvPr/>
        </p:nvSpPr>
        <p:spPr>
          <a:xfrm>
            <a:off x="8810990" y="906884"/>
            <a:ext cx="322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시스템 기능 및 예상 구조</a:t>
            </a:r>
          </a:p>
        </p:txBody>
      </p:sp>
    </p:spTree>
    <p:extLst>
      <p:ext uri="{BB962C8B-B14F-4D97-AF65-F5344CB8AC3E}">
        <p14:creationId xmlns:p14="http://schemas.microsoft.com/office/powerpoint/2010/main" val="12712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CH.3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99F48A-614D-2246-BCB6-F7EB34B32B2B}"/>
              </a:ext>
            </a:extLst>
          </p:cNvPr>
          <p:cNvSpPr/>
          <p:nvPr/>
        </p:nvSpPr>
        <p:spPr>
          <a:xfrm>
            <a:off x="786384" y="1629487"/>
            <a:ext cx="6419088" cy="5027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F6A0F7-2FB2-D14E-90D3-B79D13A41383}"/>
              </a:ext>
            </a:extLst>
          </p:cNvPr>
          <p:cNvSpPr/>
          <p:nvPr/>
        </p:nvSpPr>
        <p:spPr>
          <a:xfrm>
            <a:off x="981456" y="1887639"/>
            <a:ext cx="6041136" cy="2666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48C922-18AF-CA4D-A00E-5D5233F0C48A}"/>
              </a:ext>
            </a:extLst>
          </p:cNvPr>
          <p:cNvSpPr/>
          <p:nvPr/>
        </p:nvSpPr>
        <p:spPr>
          <a:xfrm>
            <a:off x="981456" y="4737784"/>
            <a:ext cx="1834896" cy="173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C9121B-A19C-0544-BE5B-E19D78457270}"/>
              </a:ext>
            </a:extLst>
          </p:cNvPr>
          <p:cNvSpPr/>
          <p:nvPr/>
        </p:nvSpPr>
        <p:spPr>
          <a:xfrm>
            <a:off x="2971800" y="4737784"/>
            <a:ext cx="4050792" cy="173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BAC31-9436-6B44-97F7-8D0233F5EBB2}"/>
              </a:ext>
            </a:extLst>
          </p:cNvPr>
          <p:cNvSpPr txBox="1"/>
          <p:nvPr/>
        </p:nvSpPr>
        <p:spPr>
          <a:xfrm>
            <a:off x="1294910" y="2283081"/>
            <a:ext cx="5308927" cy="145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b="1" dirty="0">
                <a:solidFill>
                  <a:srgbClr val="002060"/>
                </a:solidFill>
              </a:rPr>
              <a:t>코드</a:t>
            </a:r>
            <a:r>
              <a:rPr kumimoji="1" lang="ko-KR" altLang="en-US" sz="2000" b="1" dirty="0">
                <a:solidFill>
                  <a:srgbClr val="002060"/>
                </a:solidFill>
              </a:rPr>
              <a:t> 입력 칸</a:t>
            </a:r>
            <a:endParaRPr kumimoji="1" lang="en-US" altLang="ko-KR" sz="2000" b="1" dirty="0">
              <a:solidFill>
                <a:srgbClr val="002060"/>
              </a:solidFill>
            </a:endParaRPr>
          </a:p>
          <a:p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Monaco library </a:t>
            </a:r>
            <a:r>
              <a:rPr kumimoji="1" lang="ko-KR" altLang="en-US" dirty="0"/>
              <a:t>이용 기본 </a:t>
            </a:r>
            <a:r>
              <a:rPr kumimoji="1" lang="en-US" altLang="ko-KR" dirty="0"/>
              <a:t>Editor </a:t>
            </a:r>
            <a:r>
              <a:rPr kumimoji="1" lang="ko-KR" altLang="en-US" dirty="0"/>
              <a:t>지원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파일 업로드 기능 지원 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C87BA-CF69-D440-BCA7-16AEB7C05F6C}"/>
              </a:ext>
            </a:extLst>
          </p:cNvPr>
          <p:cNvSpPr txBox="1"/>
          <p:nvPr/>
        </p:nvSpPr>
        <p:spPr>
          <a:xfrm>
            <a:off x="1056438" y="5445386"/>
            <a:ext cx="180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2060"/>
                </a:solidFill>
              </a:rPr>
              <a:t>실행 서버 정보</a:t>
            </a:r>
            <a:endParaRPr kumimoji="1" lang="en-US" altLang="ko-KR" b="1" dirty="0">
              <a:solidFill>
                <a:srgbClr val="002060"/>
              </a:solidFill>
            </a:endParaRPr>
          </a:p>
          <a:p>
            <a:endParaRPr kumimoji="1" lang="en-US" altLang="ko-Kore-KR" b="1" dirty="0">
              <a:solidFill>
                <a:srgbClr val="00206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8BF2C-E3CB-4145-80B3-BF0937DC48C3}"/>
              </a:ext>
            </a:extLst>
          </p:cNvPr>
          <p:cNvSpPr txBox="1"/>
          <p:nvPr/>
        </p:nvSpPr>
        <p:spPr>
          <a:xfrm>
            <a:off x="3735324" y="5445386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2060"/>
                </a:solidFill>
              </a:rPr>
              <a:t>탄소 배출량 분석 정보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FACC730A-289E-714E-8E23-BBD6EEEC66F9}"/>
              </a:ext>
            </a:extLst>
          </p:cNvPr>
          <p:cNvSpPr/>
          <p:nvPr/>
        </p:nvSpPr>
        <p:spPr>
          <a:xfrm>
            <a:off x="7022591" y="2802708"/>
            <a:ext cx="2320905" cy="25495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10EAC-BF9F-E34C-93C6-4F9B3478F3CA}"/>
              </a:ext>
            </a:extLst>
          </p:cNvPr>
          <p:cNvSpPr/>
          <p:nvPr/>
        </p:nvSpPr>
        <p:spPr>
          <a:xfrm>
            <a:off x="9343498" y="2244322"/>
            <a:ext cx="2232806" cy="42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A6A96-4D52-7641-B313-31A907E16266}"/>
              </a:ext>
            </a:extLst>
          </p:cNvPr>
          <p:cNvSpPr txBox="1"/>
          <p:nvPr/>
        </p:nvSpPr>
        <p:spPr>
          <a:xfrm>
            <a:off x="9343498" y="1819805"/>
            <a:ext cx="140817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2060"/>
                </a:solidFill>
              </a:rPr>
              <a:t>server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09098-0E0A-164E-BBF7-1F497E32F14F}"/>
              </a:ext>
            </a:extLst>
          </p:cNvPr>
          <p:cNvSpPr txBox="1"/>
          <p:nvPr/>
        </p:nvSpPr>
        <p:spPr>
          <a:xfrm>
            <a:off x="786384" y="1241915"/>
            <a:ext cx="140817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2060"/>
                </a:solidFill>
              </a:rPr>
              <a:t>website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4061E83-B0A5-574A-A284-B62CEF844EAC}"/>
              </a:ext>
            </a:extLst>
          </p:cNvPr>
          <p:cNvSpPr/>
          <p:nvPr/>
        </p:nvSpPr>
        <p:spPr>
          <a:xfrm rot="10800000">
            <a:off x="7022592" y="5552444"/>
            <a:ext cx="2320906" cy="26155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F9EF6-FAB7-6544-A1A7-C54C59CB3E84}"/>
              </a:ext>
            </a:extLst>
          </p:cNvPr>
          <p:cNvSpPr txBox="1"/>
          <p:nvPr/>
        </p:nvSpPr>
        <p:spPr>
          <a:xfrm>
            <a:off x="7752442" y="2395404"/>
            <a:ext cx="140817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REST </a:t>
            </a:r>
            <a:r>
              <a:rPr kumimoji="1" lang="en-US" altLang="ko-Kore-KR" dirty="0" err="1"/>
              <a:t>api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531F1-3CB9-5449-BB46-978EF1F9E34D}"/>
              </a:ext>
            </a:extLst>
          </p:cNvPr>
          <p:cNvSpPr txBox="1"/>
          <p:nvPr/>
        </p:nvSpPr>
        <p:spPr>
          <a:xfrm>
            <a:off x="9422671" y="2727670"/>
            <a:ext cx="2042607" cy="350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사용자 입력 코드</a:t>
            </a:r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>
              <a:lnSpc>
                <a:spcPct val="150000"/>
              </a:lnSpc>
            </a:pPr>
            <a:r>
              <a:rPr kumimoji="1" lang="ko-KR" altLang="en-US" b="1" dirty="0"/>
              <a:t>탄소 배출량 </a:t>
            </a:r>
            <a:endParaRPr kumimoji="1" lang="en-US" altLang="ko-KR" b="1" dirty="0"/>
          </a:p>
          <a:p>
            <a:pPr algn="ctr">
              <a:lnSpc>
                <a:spcPct val="150000"/>
              </a:lnSpc>
            </a:pPr>
            <a:r>
              <a:rPr kumimoji="1" lang="ko-KR" altLang="en-US" b="1" dirty="0"/>
              <a:t>감소 코드 변환</a:t>
            </a:r>
            <a:endParaRPr kumimoji="1" lang="en-US" altLang="ko-Kore-KR" b="1" dirty="0"/>
          </a:p>
          <a:p>
            <a:pPr algn="ctr">
              <a:lnSpc>
                <a:spcPct val="150000"/>
              </a:lnSpc>
            </a:pPr>
            <a:endParaRPr kumimoji="1" lang="en-US" altLang="ko-Kore-KR" b="1" dirty="0"/>
          </a:p>
          <a:p>
            <a:pPr algn="ctr">
              <a:lnSpc>
                <a:spcPct val="150000"/>
              </a:lnSpc>
            </a:pPr>
            <a:endParaRPr kumimoji="1" lang="en-US" altLang="ko-Kore-KR" b="1" dirty="0"/>
          </a:p>
          <a:p>
            <a:pPr algn="ctr">
              <a:lnSpc>
                <a:spcPct val="150000"/>
              </a:lnSpc>
            </a:pPr>
            <a:r>
              <a:rPr kumimoji="1" lang="ko-KR" altLang="en-US" b="1" dirty="0"/>
              <a:t>기존 코드와 </a:t>
            </a:r>
            <a:endParaRPr kumimoji="1" lang="en-US" altLang="ko-KR" b="1" dirty="0"/>
          </a:p>
          <a:p>
            <a:pPr algn="ctr">
              <a:lnSpc>
                <a:spcPct val="150000"/>
              </a:lnSpc>
            </a:pPr>
            <a:r>
              <a:rPr kumimoji="1" lang="ko-KR" altLang="en-US" b="1" dirty="0"/>
              <a:t>변화된 코드의 </a:t>
            </a:r>
            <a:endParaRPr kumimoji="1" lang="en-US" altLang="ko-KR" b="1" dirty="0"/>
          </a:p>
          <a:p>
            <a:pPr algn="ctr">
              <a:lnSpc>
                <a:spcPct val="150000"/>
              </a:lnSpc>
            </a:pPr>
            <a:r>
              <a:rPr kumimoji="1" lang="ko-KR" altLang="en-US" b="1" dirty="0"/>
              <a:t>탄소  배출량 비교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C3F6F-3F29-914E-83E3-9CE94F019F79}"/>
              </a:ext>
            </a:extLst>
          </p:cNvPr>
          <p:cNvSpPr txBox="1"/>
          <p:nvPr/>
        </p:nvSpPr>
        <p:spPr>
          <a:xfrm>
            <a:off x="786384" y="583719"/>
            <a:ext cx="54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0282C"/>
                </a:solidFill>
              </a:rPr>
              <a:t>탄소 감소 코드 적용 기능</a:t>
            </a:r>
            <a:endParaRPr kumimoji="1" lang="en-US" altLang="ko-KR" sz="2800" b="1" dirty="0">
              <a:solidFill>
                <a:srgbClr val="00282C"/>
              </a:solidFill>
            </a:endParaRPr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CC5CC256-6402-A541-B853-3EC3604E193E}"/>
              </a:ext>
            </a:extLst>
          </p:cNvPr>
          <p:cNvSpPr/>
          <p:nvPr/>
        </p:nvSpPr>
        <p:spPr>
          <a:xfrm rot="10800000">
            <a:off x="7022591" y="3616599"/>
            <a:ext cx="2320906" cy="26155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5475E7-5599-4A49-94C0-6EC2872AE1CE}"/>
              </a:ext>
            </a:extLst>
          </p:cNvPr>
          <p:cNvSpPr txBox="1"/>
          <p:nvPr/>
        </p:nvSpPr>
        <p:spPr>
          <a:xfrm>
            <a:off x="8810990" y="906884"/>
            <a:ext cx="322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시스템 기능 및 예상 구조</a:t>
            </a:r>
          </a:p>
        </p:txBody>
      </p:sp>
    </p:spTree>
    <p:extLst>
      <p:ext uri="{BB962C8B-B14F-4D97-AF65-F5344CB8AC3E}">
        <p14:creationId xmlns:p14="http://schemas.microsoft.com/office/powerpoint/2010/main" val="15680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CH.4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EE58CC-45E0-F444-84FE-43C4514C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6" y="252545"/>
            <a:ext cx="8482311" cy="635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83D897-D920-6C48-9194-A76B5E77275A}"/>
              </a:ext>
            </a:extLst>
          </p:cNvPr>
          <p:cNvSpPr txBox="1"/>
          <p:nvPr/>
        </p:nvSpPr>
        <p:spPr>
          <a:xfrm>
            <a:off x="10584926" y="906884"/>
            <a:ext cx="130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2E885-894A-9F45-8199-1FE106E7E242}"/>
              </a:ext>
            </a:extLst>
          </p:cNvPr>
          <p:cNvSpPr txBox="1"/>
          <p:nvPr/>
        </p:nvSpPr>
        <p:spPr>
          <a:xfrm>
            <a:off x="9229654" y="1742264"/>
            <a:ext cx="271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Git system: </a:t>
            </a:r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Document: Notion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CI/CD: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UI: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81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CH.5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F6AFA0-7AE4-594D-B16F-C916D975FB46}"/>
              </a:ext>
            </a:extLst>
          </p:cNvPr>
          <p:cNvSpPr txBox="1"/>
          <p:nvPr/>
        </p:nvSpPr>
        <p:spPr>
          <a:xfrm>
            <a:off x="10383758" y="906884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팀원 별 역할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68DE96-B5FA-2C41-B43F-4BD129016360}"/>
              </a:ext>
            </a:extLst>
          </p:cNvPr>
          <p:cNvSpPr/>
          <p:nvPr/>
        </p:nvSpPr>
        <p:spPr>
          <a:xfrm>
            <a:off x="861816" y="1778974"/>
            <a:ext cx="3127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rgbClr val="00282C"/>
                </a:solidFill>
              </a:rPr>
              <a:t>Frontend</a:t>
            </a:r>
            <a:endParaRPr kumimoji="1" lang="ko-Kore-KR" altLang="en-US" sz="3200" dirty="0">
              <a:solidFill>
                <a:srgbClr val="00282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83E1F-91BF-A842-9C44-775F33682921}"/>
              </a:ext>
            </a:extLst>
          </p:cNvPr>
          <p:cNvSpPr txBox="1"/>
          <p:nvPr/>
        </p:nvSpPr>
        <p:spPr>
          <a:xfrm>
            <a:off x="1794498" y="33080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이현민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BC7A0-8B20-7C49-A259-2F9CD145A2B7}"/>
              </a:ext>
            </a:extLst>
          </p:cNvPr>
          <p:cNvSpPr txBox="1"/>
          <p:nvPr/>
        </p:nvSpPr>
        <p:spPr>
          <a:xfrm>
            <a:off x="1794498" y="46354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조재범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A9F706-690D-714A-9960-01FF1219BE4D}"/>
              </a:ext>
            </a:extLst>
          </p:cNvPr>
          <p:cNvSpPr/>
          <p:nvPr/>
        </p:nvSpPr>
        <p:spPr>
          <a:xfrm>
            <a:off x="861816" y="1778974"/>
            <a:ext cx="3127248" cy="425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FECC39-2641-7148-8047-356DE65FEDE4}"/>
              </a:ext>
            </a:extLst>
          </p:cNvPr>
          <p:cNvSpPr/>
          <p:nvPr/>
        </p:nvSpPr>
        <p:spPr>
          <a:xfrm>
            <a:off x="4576566" y="1778974"/>
            <a:ext cx="3127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rgbClr val="00282C"/>
                </a:solidFill>
              </a:rPr>
              <a:t>Backend</a:t>
            </a:r>
            <a:endParaRPr kumimoji="1" lang="ko-Kore-KR" altLang="en-US" sz="3200" dirty="0">
              <a:solidFill>
                <a:srgbClr val="00282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E9F9-10B5-CB43-912F-FC128C36D01A}"/>
              </a:ext>
            </a:extLst>
          </p:cNvPr>
          <p:cNvSpPr txBox="1"/>
          <p:nvPr/>
        </p:nvSpPr>
        <p:spPr>
          <a:xfrm>
            <a:off x="5509248" y="33080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김선우</a:t>
            </a:r>
            <a:endParaRPr kumimoji="1" lang="ko-Kore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A78A9-1106-9647-998E-E023B872CB88}"/>
              </a:ext>
            </a:extLst>
          </p:cNvPr>
          <p:cNvSpPr txBox="1"/>
          <p:nvPr/>
        </p:nvSpPr>
        <p:spPr>
          <a:xfrm>
            <a:off x="5509248" y="46989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/>
              <a:t>한수민</a:t>
            </a:r>
            <a:endParaRPr kumimoji="1" lang="ko-Kore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6B45B-2D51-6D49-BF1B-3B7AB0B1D7A4}"/>
              </a:ext>
            </a:extLst>
          </p:cNvPr>
          <p:cNvSpPr/>
          <p:nvPr/>
        </p:nvSpPr>
        <p:spPr>
          <a:xfrm>
            <a:off x="4576566" y="1778974"/>
            <a:ext cx="3127248" cy="425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B86F50-39CB-5140-9818-B227F0C3E3E7}"/>
              </a:ext>
            </a:extLst>
          </p:cNvPr>
          <p:cNvSpPr/>
          <p:nvPr/>
        </p:nvSpPr>
        <p:spPr>
          <a:xfrm>
            <a:off x="8291316" y="1772687"/>
            <a:ext cx="3127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rgbClr val="00282C"/>
                </a:solidFill>
              </a:rPr>
              <a:t>Green Pattern</a:t>
            </a:r>
            <a:endParaRPr kumimoji="1" lang="ko-Kore-KR" altLang="en-US" sz="3200" dirty="0">
              <a:solidFill>
                <a:srgbClr val="00282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016AE-9740-644D-803E-E58819F4512E}"/>
              </a:ext>
            </a:extLst>
          </p:cNvPr>
          <p:cNvSpPr txBox="1"/>
          <p:nvPr/>
        </p:nvSpPr>
        <p:spPr>
          <a:xfrm>
            <a:off x="9223998" y="32881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/>
              <a:t>설현원</a:t>
            </a:r>
            <a:endParaRPr kumimoji="1" lang="ko-Kore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C37AC-D472-E14F-91EF-2EC754E4E5C6}"/>
              </a:ext>
            </a:extLst>
          </p:cNvPr>
          <p:cNvSpPr txBox="1"/>
          <p:nvPr/>
        </p:nvSpPr>
        <p:spPr>
          <a:xfrm>
            <a:off x="9223998" y="461893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/>
              <a:t>이찬구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E6FFD1-4A77-B14D-97C4-A12B22185AEA}"/>
              </a:ext>
            </a:extLst>
          </p:cNvPr>
          <p:cNvSpPr/>
          <p:nvPr/>
        </p:nvSpPr>
        <p:spPr>
          <a:xfrm>
            <a:off x="8291316" y="1772687"/>
            <a:ext cx="3127248" cy="425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04503B-A398-834E-B2FB-B991493B9224}"/>
              </a:ext>
            </a:extLst>
          </p:cNvPr>
          <p:cNvSpPr txBox="1"/>
          <p:nvPr/>
        </p:nvSpPr>
        <p:spPr>
          <a:xfrm>
            <a:off x="861816" y="1139731"/>
            <a:ext cx="77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 개발 진행 속도 및 기능 추가 등에 따라 역할은 유동적으로 변동 예정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843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9904B-D3E5-47CE-8510-422355B85511}"/>
              </a:ext>
            </a:extLst>
          </p:cNvPr>
          <p:cNvSpPr txBox="1"/>
          <p:nvPr/>
        </p:nvSpPr>
        <p:spPr>
          <a:xfrm>
            <a:off x="10650861" y="174591"/>
            <a:ext cx="1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142C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CH.5</a:t>
            </a:r>
            <a:endParaRPr lang="ko-KR" altLang="en-US" sz="3600" b="1" dirty="0">
              <a:solidFill>
                <a:srgbClr val="00142C"/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4EF13-19B1-4709-9972-C2883DC0DD86}"/>
              </a:ext>
            </a:extLst>
          </p:cNvPr>
          <p:cNvCxnSpPr>
            <a:cxnSpLocks/>
          </p:cNvCxnSpPr>
          <p:nvPr/>
        </p:nvCxnSpPr>
        <p:spPr>
          <a:xfrm flipV="1">
            <a:off x="10677495" y="817395"/>
            <a:ext cx="1120925" cy="3527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F6AFA0-7AE4-594D-B16F-C916D975FB46}"/>
              </a:ext>
            </a:extLst>
          </p:cNvPr>
          <p:cNvSpPr txBox="1"/>
          <p:nvPr/>
        </p:nvSpPr>
        <p:spPr>
          <a:xfrm>
            <a:off x="10669508" y="906884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142C"/>
                </a:solidFill>
              </a:rPr>
              <a:t>개발 계획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268CC73-845F-0247-A39A-B1CE4BEA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6418"/>
              </p:ext>
            </p:extLst>
          </p:nvPr>
        </p:nvGraphicFramePr>
        <p:xfrm>
          <a:off x="555168" y="1463726"/>
          <a:ext cx="11243252" cy="4887726"/>
        </p:xfrm>
        <a:graphic>
          <a:graphicData uri="http://schemas.openxmlformats.org/drawingml/2006/table">
            <a:tbl>
              <a:tblPr firstRow="1" bandRow="1"/>
              <a:tblGrid>
                <a:gridCol w="1387932">
                  <a:extLst>
                    <a:ext uri="{9D8B030D-6E8A-4147-A177-3AD203B41FA5}">
                      <a16:colId xmlns:a16="http://schemas.microsoft.com/office/drawing/2014/main" val="2604903828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891900429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1623115471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2783785407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262974589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616104845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1446001194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2879632756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3359095916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3239888301"/>
                    </a:ext>
                  </a:extLst>
                </a:gridCol>
                <a:gridCol w="985532">
                  <a:extLst>
                    <a:ext uri="{9D8B030D-6E8A-4147-A177-3AD203B41FA5}">
                      <a16:colId xmlns:a16="http://schemas.microsoft.com/office/drawing/2014/main" val="2789064924"/>
                    </a:ext>
                  </a:extLst>
                </a:gridCol>
              </a:tblGrid>
              <a:tr h="49860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09200"/>
                  </a:ext>
                </a:extLst>
              </a:tr>
              <a:tr h="74790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요구</a:t>
                      </a:r>
                      <a:r>
                        <a:rPr lang="ko-KR" altLang="en-US" dirty="0"/>
                        <a:t> 사항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명세서</a:t>
                      </a:r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23848678"/>
                  </a:ext>
                </a:extLst>
              </a:tr>
              <a:tr h="74790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디자인</a:t>
                      </a:r>
                      <a:endParaRPr lang="en-US" altLang="ko-Kore-KR" dirty="0"/>
                    </a:p>
                    <a:p>
                      <a:pPr algn="ctr"/>
                      <a:r>
                        <a:rPr lang="ko-KR" altLang="en-US" dirty="0"/>
                        <a:t>명세서</a:t>
                      </a:r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09704791"/>
                  </a:ext>
                </a:extLst>
              </a:tr>
              <a:tr h="5415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API </a:t>
                      </a:r>
                      <a:r>
                        <a:rPr lang="ko-KR" altLang="en-US" dirty="0"/>
                        <a:t>명세서  </a:t>
                      </a:r>
                      <a:endParaRPr lang="en-US" altLang="ko-KR" dirty="0"/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635772481"/>
                  </a:ext>
                </a:extLst>
              </a:tr>
              <a:tr h="49860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개발</a:t>
                      </a:r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45435119"/>
                  </a:ext>
                </a:extLst>
              </a:tr>
              <a:tr h="49860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통합</a:t>
                      </a:r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178757654"/>
                  </a:ext>
                </a:extLst>
              </a:tr>
              <a:tr h="49860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테스트</a:t>
                      </a:r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3384"/>
                  </a:ext>
                </a:extLst>
              </a:tr>
              <a:tr h="49860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배포</a:t>
                      </a:r>
                    </a:p>
                  </a:txBody>
                  <a:tcPr marL="137160" marR="137160" marT="137160" marB="1371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marL="137160" marR="137160" marT="137160" marB="1371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06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293</Words>
  <Application>Microsoft Macintosh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맑은 고딕</vt:lpstr>
      <vt:lpstr>나눔스퀘어 Bold</vt:lpstr>
      <vt:lpstr>DX경필명조B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Sumin</dc:creator>
  <cp:lastModifiedBy>김선우</cp:lastModifiedBy>
  <cp:revision>73</cp:revision>
  <dcterms:created xsi:type="dcterms:W3CDTF">2021-09-15T07:34:08Z</dcterms:created>
  <dcterms:modified xsi:type="dcterms:W3CDTF">2023-10-05T19:23:44Z</dcterms:modified>
</cp:coreProperties>
</file>