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18846-CC4F-462C-9C03-A16728698BE9}">
  <a:tblStyle styleId="{2A018846-CC4F-462C-9C03-A16728698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4CC922-7B3E-450A-903A-253FF37441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e60c5f9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e60c5f9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e60c5f9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e60c5f9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e60c5f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e60c5f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2e60c5f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2e60c5f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e60c5f9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e60c5f9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e60c5f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e60c5f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2e60c5f9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2e60c5f9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2e60c5f9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2e60c5f9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20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2e60c5f9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2e60c5f9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e60c5f9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e60c5f9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e60c5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e60c5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e60c5f9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e60c5f9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e60c5f9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e60c5f9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e60c5f9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e60c5f9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e60c5f9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e60c5f9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ac3ae69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ac3ae69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ac3ae69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ac3ae69d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e60c5f9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e60c5f9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소프트웨어공학개론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6조 최종 발표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30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김선우 설현원 이찬구 이현민 조재범 한수민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3CBE95-E6FC-EF4A-B5E1-5C647567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구현 결과물 - 탄소 배출량 계산, 실행 서버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l="3018" t="38124" r="34877" b="7426"/>
          <a:stretch/>
        </p:blipFill>
        <p:spPr>
          <a:xfrm>
            <a:off x="133075" y="1540975"/>
            <a:ext cx="6045276" cy="344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292775" y="1540975"/>
            <a:ext cx="3324900" cy="313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20425" y="1149475"/>
            <a:ext cx="220718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입력된 코드의 탄소 배출량</a:t>
            </a:r>
            <a:endParaRPr sz="1300" b="1" dirty="0">
              <a:solidFill>
                <a:srgbClr val="FF9900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4555075" y="1854475"/>
            <a:ext cx="1623300" cy="313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167398" y="1045512"/>
            <a:ext cx="2292702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AutoNum type="arabicPeriod"/>
            </a:pPr>
            <a:r>
              <a:rPr lang="ko" sz="1300" b="1" dirty="0">
                <a:solidFill>
                  <a:srgbClr val="FF9900"/>
                </a:solidFill>
              </a:rPr>
              <a:t>자바 파일 업로드 버튼</a:t>
            </a:r>
            <a:endParaRPr sz="1300" b="1" dirty="0">
              <a:solidFill>
                <a:srgbClr val="FF99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AutoNum type="arabicPeriod"/>
            </a:pPr>
            <a:r>
              <a:rPr lang="ko" sz="1300" b="1" dirty="0">
                <a:solidFill>
                  <a:srgbClr val="FF9900"/>
                </a:solidFill>
              </a:rPr>
              <a:t>코드 복사 버튼</a:t>
            </a:r>
            <a:endParaRPr sz="1300" b="1" dirty="0">
              <a:solidFill>
                <a:srgbClr val="FF99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AutoNum type="arabicPeriod"/>
            </a:pPr>
            <a:r>
              <a:rPr lang="ko" sz="1300" b="1" dirty="0">
                <a:solidFill>
                  <a:srgbClr val="FF9900"/>
                </a:solidFill>
              </a:rPr>
              <a:t>탄소 배출량 계산 버튼</a:t>
            </a:r>
            <a:endParaRPr sz="1300" b="1" dirty="0">
              <a:solidFill>
                <a:srgbClr val="FF9900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92775" y="2167975"/>
            <a:ext cx="5885700" cy="2814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70249" y="4517000"/>
            <a:ext cx="1207697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코드 입력 칸</a:t>
            </a:r>
            <a:endParaRPr sz="1300" b="1" dirty="0">
              <a:solidFill>
                <a:srgbClr val="FF9900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65257" t="39714" r="5073" b="9000"/>
          <a:stretch/>
        </p:blipFill>
        <p:spPr>
          <a:xfrm>
            <a:off x="6460100" y="2134575"/>
            <a:ext cx="2567327" cy="288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6412750" y="2328600"/>
            <a:ext cx="2614800" cy="26544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621295" y="1650084"/>
            <a:ext cx="2593685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탄소 배출량 계산 시 사용된 실행 서버 정보로 유동적으로 변화</a:t>
            </a:r>
            <a:endParaRPr sz="13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구현 결과물 - 탄소 배출량 분석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t="20005" b="7718"/>
          <a:stretch/>
        </p:blipFill>
        <p:spPr>
          <a:xfrm>
            <a:off x="394226" y="1148275"/>
            <a:ext cx="8355548" cy="39217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609048" y="772150"/>
            <a:ext cx="54594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앞서 계산된 탄소 배출량에 따른 활엽수, 산불, GPT, 쓰레기, 로켓, 넷플릭스, 보일러, 사람, 여객기, 화력 발전소에 의해 발생하는 탄소와의 비교</a:t>
            </a:r>
            <a:endParaRPr sz="13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57475" y="3680675"/>
            <a:ext cx="72519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runtime : </a:t>
            </a:r>
            <a:r>
              <a:rPr lang="ko" sz="1800">
                <a:solidFill>
                  <a:schemeClr val="dk1"/>
                </a:solidFill>
              </a:rPr>
              <a:t>탄소 배출량을 결정하는 요인 중 </a:t>
            </a:r>
            <a:r>
              <a:rPr lang="ko" sz="1800" b="1">
                <a:solidFill>
                  <a:schemeClr val="dk1"/>
                </a:solidFill>
              </a:rPr>
              <a:t>코드와 관련된 요소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-&gt; 그린화 패턴의 판단 기준을 </a:t>
            </a:r>
            <a:r>
              <a:rPr lang="ko" sz="1800" b="1">
                <a:solidFill>
                  <a:schemeClr val="dk1"/>
                </a:solidFill>
              </a:rPr>
              <a:t>runtime</a:t>
            </a:r>
            <a:r>
              <a:rPr lang="ko" sz="1800">
                <a:solidFill>
                  <a:schemeClr val="dk1"/>
                </a:solidFill>
              </a:rPr>
              <a:t> 으로 결정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57475" y="1068675"/>
            <a:ext cx="83349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Carbonfootprint = energy needed x carbonintensity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energy needed = </a:t>
            </a:r>
            <a:r>
              <a:rPr lang="ko" sz="2100" b="1" dirty="0">
                <a:solidFill>
                  <a:schemeClr val="dk1"/>
                </a:solidFill>
                <a:highlight>
                  <a:srgbClr val="FCE5CD"/>
                </a:highlight>
              </a:rPr>
              <a:t>runtime</a:t>
            </a:r>
            <a:r>
              <a:rPr lang="ko" sz="2100" b="1" dirty="0">
                <a:solidFill>
                  <a:schemeClr val="dk1"/>
                </a:solidFill>
              </a:rPr>
              <a:t> x (powerdrawforcores x usage + powerdrawformemory) x PUE x PSF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/>
          <p:nvPr/>
        </p:nvSpPr>
        <p:spPr>
          <a:xfrm rot="-825163">
            <a:off x="1661276" y="1688762"/>
            <a:ext cx="1646813" cy="24557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그린화 패턴: 수집 기준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020725"/>
            <a:ext cx="8520600" cy="2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문헌 조사, 커뮤니티 참여, 직접 개발</a:t>
            </a:r>
            <a:r>
              <a:rPr lang="ko">
                <a:solidFill>
                  <a:schemeClr val="dk1"/>
                </a:solidFill>
              </a:rPr>
              <a:t>을 통해 그린화 패턴을 수집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1941500"/>
            <a:ext cx="1823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500" y="1941500"/>
            <a:ext cx="1823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800" y="1941513"/>
            <a:ext cx="1823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023550" y="2506155"/>
            <a:ext cx="1392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Literature Review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722100" y="2506150"/>
            <a:ext cx="1699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Community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Participation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574400" y="2630075"/>
            <a:ext cx="1699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Development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38200" y="3989700"/>
            <a:ext cx="2163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환경 친화적인 코딩 방법에 관한 학술 논문, 보고서, 책 등의 자료를 검색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490500" y="4007625"/>
            <a:ext cx="2163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개발자 커뮤니티와 포럼에 참여하여 코드 분석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342800" y="4007625"/>
            <a:ext cx="2163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패턴으로 사용될 수 있는 여러 방법을 구상 후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직접 개발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그린화 패턴: 수집 방법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022238"/>
            <a:ext cx="85206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dirty="0">
                <a:solidFill>
                  <a:schemeClr val="dk1"/>
                </a:solidFill>
              </a:rPr>
              <a:t>수집한 패턴을 탄소 배출량이 줄어드는 원리에 따라 카테고리화하여 </a:t>
            </a:r>
            <a:r>
              <a:rPr lang="ko" sz="1600" b="1" dirty="0">
                <a:solidFill>
                  <a:schemeClr val="dk1"/>
                </a:solidFill>
              </a:rPr>
              <a:t>패턴 범용성</a:t>
            </a:r>
            <a:r>
              <a:rPr lang="ko" sz="1600" dirty="0">
                <a:solidFill>
                  <a:schemeClr val="dk1"/>
                </a:solidFill>
              </a:rPr>
              <a:t>을 확보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1184600" y="1753975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1090700" y="2002825"/>
            <a:ext cx="1834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Avoid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Redundancy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3748650" y="1753975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654750" y="1933225"/>
            <a:ext cx="18345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Drop Unnecessary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Ops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6312700" y="1759575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6218800" y="2008425"/>
            <a:ext cx="1834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Better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Algorithm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317750" y="3261450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223850" y="3452500"/>
            <a:ext cx="1834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Better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Coding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Styles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564750" y="3261450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2470850" y="3564750"/>
            <a:ext cx="18345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Better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API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4984075" y="3261450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890175" y="3452500"/>
            <a:ext cx="1834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Better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Data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Structure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7221700" y="3261450"/>
            <a:ext cx="1646700" cy="13434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7127800" y="3452500"/>
            <a:ext cx="1834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Save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Memory</a:t>
            </a:r>
            <a:endParaRPr sz="1800" b="1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Resources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그린화 패턴: 수집 패턴 체계화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772150"/>
            <a:ext cx="85206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자동화된 검증 툴</a:t>
            </a:r>
            <a:r>
              <a:rPr lang="ko">
                <a:solidFill>
                  <a:schemeClr val="dk1"/>
                </a:solidFill>
              </a:rPr>
              <a:t>을 제작하여 쉽게 빠르게 패턴을 추가하고 분석할 수 있게 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13" y="1371875"/>
            <a:ext cx="4929626" cy="35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38" y="1263381"/>
            <a:ext cx="3597874" cy="246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133988" y="3062450"/>
            <a:ext cx="1589100" cy="1733400"/>
          </a:xfrm>
          <a:prstGeom prst="bracePair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875487" y="3547770"/>
            <a:ext cx="1804587" cy="902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FF9900"/>
                </a:solidFill>
              </a:rPr>
              <a:t>자동화된</a:t>
            </a:r>
            <a:endParaRPr lang="en-US" altLang="ko" sz="1800" b="1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9900"/>
                </a:solidFill>
              </a:rPr>
              <a:t>패턴 </a:t>
            </a:r>
            <a:r>
              <a:rPr lang="ko" altLang="en-US" sz="1800" b="1" dirty="0">
                <a:solidFill>
                  <a:srgbClr val="FF9900"/>
                </a:solidFill>
              </a:rPr>
              <a:t>테스트</a:t>
            </a:r>
            <a:r>
              <a:rPr lang="ko" sz="1800" b="1" dirty="0">
                <a:solidFill>
                  <a:srgbClr val="FF9900"/>
                </a:solidFill>
              </a:rPr>
              <a:t> 툴</a:t>
            </a:r>
            <a:endParaRPr sz="1800" b="1" dirty="0">
              <a:solidFill>
                <a:srgbClr val="FF9900"/>
              </a:solidFill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그린화 패턴: 수집한 패턴 검증 자동화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25" y="914025"/>
            <a:ext cx="8218150" cy="19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571564" y="1785256"/>
            <a:ext cx="1822800" cy="7533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2503003" y="1785256"/>
            <a:ext cx="4717180" cy="75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FCE5CD"/>
                </a:solidFill>
              </a:rPr>
              <a:t>자동화된 테스트 툴을 이용하여</a:t>
            </a:r>
            <a:endParaRPr lang="en-US" altLang="ko-KR" sz="1800" b="1" dirty="0">
              <a:solidFill>
                <a:srgbClr val="FCE5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CE5CD"/>
                </a:solidFill>
              </a:rPr>
              <a:t>그린화 패턴 적용 전 후 runtime 증감을 판단</a:t>
            </a:r>
            <a:endParaRPr sz="1800" b="1" dirty="0">
              <a:solidFill>
                <a:srgbClr val="FCE5CD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그린화 패턴: 수집한 패턴 검증 자동화</a:t>
            </a:r>
            <a:endParaRPr/>
          </a:p>
        </p:txBody>
      </p:sp>
      <p:graphicFrame>
        <p:nvGraphicFramePr>
          <p:cNvPr id="200" name="Google Shape;200;p28"/>
          <p:cNvGraphicFramePr/>
          <p:nvPr>
            <p:extLst>
              <p:ext uri="{D42A27DB-BD31-4B8C-83A1-F6EECF244321}">
                <p14:modId xmlns:p14="http://schemas.microsoft.com/office/powerpoint/2010/main" val="1226733826"/>
              </p:ext>
            </p:extLst>
          </p:nvPr>
        </p:nvGraphicFramePr>
        <p:xfrm>
          <a:off x="145500" y="3170150"/>
          <a:ext cx="8853000" cy="1661650"/>
        </p:xfrm>
        <a:graphic>
          <a:graphicData uri="http://schemas.openxmlformats.org/drawingml/2006/table">
            <a:tbl>
              <a:tblPr>
                <a:noFill/>
                <a:tableStyleId>{2A018846-CC4F-462C-9C03-A16728698BE9}</a:tableStyleId>
              </a:tblPr>
              <a:tblGrid>
                <a:gridCol w="12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Avoid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Redundancy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Drop Unnecessary Ops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Better Algorithm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Better Coding Styles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Better API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Better Data Structure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Save Memory Resources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Total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44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프로젝트</a:t>
            </a:r>
            <a:r>
              <a:rPr lang="ko-KR" altLang="en-US" dirty="0"/>
              <a:t> </a:t>
            </a:r>
            <a:r>
              <a:rPr lang="ko-KR" altLang="en-US" dirty="0" err="1"/>
              <a:t>차별점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A1AC-EA5D-0E42-B134-4CB67983A7D5}"/>
              </a:ext>
            </a:extLst>
          </p:cNvPr>
          <p:cNvSpPr txBox="1"/>
          <p:nvPr/>
        </p:nvSpPr>
        <p:spPr>
          <a:xfrm>
            <a:off x="311700" y="859615"/>
            <a:ext cx="8832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1. </a:t>
            </a:r>
            <a:r>
              <a:rPr kumimoji="1" lang="ko-KR" altLang="en-US" sz="1600" b="1" dirty="0"/>
              <a:t>실시간 서버 </a:t>
            </a:r>
            <a:r>
              <a:rPr kumimoji="1" lang="ko-KR" altLang="en-US" sz="1600" dirty="0"/>
              <a:t>정보 반영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다양한 환경에 대한 유연성 및 </a:t>
            </a:r>
            <a:r>
              <a:rPr kumimoji="1" lang="ko-KR" altLang="en-US" dirty="0" err="1"/>
              <a:t>강건성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확장성을 통하여 오픈소스로서의 가치 높임</a:t>
            </a:r>
          </a:p>
          <a:p>
            <a:endParaRPr kumimoji="1" lang="ko-KR" altLang="en-US" dirty="0"/>
          </a:p>
          <a:p>
            <a:r>
              <a:rPr kumimoji="1" lang="en-US" altLang="ko-KR" sz="1600" dirty="0"/>
              <a:t>2. </a:t>
            </a:r>
            <a:r>
              <a:rPr kumimoji="1" lang="ko-KR" altLang="en-US" sz="1600" dirty="0"/>
              <a:t>사용자 </a:t>
            </a:r>
            <a:r>
              <a:rPr kumimoji="1" lang="ko-KR" altLang="en-US" sz="1600" b="1" dirty="0"/>
              <a:t>랭킹</a:t>
            </a:r>
            <a:r>
              <a:rPr kumimoji="1" lang="ko-KR" altLang="en-US" sz="1600" dirty="0"/>
              <a:t> 시스템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다른 사용자와의 비교를 통해 더 적은 탄소배출량을 지닌 코드 작성을 유도</a:t>
            </a:r>
          </a:p>
          <a:p>
            <a:endParaRPr kumimoji="1" lang="ko-KR" altLang="en-US" dirty="0"/>
          </a:p>
          <a:p>
            <a:r>
              <a:rPr kumimoji="1" lang="en-US" altLang="ko-KR" sz="1600" dirty="0"/>
              <a:t>3. </a:t>
            </a:r>
            <a:r>
              <a:rPr kumimoji="1" lang="ko-KR" altLang="en-US" sz="1600" dirty="0"/>
              <a:t>코드 </a:t>
            </a:r>
            <a:r>
              <a:rPr kumimoji="1" lang="ko-KR" altLang="en-US" sz="1600" b="1" dirty="0"/>
              <a:t>입력의 다양성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코드 입력창에 직접 작성하는 방식 </a:t>
            </a:r>
            <a:r>
              <a:rPr kumimoji="1" lang="en-US" altLang="ko-KR" dirty="0"/>
              <a:t>&amp; </a:t>
            </a:r>
            <a:r>
              <a:rPr kumimoji="1" lang="ko-KR" altLang="en-US" dirty="0"/>
              <a:t>자바 소스 코드 업로드 방식 모두 가능하여 사용자의 편의성을 높임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자바 코드 내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명 자동 추출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사용자의 자바 소스 코드 작성 방식의 제한 </a:t>
            </a:r>
            <a:r>
              <a:rPr kumimoji="1" lang="en-US" altLang="ko-KR" dirty="0"/>
              <a:t>X</a:t>
            </a:r>
            <a:endParaRPr kumimoji="1" lang="ko-KR" altLang="en-US" dirty="0"/>
          </a:p>
          <a:p>
            <a:endParaRPr kumimoji="1" lang="ko-KR" altLang="en-US" dirty="0"/>
          </a:p>
          <a:p>
            <a:r>
              <a:rPr kumimoji="1" lang="en-US" altLang="ko-KR" sz="1600" dirty="0"/>
              <a:t>4. </a:t>
            </a:r>
            <a:r>
              <a:rPr kumimoji="1" lang="ko-KR" altLang="en-US" sz="1600" dirty="0"/>
              <a:t>탄소 배출량 </a:t>
            </a:r>
            <a:r>
              <a:rPr kumimoji="1" lang="ko-KR" altLang="en-US" sz="1600" b="1" dirty="0"/>
              <a:t>예시</a:t>
            </a:r>
            <a:r>
              <a:rPr kumimoji="1" lang="ko-KR" altLang="en-US" sz="1600" dirty="0"/>
              <a:t>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단순히 탄소 배출량 자체만 정량적으로 제공</a:t>
            </a:r>
            <a:r>
              <a:rPr kumimoji="1" lang="en-US" altLang="ko-KR" dirty="0"/>
              <a:t>X -&gt;</a:t>
            </a:r>
            <a:r>
              <a:rPr kumimoji="1" lang="ko-KR" altLang="en-US" dirty="0"/>
              <a:t> 실생활 예시 정보를 함께 반환해 사용자의 이해도를 높임</a:t>
            </a:r>
          </a:p>
          <a:p>
            <a:endParaRPr kumimoji="1" lang="ko-KR" altLang="en-US" dirty="0"/>
          </a:p>
          <a:p>
            <a:r>
              <a:rPr kumimoji="1" lang="en-US" altLang="ko-KR" sz="1600" dirty="0"/>
              <a:t>5. </a:t>
            </a:r>
            <a:r>
              <a:rPr kumimoji="1" lang="ko-KR" altLang="en-US" sz="1600" dirty="0"/>
              <a:t>그린화 </a:t>
            </a:r>
            <a:r>
              <a:rPr kumimoji="1" lang="ko-KR" altLang="en-US" sz="1600" b="1" dirty="0"/>
              <a:t>패턴의 다양성</a:t>
            </a:r>
            <a:endParaRPr kumimoji="1"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총 </a:t>
            </a:r>
            <a:r>
              <a:rPr kumimoji="1" lang="en-US" altLang="ko-KR" dirty="0"/>
              <a:t>44</a:t>
            </a:r>
            <a:r>
              <a:rPr kumimoji="1" lang="ko-KR" altLang="en-US" dirty="0"/>
              <a:t>개의 다양한 그린화 패턴을 발견하여 보다 많은 경우에 적용이 가능하도록 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r>
              <a:rPr kumimoji="1" lang="en-US" altLang="ko-KR" sz="1600" dirty="0"/>
              <a:t>6.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자동화된 테스트</a:t>
            </a:r>
            <a:r>
              <a:rPr kumimoji="1" lang="ko-KR" altLang="en-US" sz="1600" dirty="0"/>
              <a:t> 툴 활용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그린화 패턴 검증을 위한 자동 테스트 툴을 사전에 개발하여 빠르고 정확한 패턴 발견이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18426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2487975" y="3271350"/>
            <a:ext cx="1812900" cy="1744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3825375" y="1245250"/>
            <a:ext cx="1812900" cy="1744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203525" y="1245238"/>
            <a:ext cx="1812900" cy="17442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프로젝트 진행 방식: 역할 분담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1276126" y="772150"/>
            <a:ext cx="16677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Frontend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641236" y="1831389"/>
            <a:ext cx="1114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김선우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897973" y="772150"/>
            <a:ext cx="16677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Backend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217940" y="1835862"/>
            <a:ext cx="1114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한수민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363471" y="2784600"/>
            <a:ext cx="206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E69138"/>
                </a:solidFill>
              </a:rPr>
              <a:t>Green Pattern</a:t>
            </a:r>
            <a:endParaRPr sz="1800" b="1">
              <a:solidFill>
                <a:srgbClr val="E69138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881721" y="3378562"/>
            <a:ext cx="10254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설현원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이찬구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이현민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조재범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421008" y="4028775"/>
            <a:ext cx="3411292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dirty="0"/>
              <a:t>Notion: 개발 문서 공유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dirty="0"/>
              <a:t>Github: 개발 협업</a:t>
            </a: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0"/>
          <p:cNvGraphicFramePr/>
          <p:nvPr/>
        </p:nvGraphicFramePr>
        <p:xfrm>
          <a:off x="311688" y="916600"/>
          <a:ext cx="8520625" cy="4023230"/>
        </p:xfrm>
        <a:graphic>
          <a:graphicData uri="http://schemas.openxmlformats.org/drawingml/2006/table">
            <a:tbl>
              <a:tblPr>
                <a:noFill/>
                <a:tableStyleId>{D74CC922-7B3E-450A-903A-253FF37441D9}</a:tableStyleId>
              </a:tblPr>
              <a:tblGrid>
                <a:gridCol w="10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8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주차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요구 사항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명세서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디자인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명세서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API 명세서 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개발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통합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테스트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배포</a:t>
                      </a: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팀 프로젝트 진행 방식: 진행 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sz="2300" dirty="0">
                <a:solidFill>
                  <a:schemeClr val="dk1"/>
                </a:solidFill>
              </a:rPr>
              <a:t>과제 목표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sz="2300" dirty="0">
                <a:solidFill>
                  <a:schemeClr val="dk1"/>
                </a:solidFill>
              </a:rPr>
              <a:t>프로젝트 기술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sz="2300" dirty="0">
                <a:solidFill>
                  <a:schemeClr val="dk1"/>
                </a:solidFill>
              </a:rPr>
              <a:t>프로젝트 설명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sz="2300" dirty="0">
                <a:solidFill>
                  <a:schemeClr val="dk1"/>
                </a:solidFill>
              </a:rPr>
              <a:t>그린화 패턴</a:t>
            </a:r>
            <a:endParaRPr lang="en-US" altLang="ko"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altLang="en-US" sz="2300" dirty="0">
                <a:solidFill>
                  <a:schemeClr val="dk1"/>
                </a:solidFill>
              </a:rPr>
              <a:t>프로젝트</a:t>
            </a:r>
            <a:r>
              <a:rPr lang="ko-KR" altLang="en-US" sz="2300" dirty="0">
                <a:solidFill>
                  <a:schemeClr val="dk1"/>
                </a:solidFill>
              </a:rPr>
              <a:t> </a:t>
            </a:r>
            <a:r>
              <a:rPr lang="ko-KR" altLang="en-US" sz="2300" dirty="0" err="1">
                <a:solidFill>
                  <a:schemeClr val="dk1"/>
                </a:solidFill>
              </a:rPr>
              <a:t>차별점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ko" sz="2300" dirty="0">
                <a:solidFill>
                  <a:schemeClr val="dk1"/>
                </a:solidFill>
              </a:rPr>
              <a:t>팀 프로젝트 진행 방식</a:t>
            </a: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목표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00" y="699275"/>
            <a:ext cx="7347200" cy="41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기술: Framework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t="3956"/>
          <a:stretch/>
        </p:blipFill>
        <p:spPr>
          <a:xfrm>
            <a:off x="311700" y="772150"/>
            <a:ext cx="6400750" cy="437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412225" y="962250"/>
            <a:ext cx="3019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Version Control: Github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Document: Notion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CI/CD: Github action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435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기술: DB Schema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682175" y="450000"/>
          <a:ext cx="3799150" cy="4693500"/>
        </p:xfrm>
        <a:graphic>
          <a:graphicData uri="http://schemas.openxmlformats.org/drawingml/2006/table">
            <a:tbl>
              <a:tblPr>
                <a:noFill/>
                <a:tableStyleId>{2A018846-CC4F-462C-9C03-A16728698BE9}</a:tableStyleId>
              </a:tblPr>
              <a:tblGrid>
                <a:gridCol w="15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Column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user_id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tb_user table 의 id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carbon_emission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탄소 배출량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code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입력 코드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core_num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core 개수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cpu_power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cpu power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memory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memory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memory_power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memory power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location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위치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runtime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코드 실행 시간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PUE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PSF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PSF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carbon_intensity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국가별 탄소 배출량 강도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provider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클라우드 환경에서의 aws 여부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464100" y="1614225"/>
          <a:ext cx="3799150" cy="670500"/>
        </p:xfrm>
        <a:graphic>
          <a:graphicData uri="http://schemas.openxmlformats.org/drawingml/2006/table">
            <a:tbl>
              <a:tblPr>
                <a:noFill/>
                <a:tableStyleId>{2A018846-CC4F-462C-9C03-A16728698BE9}</a:tableStyleId>
              </a:tblPr>
              <a:tblGrid>
                <a:gridCol w="15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Column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464100" y="3008350"/>
          <a:ext cx="3799150" cy="1358100"/>
        </p:xfrm>
        <a:graphic>
          <a:graphicData uri="http://schemas.openxmlformats.org/drawingml/2006/table">
            <a:tbl>
              <a:tblPr>
                <a:noFill/>
                <a:tableStyleId>{2A018846-CC4F-462C-9C03-A16728698BE9}</a:tableStyleId>
              </a:tblPr>
              <a:tblGrid>
                <a:gridCol w="15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Column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예시  이름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figure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예시 수치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description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예시 설명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4682175" y="68400"/>
            <a:ext cx="928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tb_carbon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100" y="1232625"/>
            <a:ext cx="928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tb_user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4100" y="2626750"/>
            <a:ext cx="1287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tb_sample</a:t>
            </a:r>
            <a:endParaRPr sz="1200" b="1">
              <a:solidFill>
                <a:schemeClr val="dk1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2632500" y="951750"/>
            <a:ext cx="203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7"/>
          <p:cNvCxnSpPr/>
          <p:nvPr/>
        </p:nvCxnSpPr>
        <p:spPr>
          <a:xfrm rot="10800000">
            <a:off x="2640000" y="945000"/>
            <a:ext cx="0" cy="6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서비스 흐름도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475" y="772150"/>
            <a:ext cx="6427850" cy="45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탄소 배출량 계산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14174" b="9617"/>
          <a:stretch/>
        </p:blipFill>
        <p:spPr>
          <a:xfrm>
            <a:off x="199950" y="1019575"/>
            <a:ext cx="8744098" cy="37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Open Source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889650"/>
            <a:ext cx="8520600" cy="3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>
              <a:buClr>
                <a:schemeClr val="dk1"/>
              </a:buClr>
              <a:buSzPts val="1900"/>
            </a:pPr>
            <a:r>
              <a:rPr lang="ko" sz="1900" dirty="0">
                <a:solidFill>
                  <a:schemeClr val="dk1"/>
                </a:solidFill>
              </a:rPr>
              <a:t>실행 서버 환경 정보의 실시간 반영</a:t>
            </a:r>
            <a:endParaRPr sz="1900" dirty="0">
              <a:solidFill>
                <a:schemeClr val="dk1"/>
              </a:solidFill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ko" sz="1900" dirty="0">
                <a:solidFill>
                  <a:schemeClr val="dk1"/>
                </a:solidFill>
              </a:rPr>
              <a:t>os module, api.ip.pe.kr</a:t>
            </a:r>
            <a:endParaRPr lang="en-US" altLang="ko" sz="1900" dirty="0">
              <a:solidFill>
                <a:schemeClr val="dk1"/>
              </a:solidFill>
            </a:endParaRPr>
          </a:p>
          <a:p>
            <a:pPr marL="450850">
              <a:buClr>
                <a:schemeClr val="dk1"/>
              </a:buClr>
              <a:buSzPts val="1900"/>
            </a:pPr>
            <a:r>
              <a:rPr lang="ko-KR" altLang="en-US" sz="1900" dirty="0">
                <a:solidFill>
                  <a:schemeClr val="dk1"/>
                </a:solidFill>
              </a:rPr>
              <a:t>사용자 </a:t>
            </a:r>
            <a:r>
              <a:rPr lang="en-US" altLang="ko" sz="1900" dirty="0">
                <a:solidFill>
                  <a:schemeClr val="dk1"/>
                </a:solidFill>
              </a:rPr>
              <a:t>Java Code </a:t>
            </a:r>
            <a:r>
              <a:rPr lang="ko-KR" altLang="en-US" sz="1900" dirty="0">
                <a:solidFill>
                  <a:schemeClr val="dk1"/>
                </a:solidFill>
              </a:rPr>
              <a:t>실행</a:t>
            </a: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ko" sz="1900" dirty="0">
                <a:solidFill>
                  <a:schemeClr val="dk1"/>
                </a:solidFill>
              </a:rPr>
              <a:t>child_process</a:t>
            </a:r>
            <a:endParaRPr sz="1900" dirty="0">
              <a:solidFill>
                <a:schemeClr val="dk1"/>
              </a:solidFill>
            </a:endParaRPr>
          </a:p>
          <a:p>
            <a:pPr marL="450850">
              <a:buClr>
                <a:schemeClr val="dk1"/>
              </a:buClr>
              <a:buSzPts val="1900"/>
            </a:pPr>
            <a:r>
              <a:rPr lang="ko" sz="1900" dirty="0">
                <a:solidFill>
                  <a:schemeClr val="dk1"/>
                </a:solidFill>
              </a:rPr>
              <a:t>웹 디자인</a:t>
            </a:r>
            <a:endParaRPr sz="1900" dirty="0">
              <a:solidFill>
                <a:schemeClr val="dk1"/>
              </a:solidFill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ko" sz="1900" dirty="0">
                <a:solidFill>
                  <a:schemeClr val="dk1"/>
                </a:solidFill>
              </a:rPr>
              <a:t>Bootstrap</a:t>
            </a:r>
            <a:endParaRPr sz="1900" dirty="0">
              <a:solidFill>
                <a:schemeClr val="dk1"/>
              </a:solidFill>
            </a:endParaRPr>
          </a:p>
          <a:p>
            <a:pPr marL="450850">
              <a:buClr>
                <a:schemeClr val="dk1"/>
              </a:buClr>
              <a:buSzPts val="1900"/>
            </a:pPr>
            <a:r>
              <a:rPr lang="ko" sz="1900" dirty="0">
                <a:solidFill>
                  <a:schemeClr val="dk1"/>
                </a:solidFill>
              </a:rPr>
              <a:t>유저 인터페이스 개발</a:t>
            </a:r>
            <a:endParaRPr sz="1900" dirty="0">
              <a:solidFill>
                <a:schemeClr val="dk1"/>
              </a:solidFill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ko" sz="1900" dirty="0">
                <a:solidFill>
                  <a:schemeClr val="dk1"/>
                </a:solidFill>
              </a:rPr>
              <a:t>React </a:t>
            </a:r>
            <a:endParaRPr sz="1900" dirty="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25" y="785886"/>
            <a:ext cx="3568225" cy="40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19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설명: 구현 결과물 - 로그인, 랭킹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t="16337" b="7425"/>
          <a:stretch/>
        </p:blipFill>
        <p:spPr>
          <a:xfrm>
            <a:off x="553151" y="900340"/>
            <a:ext cx="8037699" cy="3979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6223875" y="939450"/>
            <a:ext cx="1605000" cy="391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6077119" y="547950"/>
            <a:ext cx="282155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유저 이름을 이용한 간단한 로그인</a:t>
            </a:r>
            <a:endParaRPr sz="1300" b="1" dirty="0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578800" y="1498250"/>
            <a:ext cx="5976000" cy="471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227024" y="1106750"/>
            <a:ext cx="1479127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FF9900"/>
                </a:solidFill>
              </a:rPr>
              <a:t>상위 5개의 랭킹</a:t>
            </a:r>
            <a:endParaRPr sz="13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671</Words>
  <Application>Microsoft Macintosh PowerPoint</Application>
  <PresentationFormat>화면 슬라이드 쇼(16:9)</PresentationFormat>
  <Paragraphs>195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소프트웨어공학개론 6조 최종 발표</vt:lpstr>
      <vt:lpstr>목차</vt:lpstr>
      <vt:lpstr>과제 목표</vt:lpstr>
      <vt:lpstr>프로젝트 기술: Framework</vt:lpstr>
      <vt:lpstr>프로젝트 기술: DB Schema</vt:lpstr>
      <vt:lpstr>프로젝트 설명: 서비스 흐름도</vt:lpstr>
      <vt:lpstr>프로젝트 설명: 탄소 배출량 계산</vt:lpstr>
      <vt:lpstr>프로젝트 설명: Open Source</vt:lpstr>
      <vt:lpstr>프로젝트 설명: 구현 결과물 - 로그인, 랭킹</vt:lpstr>
      <vt:lpstr>프로젝트 설명: 구현 결과물 - 탄소 배출량 계산, 실행 서버</vt:lpstr>
      <vt:lpstr>프로젝트 설명: 구현 결과물 - 탄소 배출량 분석</vt:lpstr>
      <vt:lpstr>그린화 패턴: 수집 기준</vt:lpstr>
      <vt:lpstr>그린화 패턴: 수집 방법</vt:lpstr>
      <vt:lpstr>그린화 패턴: 수집 패턴 체계화</vt:lpstr>
      <vt:lpstr>그린화 패턴: 수집한 패턴 검증 자동화</vt:lpstr>
      <vt:lpstr>그린화 패턴: 수집한 패턴 검증 자동화</vt:lpstr>
      <vt:lpstr>프로젝트 차별점</vt:lpstr>
      <vt:lpstr>팀 프로젝트 진행 방식: 역할 분담</vt:lpstr>
      <vt:lpstr>팀 프로젝트 진행 방식: 진행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소프트웨어공학개론 6조 최종 발표</dc:title>
  <cp:lastModifiedBy>hyhsumin728@g.skku.edu</cp:lastModifiedBy>
  <cp:revision>27</cp:revision>
  <dcterms:modified xsi:type="dcterms:W3CDTF">2023-12-08T04:49:29Z</dcterms:modified>
</cp:coreProperties>
</file>