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70" r:id="rId3"/>
    <p:sldId id="295" r:id="rId4"/>
    <p:sldId id="296" r:id="rId5"/>
    <p:sldId id="297" r:id="rId6"/>
    <p:sldId id="282" r:id="rId7"/>
    <p:sldId id="292" r:id="rId8"/>
    <p:sldId id="290" r:id="rId9"/>
    <p:sldId id="291" r:id="rId10"/>
    <p:sldId id="289" r:id="rId11"/>
    <p:sldId id="293" r:id="rId12"/>
    <p:sldId id="294" r:id="rId13"/>
    <p:sldId id="263" r:id="rId14"/>
    <p:sldId id="314" r:id="rId15"/>
    <p:sldId id="315" r:id="rId16"/>
    <p:sldId id="316" r:id="rId17"/>
    <p:sldId id="317" r:id="rId18"/>
    <p:sldId id="319" r:id="rId19"/>
    <p:sldId id="320" r:id="rId20"/>
    <p:sldId id="318" r:id="rId21"/>
    <p:sldId id="306" r:id="rId22"/>
    <p:sldId id="298" r:id="rId23"/>
    <p:sldId id="300" r:id="rId24"/>
    <p:sldId id="261" r:id="rId25"/>
    <p:sldId id="312" r:id="rId26"/>
    <p:sldId id="262" r:id="rId27"/>
    <p:sldId id="309" r:id="rId28"/>
    <p:sldId id="264" r:id="rId29"/>
    <p:sldId id="260" r:id="rId30"/>
    <p:sldId id="310" r:id="rId31"/>
    <p:sldId id="311" r:id="rId32"/>
    <p:sldId id="258" r:id="rId33"/>
    <p:sldId id="259" r:id="rId34"/>
    <p:sldId id="257" r:id="rId35"/>
    <p:sldId id="304" r:id="rId36"/>
    <p:sldId id="303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4362" autoAdjust="0"/>
  </p:normalViewPr>
  <p:slideViewPr>
    <p:cSldViewPr snapToGrid="0" showGuides="1">
      <p:cViewPr varScale="1">
        <p:scale>
          <a:sx n="66" d="100"/>
          <a:sy n="66" d="100"/>
        </p:scale>
        <p:origin x="62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BC2C-03C1-459B-822E-10DA670A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08FA-93F9-4EF7-8FFF-956EA3CF5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초기에 설정했던 핵심 기능부터 되짚고 넘어가겠습니다</a:t>
            </a:r>
            <a:r>
              <a:rPr lang="en-US" altLang="ko-KR" dirty="0"/>
              <a:t>.</a:t>
            </a:r>
          </a:p>
          <a:p>
            <a:r>
              <a:rPr lang="en-US" dirty="0"/>
              <a:t>3</a:t>
            </a:r>
            <a:r>
              <a:rPr lang="ko-KR" altLang="en-US" dirty="0"/>
              <a:t>가지로 구분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 </a:t>
            </a:r>
            <a:r>
              <a:rPr lang="en-US" altLang="ko-KR" dirty="0"/>
              <a:t>– </a:t>
            </a:r>
            <a:r>
              <a:rPr lang="ko-KR" altLang="en-US" dirty="0"/>
              <a:t>사용자의 수준에 맞는 문제 제공 및 추천</a:t>
            </a:r>
            <a:endParaRPr lang="en-US" altLang="ko-KR" dirty="0"/>
          </a:p>
          <a:p>
            <a:r>
              <a:rPr lang="ko-KR" altLang="en-US" dirty="0"/>
              <a:t>둘째 </a:t>
            </a:r>
            <a:r>
              <a:rPr lang="en-US" altLang="ko-KR" dirty="0"/>
              <a:t>– </a:t>
            </a:r>
            <a:r>
              <a:rPr lang="en-US" altLang="ko-KR" dirty="0" err="1"/>
              <a:t>ChatGPT</a:t>
            </a:r>
            <a:r>
              <a:rPr lang="ko-KR" altLang="en-US" dirty="0"/>
              <a:t>를 이용하여 사용자의 코드를 채점 및 리뷰</a:t>
            </a:r>
            <a:endParaRPr lang="en-US" altLang="ko-KR" dirty="0"/>
          </a:p>
          <a:p>
            <a:r>
              <a:rPr lang="ko-KR" altLang="en-US" dirty="0"/>
              <a:t>셋째 </a:t>
            </a:r>
            <a:r>
              <a:rPr lang="en-US" altLang="ko-KR" dirty="0"/>
              <a:t>– </a:t>
            </a:r>
            <a:r>
              <a:rPr lang="ko-KR" altLang="en-US" dirty="0"/>
              <a:t>사용자의 문제 히스토리 기반으로 강의 추천</a:t>
            </a:r>
            <a:endParaRPr lang="en-US" altLang="ko-KR" dirty="0"/>
          </a:p>
          <a:p>
            <a:r>
              <a:rPr lang="ko-KR" altLang="en-US" dirty="0"/>
              <a:t>것이었습니다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3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그룹으로 나뉜 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디자인을 기반으로 더 정교화하고 </a:t>
            </a:r>
            <a:r>
              <a:rPr lang="en-US" altLang="ko-KR" dirty="0"/>
              <a:t>UX</a:t>
            </a:r>
            <a:r>
              <a:rPr lang="ko-KR" altLang="en-US" dirty="0"/>
              <a:t>를 고려하여 최종 웹 디자인을 만드는 인원과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개발을 위한 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백엔드와</a:t>
            </a:r>
            <a:r>
              <a:rPr lang="ko-KR" altLang="en-US" dirty="0"/>
              <a:t> 데이터베이스 초기 세팅을 준비하는 인원으로 나누어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동시에 업무를 진행하였습니다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3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디자인과 개발 초기 세팅이 완료된 후</a:t>
            </a:r>
            <a:r>
              <a:rPr lang="en-US" altLang="ko-KR" dirty="0"/>
              <a:t>, </a:t>
            </a:r>
            <a:r>
              <a:rPr lang="ko-KR" altLang="en-US" dirty="0"/>
              <a:t>각자 개발 파트를 나누어 개발을 진행하였습니다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3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자신의 파트를 개발하며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협업이 잘 될 수 있도록 </a:t>
            </a:r>
            <a:r>
              <a:rPr lang="en-US" altLang="ko-KR" dirty="0"/>
              <a:t>commit title</a:t>
            </a:r>
            <a:r>
              <a:rPr lang="ko-KR" altLang="en-US" dirty="0"/>
              <a:t>도 컨벤션에 맞게 작성하였고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3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단체 코딩 과정에서 문제가 생기지 않도록</a:t>
            </a:r>
            <a:r>
              <a:rPr lang="en-US" altLang="ko-KR" dirty="0"/>
              <a:t>, </a:t>
            </a:r>
            <a:r>
              <a:rPr lang="ko-KR" altLang="en-US" dirty="0"/>
              <a:t>각 기능 또는 담당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후 </a:t>
            </a:r>
            <a:r>
              <a:rPr lang="en-US" altLang="ko-KR" dirty="0"/>
              <a:t>Pull Request</a:t>
            </a:r>
            <a:r>
              <a:rPr lang="ko-KR" altLang="en-US" dirty="0"/>
              <a:t>를 이용해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어떤 기능들을 넣는지 기록을 남기고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상호가 코드를 확인한 뒤</a:t>
            </a:r>
            <a:r>
              <a:rPr lang="en-US" altLang="ko-KR" dirty="0"/>
              <a:t>, </a:t>
            </a:r>
            <a:r>
              <a:rPr lang="ko-KR" altLang="en-US" dirty="0"/>
              <a:t>코멘트를 달거나 </a:t>
            </a:r>
            <a:r>
              <a:rPr lang="en-US" altLang="ko-KR" dirty="0"/>
              <a:t>verify </a:t>
            </a:r>
            <a:r>
              <a:rPr lang="ko-KR" altLang="en-US" dirty="0"/>
              <a:t>하여 </a:t>
            </a:r>
            <a:r>
              <a:rPr lang="en-US" altLang="ko-KR" dirty="0"/>
              <a:t>Merge </a:t>
            </a:r>
            <a:r>
              <a:rPr lang="ko-KR" altLang="en-US" dirty="0"/>
              <a:t>할 수 있도록 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4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사진과 같이 </a:t>
            </a:r>
            <a:r>
              <a:rPr lang="en-US" altLang="ko-KR" dirty="0"/>
              <a:t>Issue</a:t>
            </a:r>
            <a:r>
              <a:rPr lang="ko-KR" altLang="en-US" dirty="0"/>
              <a:t>를 이용하거나</a:t>
            </a:r>
            <a:r>
              <a:rPr lang="en-US" altLang="ko-KR" dirty="0"/>
              <a:t>, Frontend/Backend</a:t>
            </a:r>
            <a:r>
              <a:rPr lang="ko-KR" altLang="en-US" dirty="0"/>
              <a:t> 톡방에서 남은 작업의 목록을 세분화하여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본인들의 일을 </a:t>
            </a:r>
            <a:r>
              <a:rPr lang="en-US" altLang="ko-KR" dirty="0"/>
              <a:t>Tracking</a:t>
            </a:r>
            <a:r>
              <a:rPr lang="ko-KR" altLang="en-US" dirty="0"/>
              <a:t>할 수 있도록 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0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완성된 저희 웹 서비스의 스크린샷입니다</a:t>
            </a:r>
            <a:r>
              <a:rPr lang="en-US" altLang="ko-KR" dirty="0"/>
              <a:t>.</a:t>
            </a:r>
          </a:p>
          <a:p>
            <a:r>
              <a:rPr lang="en-US" dirty="0"/>
              <a:t>Figma</a:t>
            </a:r>
            <a:r>
              <a:rPr lang="ko-KR" altLang="en-US" dirty="0"/>
              <a:t> 디자인이 아닌 전부 실제로 구현되어 작동되는 웹 페이지입니다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98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목록 페이지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문제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난이도 확인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이미 풀었던 문제인지</a:t>
            </a:r>
            <a:r>
              <a:rPr lang="en-US" altLang="ko-KR" dirty="0"/>
              <a:t>, </a:t>
            </a:r>
            <a:r>
              <a:rPr lang="ko-KR" altLang="en-US" dirty="0"/>
              <a:t>풀다가 만 문제인지</a:t>
            </a:r>
            <a:r>
              <a:rPr lang="en-US" altLang="ko-KR" dirty="0"/>
              <a:t>, </a:t>
            </a:r>
            <a:r>
              <a:rPr lang="ko-KR" altLang="en-US" dirty="0"/>
              <a:t>아직 미완료된 문제</a:t>
            </a:r>
            <a:r>
              <a:rPr lang="en-US" altLang="ko-KR" dirty="0"/>
              <a:t>, </a:t>
            </a:r>
            <a:r>
              <a:rPr lang="ko-KR" altLang="en-US" dirty="0" err="1"/>
              <a:t>추천받는</a:t>
            </a:r>
            <a:r>
              <a:rPr lang="ko-KR" altLang="en-US" dirty="0"/>
              <a:t> 문제인지</a:t>
            </a:r>
            <a:r>
              <a:rPr lang="en-US" altLang="ko-KR" dirty="0"/>
              <a:t> </a:t>
            </a:r>
            <a:r>
              <a:rPr lang="ko-KR" altLang="en-US" dirty="0"/>
              <a:t>한 눈에 확인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6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풀이 페이지는 다음과 같이 구성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3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서비스를 이용하게 되면 다음과 같은 </a:t>
            </a:r>
            <a:r>
              <a:rPr lang="en-US" altLang="ko-KR" dirty="0"/>
              <a:t>flow</a:t>
            </a:r>
            <a:r>
              <a:rPr lang="ko-KR" altLang="en-US" dirty="0"/>
              <a:t>로 진행됩니다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핵심 기능 목표와 </a:t>
            </a:r>
            <a:r>
              <a:rPr lang="en-US" altLang="ko-KR" dirty="0"/>
              <a:t>main flow</a:t>
            </a:r>
            <a:r>
              <a:rPr lang="ko-KR" altLang="en-US" dirty="0"/>
              <a:t>를 기반으로 </a:t>
            </a:r>
            <a:endParaRPr lang="en-US" altLang="ko-KR" dirty="0"/>
          </a:p>
          <a:p>
            <a:r>
              <a:rPr lang="ko-KR" altLang="en-US" dirty="0"/>
              <a:t>구현을 시작하기 앞서 구현 목표를 설정하였습니다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로그인에서는 </a:t>
            </a:r>
            <a:r>
              <a:rPr lang="en-US" altLang="ko-KR" dirty="0" err="1"/>
              <a:t>github</a:t>
            </a:r>
            <a:r>
              <a:rPr lang="ko-KR" altLang="en-US" dirty="0"/>
              <a:t>와 연동하여 로그인할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문제들은 난이도와 종류에 따라 카테고리가 나누어지며</a:t>
            </a:r>
            <a:r>
              <a:rPr lang="en-US" altLang="ko-KR" dirty="0"/>
              <a:t>, </a:t>
            </a:r>
            <a:r>
              <a:rPr lang="ko-KR" altLang="en-US" dirty="0"/>
              <a:t>문제를 제출하여 </a:t>
            </a:r>
            <a:r>
              <a:rPr lang="en-US" altLang="ko-KR" dirty="0" err="1"/>
              <a:t>ChatGPT</a:t>
            </a:r>
            <a:r>
              <a:rPr lang="ko-KR" altLang="en-US" dirty="0"/>
              <a:t>에게 리뷰를 받을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강의를 </a:t>
            </a:r>
            <a:r>
              <a:rPr lang="ko-KR" altLang="en-US" dirty="0" err="1"/>
              <a:t>추천받아</a:t>
            </a:r>
            <a:r>
              <a:rPr lang="ko-KR" altLang="en-US" dirty="0"/>
              <a:t> 볼 수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서비스 공지사항과 사용자의 </a:t>
            </a:r>
            <a:r>
              <a:rPr lang="en-US" altLang="ko-KR" dirty="0"/>
              <a:t>FAQ</a:t>
            </a:r>
            <a:r>
              <a:rPr lang="ko-KR" altLang="en-US" dirty="0"/>
              <a:t>를 확인할 수 있도록 하는 것이었습니다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0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7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BEPRO</a:t>
            </a:r>
            <a:r>
              <a:rPr lang="ko-KR" altLang="en-US" dirty="0"/>
              <a:t>의 시스템은 크게 </a:t>
            </a:r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backend, database</a:t>
            </a:r>
            <a:r>
              <a:rPr lang="ko-KR" altLang="en-US" dirty="0"/>
              <a:t>와 외부 </a:t>
            </a:r>
            <a:r>
              <a:rPr lang="en-US" altLang="ko-KR" dirty="0"/>
              <a:t>application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Frontend Server</a:t>
            </a:r>
            <a:r>
              <a:rPr lang="ko-KR" altLang="en-US" dirty="0"/>
              <a:t>는 </a:t>
            </a:r>
            <a:r>
              <a:rPr lang="en-US" altLang="ko-KR" dirty="0"/>
              <a:t>User Interface</a:t>
            </a:r>
            <a:r>
              <a:rPr lang="ko-KR" altLang="en-US" dirty="0"/>
              <a:t>와 상호작용하여 데이터를 </a:t>
            </a:r>
            <a:r>
              <a:rPr lang="ko-KR" altLang="en-US" dirty="0" err="1"/>
              <a:t>요청받고</a:t>
            </a:r>
            <a:r>
              <a:rPr lang="en-US" altLang="ko-KR" dirty="0"/>
              <a:t>, </a:t>
            </a:r>
            <a:r>
              <a:rPr lang="ko-KR" altLang="en-US" dirty="0" err="1"/>
              <a:t>요청받은</a:t>
            </a:r>
            <a:r>
              <a:rPr lang="ko-KR" altLang="en-US" dirty="0"/>
              <a:t> 데이터를 확인할 수 있도록 함</a:t>
            </a:r>
            <a:endParaRPr lang="en-US" altLang="ko-KR" dirty="0"/>
          </a:p>
          <a:p>
            <a:r>
              <a:rPr lang="en-US" altLang="ko-KR" dirty="0"/>
              <a:t>Backend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여러 </a:t>
            </a:r>
            <a:r>
              <a:rPr lang="en-US" altLang="ko-KR" dirty="0"/>
              <a:t>subsystem</a:t>
            </a:r>
            <a:r>
              <a:rPr lang="ko-KR" altLang="en-US" dirty="0"/>
              <a:t>들로 구성되어 있으며</a:t>
            </a:r>
            <a:r>
              <a:rPr lang="en-US" altLang="ko-KR" dirty="0"/>
              <a:t>, REST API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로부터 </a:t>
            </a:r>
            <a:r>
              <a:rPr lang="en-US" altLang="ko-KR" dirty="0"/>
              <a:t>subsystem</a:t>
            </a:r>
            <a:r>
              <a:rPr lang="ko-KR" altLang="en-US" dirty="0"/>
              <a:t>을 호출 받을 수 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로부터 필요한 데이터를 </a:t>
            </a:r>
            <a:r>
              <a:rPr lang="en-US" altLang="ko-KR" dirty="0"/>
              <a:t>query</a:t>
            </a:r>
            <a:r>
              <a:rPr lang="ko-KR" altLang="en-US" dirty="0"/>
              <a:t>를 통해 가져오거나 저장하는 등의 동작을 할 수 있음</a:t>
            </a:r>
            <a:endParaRPr lang="en-US" altLang="ko-KR" dirty="0"/>
          </a:p>
          <a:p>
            <a:r>
              <a:rPr lang="ko-KR" altLang="en-US" dirty="0"/>
              <a:t>로그인과 코드 저장</a:t>
            </a:r>
            <a:r>
              <a:rPr lang="en-US" altLang="ko-KR" dirty="0"/>
              <a:t>, </a:t>
            </a:r>
            <a:r>
              <a:rPr lang="ko-KR" altLang="en-US" dirty="0"/>
              <a:t>기록을 위한 </a:t>
            </a:r>
            <a:r>
              <a:rPr lang="en-US" altLang="ko-KR" dirty="0" err="1"/>
              <a:t>Github</a:t>
            </a:r>
            <a:r>
              <a:rPr lang="en-US" altLang="ko-KR" dirty="0"/>
              <a:t> Application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코드 실행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r>
              <a:rPr lang="en-US" altLang="ko-KR" dirty="0"/>
              <a:t>, </a:t>
            </a:r>
            <a:r>
              <a:rPr lang="ko-KR" altLang="en-US" dirty="0"/>
              <a:t>리뷰 등을 위한 </a:t>
            </a:r>
            <a:r>
              <a:rPr lang="en-US" altLang="ko-KR" dirty="0" err="1"/>
              <a:t>ChatGPT</a:t>
            </a:r>
            <a:r>
              <a:rPr lang="en-US" altLang="ko-KR" dirty="0"/>
              <a:t> Application</a:t>
            </a:r>
            <a:r>
              <a:rPr lang="ko-KR" altLang="en-US" dirty="0"/>
              <a:t>은 </a:t>
            </a:r>
            <a:r>
              <a:rPr lang="en-US" altLang="ko-KR" dirty="0" err="1"/>
              <a:t>BePro</a:t>
            </a:r>
            <a:r>
              <a:rPr lang="en-US" altLang="ko-KR" dirty="0"/>
              <a:t> </a:t>
            </a:r>
            <a:r>
              <a:rPr lang="ko-KR" altLang="en-US" dirty="0"/>
              <a:t>서버와 데이터를 주고 받습니다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Frontend</a:t>
            </a:r>
            <a:r>
              <a:rPr lang="ko-KR" altLang="en-US" dirty="0"/>
              <a:t>를 더 면밀히 살펴보면</a:t>
            </a:r>
            <a:r>
              <a:rPr lang="en-US" altLang="ko-KR" dirty="0"/>
              <a:t>, </a:t>
            </a:r>
            <a:r>
              <a:rPr lang="ko-KR" altLang="en-US" dirty="0"/>
              <a:t>사용자들이 각자의 웹 브라우저를 통해 </a:t>
            </a:r>
            <a:r>
              <a:rPr lang="en-US" altLang="ko-KR" dirty="0"/>
              <a:t>React App</a:t>
            </a:r>
            <a:r>
              <a:rPr lang="ko-KR" altLang="en-US" dirty="0"/>
              <a:t>에 접근할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Router</a:t>
            </a:r>
            <a:r>
              <a:rPr lang="ko-KR" altLang="en-US" dirty="0"/>
              <a:t>를 통해 각자 요청한 페이지의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en-US" altLang="ko-KR" dirty="0"/>
              <a:t>Root Component </a:t>
            </a:r>
            <a:r>
              <a:rPr lang="ko-KR" altLang="en-US" dirty="0"/>
              <a:t>아래에 </a:t>
            </a:r>
            <a:r>
              <a:rPr lang="en-US" altLang="ko-KR" dirty="0"/>
              <a:t>Composition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r>
              <a:rPr lang="ko-KR" altLang="en-US" dirty="0"/>
              <a:t>의 </a:t>
            </a:r>
            <a:r>
              <a:rPr lang="en-US" altLang="ko-KR" dirty="0"/>
              <a:t>Django</a:t>
            </a:r>
            <a:r>
              <a:rPr lang="ko-KR" altLang="en-US" dirty="0"/>
              <a:t>는 크게 여덟 개의 </a:t>
            </a:r>
            <a:r>
              <a:rPr lang="en-US" altLang="ko-KR" dirty="0"/>
              <a:t>Sub-System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sub-system</a:t>
            </a:r>
            <a:r>
              <a:rPr lang="ko-KR" altLang="en-US" dirty="0"/>
              <a:t>에 대해 궁금하시면 발표가 끝난 후 질문을 주시면 답해드리겠습니다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같이 구성된 서버는 </a:t>
            </a:r>
            <a:r>
              <a:rPr lang="en-US" altLang="ko-KR" dirty="0"/>
              <a:t>REST Framework</a:t>
            </a:r>
            <a:r>
              <a:rPr lang="ko-KR" altLang="en-US" dirty="0"/>
              <a:t>를 통해 </a:t>
            </a:r>
            <a:r>
              <a:rPr lang="en-US" altLang="ko-KR" dirty="0"/>
              <a:t>Frontend</a:t>
            </a:r>
            <a:r>
              <a:rPr lang="ko-KR" altLang="en-US" dirty="0"/>
              <a:t>와 소통하며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의 형태로 요청한 정보에 따라 </a:t>
            </a:r>
            <a:r>
              <a:rPr lang="en-US" altLang="ko-KR" dirty="0"/>
              <a:t>Django</a:t>
            </a:r>
            <a:r>
              <a:rPr lang="ko-KR" altLang="en-US" dirty="0"/>
              <a:t>에서 알맞은 </a:t>
            </a:r>
            <a:r>
              <a:rPr lang="en-US" altLang="ko-KR" dirty="0"/>
              <a:t>Sub-System</a:t>
            </a:r>
            <a:r>
              <a:rPr lang="ko-KR" altLang="en-US" dirty="0"/>
              <a:t>에 해당하는 </a:t>
            </a:r>
            <a:r>
              <a:rPr lang="en-US" altLang="ko-KR" dirty="0"/>
              <a:t>API</a:t>
            </a:r>
            <a:r>
              <a:rPr lang="ko-KR" altLang="en-US" dirty="0"/>
              <a:t>에 따라 요청을 처리한다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Sub-System</a:t>
            </a:r>
            <a:r>
              <a:rPr lang="ko-KR" altLang="en-US" dirty="0"/>
              <a:t>중 </a:t>
            </a:r>
            <a:r>
              <a:rPr lang="en-US" dirty="0"/>
              <a:t>Oracle DMBS</a:t>
            </a:r>
            <a:r>
              <a:rPr lang="ko-KR" altLang="en-US" dirty="0"/>
              <a:t>와 </a:t>
            </a:r>
            <a:r>
              <a:rPr lang="en-US" dirty="0"/>
              <a:t>Database</a:t>
            </a:r>
            <a:r>
              <a:rPr lang="ko-KR" altLang="en-US" dirty="0"/>
              <a:t>를 제외한 </a:t>
            </a:r>
            <a:r>
              <a:rPr lang="en-US" dirty="0"/>
              <a:t>Code Management System, Code Execution System, Problem &amp; Lecture Management System, Grade System, Refactoring System, Profile Management System</a:t>
            </a:r>
            <a:r>
              <a:rPr lang="ko-KR" altLang="en-US" dirty="0"/>
              <a:t>까지 여섯 개의 </a:t>
            </a:r>
            <a:r>
              <a:rPr lang="en-US" dirty="0"/>
              <a:t>Sub-System</a:t>
            </a:r>
            <a:r>
              <a:rPr lang="ko-KR" altLang="en-US" dirty="0"/>
              <a:t>은 다음과 같은 부분들을 담당한다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 </a:t>
            </a:r>
            <a:r>
              <a:rPr lang="en-US" dirty="0"/>
              <a:t>Code Management System: Code </a:t>
            </a:r>
            <a:r>
              <a:rPr lang="ko-KR" altLang="en-US" dirty="0"/>
              <a:t>저장 및 필요한 </a:t>
            </a:r>
            <a:r>
              <a:rPr lang="en-US" dirty="0"/>
              <a:t>Sub-System</a:t>
            </a:r>
            <a:r>
              <a:rPr lang="ko-KR" altLang="en-US" dirty="0"/>
              <a:t>으로의 전송을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Code Execution System: Code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제출을 담당 </a:t>
            </a:r>
            <a:r>
              <a:rPr lang="en-US" altLang="ko-KR" dirty="0"/>
              <a:t>- </a:t>
            </a:r>
            <a:r>
              <a:rPr lang="en-US" dirty="0"/>
              <a:t>Problem &amp; Lecture Management System: </a:t>
            </a:r>
            <a:r>
              <a:rPr lang="ko-KR" altLang="en-US" dirty="0"/>
              <a:t>제공하는 컨텐츠들의 검색</a:t>
            </a:r>
            <a:r>
              <a:rPr lang="en-US" altLang="ko-KR" dirty="0"/>
              <a:t>, </a:t>
            </a:r>
            <a:r>
              <a:rPr lang="ko-KR" altLang="en-US" dirty="0"/>
              <a:t>정렬 등을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Grade System: </a:t>
            </a:r>
            <a:r>
              <a:rPr lang="ko-KR" altLang="en-US" dirty="0"/>
              <a:t>실행한 </a:t>
            </a:r>
            <a:r>
              <a:rPr lang="en-US" dirty="0"/>
              <a:t>Code </a:t>
            </a:r>
            <a:r>
              <a:rPr lang="ko-KR" altLang="en-US" dirty="0"/>
              <a:t>결과를 정답과 일치하는지 확인을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Refactoring System: </a:t>
            </a:r>
            <a:r>
              <a:rPr lang="en-US" dirty="0" err="1"/>
              <a:t>ChatGPT</a:t>
            </a:r>
            <a:r>
              <a:rPr lang="en-US" dirty="0"/>
              <a:t> API</a:t>
            </a:r>
            <a:r>
              <a:rPr lang="ko-KR" altLang="en-US" dirty="0"/>
              <a:t>를 활용하여 코드 수정 및 리뷰를 담당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Profile Management System: Login</a:t>
            </a:r>
            <a:r>
              <a:rPr lang="ko-KR" altLang="en-US" dirty="0"/>
              <a:t>과 사용자 정보 관리를 담당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개발을 시작할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효율을 위해 업무를 분담하였습니다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en-US" altLang="ko-KR" dirty="0"/>
              <a:t>Requirement Specification</a:t>
            </a:r>
            <a:r>
              <a:rPr lang="ko-KR" altLang="en-US" dirty="0"/>
              <a:t>을 담아 </a:t>
            </a:r>
            <a:r>
              <a:rPr lang="en-US" altLang="ko-KR" dirty="0"/>
              <a:t>Figma</a:t>
            </a:r>
            <a:r>
              <a:rPr lang="ko-KR" altLang="en-US" dirty="0"/>
              <a:t>로 만든 초기 웹 디자인을 기반으로 하여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08FA-93F9-4EF7-8FFF-956EA3CF5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0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8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7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59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1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4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36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-180975" y="13034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  <a:latin typeface="+mj-ea"/>
                <a:ea typeface="+mj-ea"/>
              </a:rPr>
              <a:t>BePro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69DF6-941E-BAC5-6016-90B809DC2E15}"/>
              </a:ext>
            </a:extLst>
          </p:cNvPr>
          <p:cNvSpPr txBox="1"/>
          <p:nvPr/>
        </p:nvSpPr>
        <p:spPr>
          <a:xfrm>
            <a:off x="1266825" y="1103383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Team 10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2EA32-B76F-0E98-D711-3B40C20E15C9}"/>
              </a:ext>
            </a:extLst>
          </p:cNvPr>
          <p:cNvSpPr txBox="1"/>
          <p:nvPr/>
        </p:nvSpPr>
        <p:spPr>
          <a:xfrm>
            <a:off x="8134349" y="5751583"/>
            <a:ext cx="484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/>
                <a:latin typeface="+mj-ea"/>
                <a:ea typeface="+mj-ea"/>
              </a:rPr>
              <a:t>Team Project Final Presentation</a:t>
            </a:r>
            <a:endParaRPr lang="ko-KR" altLang="en-US" sz="20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3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Front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5" name="image4.png" descr="텍스트, 도표, 폰트, 라인이(가) 표시된 사진">
            <a:extLst>
              <a:ext uri="{FF2B5EF4-FFF2-40B4-BE49-F238E27FC236}">
                <a16:creationId xmlns:a16="http://schemas.microsoft.com/office/drawing/2014/main" id="{3A7A892E-4358-86E4-42BF-9802CA9935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67606" y="1884997"/>
            <a:ext cx="9606387" cy="33928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903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61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 : </a:t>
            </a: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Back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 - End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7" name="그림 6" descr="도표, 평면도, 개략도, 기술 도면이(가) 표시된 사진&#10;&#10;자동 생성된 설명">
            <a:extLst>
              <a:ext uri="{FF2B5EF4-FFF2-40B4-BE49-F238E27FC236}">
                <a16:creationId xmlns:a16="http://schemas.microsoft.com/office/drawing/2014/main" id="{5A4B0A87-2A39-BF95-E75D-4E4231790D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9" y="1131964"/>
            <a:ext cx="10208245" cy="50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24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Preparation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02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Design Version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Pre-Development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6C0C9-438E-0907-75B4-920D6DD5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84" y="496673"/>
            <a:ext cx="7920769" cy="58932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D5A24-8129-C64E-FB24-583C757E8127}"/>
              </a:ext>
            </a:extLst>
          </p:cNvPr>
          <p:cNvSpPr txBox="1"/>
          <p:nvPr/>
        </p:nvSpPr>
        <p:spPr>
          <a:xfrm>
            <a:off x="581547" y="3059668"/>
            <a:ext cx="300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초기 웹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FACAB-3F00-90B7-0BC5-EA7EE56D3011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02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Design Version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Pre-Development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D5A24-8129-C64E-FB24-583C757E8127}"/>
              </a:ext>
            </a:extLst>
          </p:cNvPr>
          <p:cNvSpPr txBox="1"/>
          <p:nvPr/>
        </p:nvSpPr>
        <p:spPr>
          <a:xfrm>
            <a:off x="1323546" y="1140917"/>
            <a:ext cx="3000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웹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Design Ver.2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FACAB-3F00-90B7-0BC5-EA7EE56D3011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6020-DCE8-7A65-E488-BBDE911E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127391"/>
            <a:ext cx="7732778" cy="63536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A9A5A-FBD3-A57E-EAC4-F1107248E8F8}"/>
              </a:ext>
            </a:extLst>
          </p:cNvPr>
          <p:cNvSpPr txBox="1"/>
          <p:nvPr/>
        </p:nvSpPr>
        <p:spPr>
          <a:xfrm>
            <a:off x="236592" y="3298683"/>
            <a:ext cx="347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서비스 </a:t>
            </a:r>
            <a:r>
              <a:rPr lang="en-US" altLang="ko-KR" sz="2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Framework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22C956-09E8-BC23-1CFD-B82B6386CA29}"/>
              </a:ext>
            </a:extLst>
          </p:cNvPr>
          <p:cNvGrpSpPr/>
          <p:nvPr/>
        </p:nvGrpSpPr>
        <p:grpSpPr>
          <a:xfrm>
            <a:off x="148479" y="3875315"/>
            <a:ext cx="3864630" cy="2503714"/>
            <a:chOff x="148479" y="3875315"/>
            <a:chExt cx="3864630" cy="25037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AC7C287-C04E-E281-D810-BE3429346F09}"/>
                </a:ext>
              </a:extLst>
            </p:cNvPr>
            <p:cNvGrpSpPr/>
            <p:nvPr/>
          </p:nvGrpSpPr>
          <p:grpSpPr>
            <a:xfrm>
              <a:off x="148479" y="3875315"/>
              <a:ext cx="3864630" cy="2503714"/>
              <a:chOff x="148479" y="3124200"/>
              <a:chExt cx="3864630" cy="2503714"/>
            </a:xfrm>
          </p:grpSpPr>
          <p:pic>
            <p:nvPicPr>
              <p:cNvPr id="1026" name="Picture 2" descr="How to build a React application in a Django project">
                <a:extLst>
                  <a:ext uri="{FF2B5EF4-FFF2-40B4-BE49-F238E27FC236}">
                    <a16:creationId xmlns:a16="http://schemas.microsoft.com/office/drawing/2014/main" id="{044F05EE-2470-E09D-B237-4E008310E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479" y="3231024"/>
                <a:ext cx="3864630" cy="1030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Vite | Next Generation Frontend Tooling">
                <a:extLst>
                  <a:ext uri="{FF2B5EF4-FFF2-40B4-BE49-F238E27FC236}">
                    <a16:creationId xmlns:a16="http://schemas.microsoft.com/office/drawing/2014/main" id="{2A052BDA-9235-6AE4-9D30-E42D2E072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63" y="4295682"/>
                <a:ext cx="767443" cy="767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Oracle Database Upgrade - Crossjoin">
                <a:extLst>
                  <a:ext uri="{FF2B5EF4-FFF2-40B4-BE49-F238E27FC236}">
                    <a16:creationId xmlns:a16="http://schemas.microsoft.com/office/drawing/2014/main" id="{2CA1E802-7F81-38D0-5691-646DACFDF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77358" y="4199235"/>
                <a:ext cx="897108" cy="1060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4F28D76-1E61-5F2D-5C28-5F6147EC7EFB}"/>
                  </a:ext>
                </a:extLst>
              </p:cNvPr>
              <p:cNvSpPr/>
              <p:nvPr/>
            </p:nvSpPr>
            <p:spPr>
              <a:xfrm>
                <a:off x="148479" y="3124200"/>
                <a:ext cx="3864630" cy="2503714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217DEC-88BC-508E-C22A-7504724D3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03345" y="4989801"/>
              <a:ext cx="898714" cy="89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3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Coding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47C37-DB5F-21E1-DBFF-3FF2A44383C5}"/>
              </a:ext>
            </a:extLst>
          </p:cNvPr>
          <p:cNvSpPr txBox="1"/>
          <p:nvPr/>
        </p:nvSpPr>
        <p:spPr>
          <a:xfrm>
            <a:off x="1042722" y="4904668"/>
            <a:ext cx="3472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Full-Stack &amp; Management: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서정엽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Frontend: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심윤보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김지윤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김주엽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Backend: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부윤종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최윤채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성보경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47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B971AA-6864-640E-07C3-0623DA53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27" y="1277659"/>
            <a:ext cx="7905620" cy="53452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CD79EA-03E5-D84D-A43A-46E33F67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9" y="1277660"/>
            <a:ext cx="3603437" cy="53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BAB499-3137-61AE-3649-46A79A2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1" y="869356"/>
            <a:ext cx="9288132" cy="5779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E4DE9-4A73-5D8A-1CA9-FB378FBD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05" y="0"/>
            <a:ext cx="5613784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1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25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Cooperation Management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1A9CBD-4AE7-4574-E5B2-6C2E400F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969" y="758283"/>
            <a:ext cx="705636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042722" y="1704983"/>
            <a:ext cx="298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Development 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개발 PNG 일러스트 | 이미지 및 PSD 파일 | Pngtree에 무료 다운로드">
            <a:extLst>
              <a:ext uri="{FF2B5EF4-FFF2-40B4-BE49-F238E27FC236}">
                <a16:creationId xmlns:a16="http://schemas.microsoft.com/office/drawing/2014/main" id="{8BDF70FF-6D36-4A8D-2F92-7B922C44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1076324"/>
            <a:ext cx="45053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170A9-BBCC-16AA-4F22-8D3E910EEBD0}"/>
              </a:ext>
            </a:extLst>
          </p:cNvPr>
          <p:cNvSpPr txBox="1"/>
          <p:nvPr/>
        </p:nvSpPr>
        <p:spPr>
          <a:xfrm>
            <a:off x="1042722" y="2749297"/>
            <a:ext cx="3292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Result - Website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70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초기에 설정했던 핵심 기능 목표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AE9FF07-9C63-B6E4-6136-F03AD7D825C8}"/>
              </a:ext>
            </a:extLst>
          </p:cNvPr>
          <p:cNvGrpSpPr/>
          <p:nvPr/>
        </p:nvGrpSpPr>
        <p:grpSpPr>
          <a:xfrm>
            <a:off x="529894" y="1212712"/>
            <a:ext cx="10687890" cy="4914899"/>
            <a:chOff x="539419" y="1403212"/>
            <a:chExt cx="10687890" cy="491489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2BAA4E-E6D5-5DF2-6B64-2EB1138F8DCF}"/>
                </a:ext>
              </a:extLst>
            </p:cNvPr>
            <p:cNvCxnSpPr/>
            <p:nvPr/>
          </p:nvCxnSpPr>
          <p:spPr>
            <a:xfrm>
              <a:off x="6098440" y="3152824"/>
              <a:ext cx="0" cy="1192863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9299494-906D-E828-6CED-9CCD0132F62C}"/>
                </a:ext>
              </a:extLst>
            </p:cNvPr>
            <p:cNvCxnSpPr/>
            <p:nvPr/>
          </p:nvCxnSpPr>
          <p:spPr>
            <a:xfrm flipH="1">
              <a:off x="4792403" y="4352990"/>
              <a:ext cx="1288010" cy="774495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E8EB463-EBBF-7D52-90AF-CA8D8F6AFB16}"/>
                </a:ext>
              </a:extLst>
            </p:cNvPr>
            <p:cNvCxnSpPr/>
            <p:nvPr/>
          </p:nvCxnSpPr>
          <p:spPr>
            <a:xfrm>
              <a:off x="6127464" y="4352987"/>
              <a:ext cx="1072693" cy="679245"/>
            </a:xfrm>
            <a:prstGeom prst="line">
              <a:avLst/>
            </a:prstGeom>
            <a:noFill/>
            <a:ln w="6350" cap="flat" cmpd="sng" algn="ctr">
              <a:solidFill>
                <a:srgbClr val="5D5B5B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F5178D9-245B-2E13-C86F-4188CA3AAA45}"/>
                </a:ext>
              </a:extLst>
            </p:cNvPr>
            <p:cNvSpPr/>
            <p:nvPr/>
          </p:nvSpPr>
          <p:spPr>
            <a:xfrm>
              <a:off x="3560349" y="4559345"/>
              <a:ext cx="1758766" cy="1758766"/>
            </a:xfrm>
            <a:prstGeom prst="ellipse">
              <a:avLst/>
            </a:prstGeom>
            <a:solidFill>
              <a:srgbClr val="5F5F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19736D-248D-3CD3-ED15-74C40FE2C7FF}"/>
                </a:ext>
              </a:extLst>
            </p:cNvPr>
            <p:cNvSpPr/>
            <p:nvPr/>
          </p:nvSpPr>
          <p:spPr>
            <a:xfrm>
              <a:off x="5216617" y="1403212"/>
              <a:ext cx="1758766" cy="1758766"/>
            </a:xfrm>
            <a:prstGeom prst="ellipse">
              <a:avLst/>
            </a:prstGeom>
            <a:solidFill>
              <a:srgbClr val="3D3A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E4F1C64-A56F-DBE0-A74E-D1DAFA3C6FD3}"/>
                </a:ext>
              </a:extLst>
            </p:cNvPr>
            <p:cNvSpPr/>
            <p:nvPr/>
          </p:nvSpPr>
          <p:spPr>
            <a:xfrm>
              <a:off x="6975383" y="4559345"/>
              <a:ext cx="1758766" cy="1758766"/>
            </a:xfrm>
            <a:prstGeom prst="ellipse">
              <a:avLst/>
            </a:prstGeom>
            <a:solidFill>
              <a:srgbClr val="7C7C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ea typeface="Pretendard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592727-EB99-9626-1624-5B20B2761E7A}"/>
                </a:ext>
              </a:extLst>
            </p:cNvPr>
            <p:cNvSpPr txBox="1"/>
            <p:nvPr/>
          </p:nvSpPr>
          <p:spPr>
            <a:xfrm>
              <a:off x="5337169" y="1922338"/>
              <a:ext cx="15055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Probs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034245-00E2-F3B2-6B52-52DC1AF5232E}"/>
                </a:ext>
              </a:extLst>
            </p:cNvPr>
            <p:cNvSpPr txBox="1"/>
            <p:nvPr/>
          </p:nvSpPr>
          <p:spPr>
            <a:xfrm>
              <a:off x="3707545" y="5087818"/>
              <a:ext cx="14643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Score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9C8F2A-B68D-143B-AF6C-664F8575CF80}"/>
                </a:ext>
              </a:extLst>
            </p:cNvPr>
            <p:cNvSpPr txBox="1"/>
            <p:nvPr/>
          </p:nvSpPr>
          <p:spPr>
            <a:xfrm>
              <a:off x="6895178" y="5089514"/>
              <a:ext cx="1919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Black"/>
                </a:rPr>
                <a:t>Lecture</a:t>
              </a:r>
              <a:endParaRPr kumimoji="0" lang="ko-KR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Black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92B1EC-19E5-A7AA-6B69-4882FEB197C0}"/>
                </a:ext>
              </a:extLst>
            </p:cNvPr>
            <p:cNvSpPr txBox="1"/>
            <p:nvPr/>
          </p:nvSpPr>
          <p:spPr>
            <a:xfrm>
              <a:off x="539419" y="5312017"/>
              <a:ext cx="2759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사용자가 문제를 풀고 제출한 코드를 테스트 케이스 바탕으로 채점하고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 의해 생성된 코드와 비교 및 팁을 제공해줄 수 있어야 한다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AAFA8F-EA37-9D63-EF7C-737E5D506EB9}"/>
                </a:ext>
              </a:extLst>
            </p:cNvPr>
            <p:cNvSpPr txBox="1"/>
            <p:nvPr/>
          </p:nvSpPr>
          <p:spPr>
            <a:xfrm>
              <a:off x="539420" y="4832177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채점 및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REFACTORING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D20C3E-63AE-C2C5-8B3A-607940756E49}"/>
                </a:ext>
              </a:extLst>
            </p:cNvPr>
            <p:cNvSpPr txBox="1"/>
            <p:nvPr/>
          </p:nvSpPr>
          <p:spPr>
            <a:xfrm>
              <a:off x="8895595" y="5340658"/>
              <a:ext cx="233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사용자의 문제 히스토리 기반으로 프로그래밍 강의 영상을 추천해준다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1273D9-06A3-AF5B-EDD6-90A695E39D42}"/>
                </a:ext>
              </a:extLst>
            </p:cNvPr>
            <p:cNvSpPr txBox="1"/>
            <p:nvPr/>
          </p:nvSpPr>
          <p:spPr>
            <a:xfrm>
              <a:off x="8895595" y="487587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강의 추천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BB2637-8668-D3AC-B643-21602EE2E2C6}"/>
                </a:ext>
              </a:extLst>
            </p:cNvPr>
            <p:cNvSpPr txBox="1"/>
            <p:nvPr/>
          </p:nvSpPr>
          <p:spPr>
            <a:xfrm>
              <a:off x="7200156" y="2055016"/>
              <a:ext cx="2601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사용자의 수준에 맞는 프로그래밍 문제를 제공하고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또한 사용자의 문제 히스토리 기반의 다른 문제들을 추천해줄 수 있어야 한다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41EA9E-E463-403E-5FB7-80A845764F42}"/>
                </a:ext>
              </a:extLst>
            </p:cNvPr>
            <p:cNvSpPr txBox="1"/>
            <p:nvPr/>
          </p:nvSpPr>
          <p:spPr>
            <a:xfrm>
              <a:off x="7200157" y="1575176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수준별 문제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86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Login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- Login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8E6-3052-4744-C61B-9ACC5E8E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1980998"/>
            <a:ext cx="3200847" cy="289600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5CF2F-4525-AFF0-752C-174B39F3974D}"/>
              </a:ext>
            </a:extLst>
          </p:cNvPr>
          <p:cNvSpPr txBox="1"/>
          <p:nvPr/>
        </p:nvSpPr>
        <p:spPr>
          <a:xfrm>
            <a:off x="4952776" y="1385541"/>
            <a:ext cx="40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OAuth Login</a:t>
            </a:r>
          </a:p>
        </p:txBody>
      </p:sp>
    </p:spTree>
    <p:extLst>
      <p:ext uri="{BB962C8B-B14F-4D97-AF65-F5344CB8AC3E}">
        <p14:creationId xmlns:p14="http://schemas.microsoft.com/office/powerpoint/2010/main" val="37889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Main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F7704-5F5E-CBA5-3B47-05F22BFB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64" y="1363623"/>
            <a:ext cx="7781671" cy="413075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6A6B6-0EE7-3288-5D6A-9E0732A35775}"/>
              </a:ext>
            </a:extLst>
          </p:cNvPr>
          <p:cNvSpPr txBox="1"/>
          <p:nvPr/>
        </p:nvSpPr>
        <p:spPr>
          <a:xfrm>
            <a:off x="1092818" y="5575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List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461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List &amp; Problem Filter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84731-5A42-27FA-736D-FA54D9BA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02" y="1172361"/>
            <a:ext cx="6639395" cy="4696157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3202-15DE-558E-FC5A-966845FF9EA5}"/>
              </a:ext>
            </a:extLst>
          </p:cNvPr>
          <p:cNvGrpSpPr/>
          <p:nvPr/>
        </p:nvGrpSpPr>
        <p:grpSpPr>
          <a:xfrm>
            <a:off x="2912636" y="2395728"/>
            <a:ext cx="8260505" cy="3410712"/>
            <a:chOff x="2912636" y="2395728"/>
            <a:chExt cx="8260505" cy="34107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31E4E8-390A-6C7C-8054-18B86D3EEB2D}"/>
                </a:ext>
              </a:extLst>
            </p:cNvPr>
            <p:cNvSpPr/>
            <p:nvPr/>
          </p:nvSpPr>
          <p:spPr>
            <a:xfrm>
              <a:off x="2912636" y="2395728"/>
              <a:ext cx="6341092" cy="379326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49A1D-35EE-BB03-3C65-D84C6C44D494}"/>
                </a:ext>
              </a:extLst>
            </p:cNvPr>
            <p:cNvSpPr txBox="1"/>
            <p:nvPr/>
          </p:nvSpPr>
          <p:spPr>
            <a:xfrm>
              <a:off x="9552031" y="2405722"/>
              <a:ext cx="162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Problem Filter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CEFBEB-01A7-35A5-5832-BBB2852BC393}"/>
                </a:ext>
              </a:extLst>
            </p:cNvPr>
            <p:cNvSpPr/>
            <p:nvPr/>
          </p:nvSpPr>
          <p:spPr>
            <a:xfrm>
              <a:off x="2912636" y="3049674"/>
              <a:ext cx="6341092" cy="2756766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037CAC-ED95-4FE0-672C-BA8559BE92D9}"/>
              </a:ext>
            </a:extLst>
          </p:cNvPr>
          <p:cNvSpPr txBox="1"/>
          <p:nvPr/>
        </p:nvSpPr>
        <p:spPr>
          <a:xfrm>
            <a:off x="9552030" y="4243391"/>
            <a:ext cx="162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9DD842-E7AB-869B-143A-28E7A57C9B00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3FAD-24DB-5567-0BC9-FE872848C39B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DE564-97EE-5964-BC89-A72FDA4ECB0A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E58CC43-FF42-87AC-8DBC-3EAFF0001E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21" y="379142"/>
            <a:ext cx="5528953" cy="61856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48D56-82C0-56D7-15D4-8BED15BD7860}"/>
              </a:ext>
            </a:extLst>
          </p:cNvPr>
          <p:cNvSpPr txBox="1"/>
          <p:nvPr/>
        </p:nvSpPr>
        <p:spPr>
          <a:xfrm>
            <a:off x="735980" y="1239425"/>
            <a:ext cx="3177944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개요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설명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문제 예제 및 </a:t>
            </a:r>
            <a:r>
              <a:rPr lang="ko-KR" altLang="en-US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출력값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언어 선택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 입력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테스트케이스 입력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테스트케이스 실행 결과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버튼 그룹</a:t>
            </a:r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303028-EEC0-E7B6-D22B-2D1687086A52}"/>
              </a:ext>
            </a:extLst>
          </p:cNvPr>
          <p:cNvSpPr/>
          <p:nvPr/>
        </p:nvSpPr>
        <p:spPr>
          <a:xfrm>
            <a:off x="6315112" y="6243611"/>
            <a:ext cx="5081342" cy="37932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1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9DD842-E7AB-869B-143A-28E7A57C9B00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3FAD-24DB-5567-0BC9-FE872848C39B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DE564-97EE-5964-BC89-A72FDA4ECB0A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E58CC43-FF42-87AC-8DBC-3EAFF0001E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2" y="1227850"/>
            <a:ext cx="4756391" cy="532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48D56-82C0-56D7-15D4-8BED15BD7860}"/>
              </a:ext>
            </a:extLst>
          </p:cNvPr>
          <p:cNvSpPr txBox="1"/>
          <p:nvPr/>
        </p:nvSpPr>
        <p:spPr>
          <a:xfrm>
            <a:off x="6629400" y="1227850"/>
            <a:ext cx="3177944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개요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설명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예제 및 </a:t>
            </a:r>
            <a:r>
              <a:rPr lang="ko-KR" altLang="en-US" dirty="0" err="1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출력값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 선택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입력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테스트케이스 입력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테스트케이스 실행 결과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alpha val="24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 그룹</a:t>
            </a:r>
            <a:endParaRPr lang="en-US" altLang="ko-KR" dirty="0">
              <a:solidFill>
                <a:schemeClr val="tx1">
                  <a:alpha val="24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D5A746-A4B9-CB54-C13E-2612DF58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22" y="2842490"/>
            <a:ext cx="7526556" cy="1050715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303028-EEC0-E7B6-D22B-2D1687086A52}"/>
              </a:ext>
            </a:extLst>
          </p:cNvPr>
          <p:cNvSpPr/>
          <p:nvPr/>
        </p:nvSpPr>
        <p:spPr>
          <a:xfrm>
            <a:off x="863436" y="6243611"/>
            <a:ext cx="5081342" cy="379326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1C8855-2496-6FF2-C438-BE326B1C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0" y="1385654"/>
            <a:ext cx="3607672" cy="11014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8FF138-D65F-9111-F73A-BAB9F9DD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17"/>
          <a:stretch/>
        </p:blipFill>
        <p:spPr>
          <a:xfrm>
            <a:off x="2170888" y="3687790"/>
            <a:ext cx="3017520" cy="23437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84FE081-5699-A91E-7C67-DC5BB23D4569}"/>
              </a:ext>
            </a:extLst>
          </p:cNvPr>
          <p:cNvGrpSpPr/>
          <p:nvPr/>
        </p:nvGrpSpPr>
        <p:grpSpPr>
          <a:xfrm>
            <a:off x="6678730" y="1385654"/>
            <a:ext cx="5315079" cy="3276155"/>
            <a:chOff x="6678730" y="1385654"/>
            <a:chExt cx="5315079" cy="32761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7EAC66-88DA-2E45-1FEE-230838CE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8538" y="1385654"/>
              <a:ext cx="3373514" cy="101683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41B768-46A2-3BFB-FCE8-B6404961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8730" y="2437906"/>
              <a:ext cx="5315079" cy="222390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CBD2147-884C-E75D-3692-67C7637E07A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449" y="1655371"/>
            <a:ext cx="990738" cy="562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053DE1-84AC-35D4-8902-E740B964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449" y="3687790"/>
            <a:ext cx="1009791" cy="56205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6366E-F14B-17AB-4B7F-A0983A1C87AB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47E60-7682-BD0D-F1A9-8B02B053E93D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1E9CE-40FB-1532-AF03-23D68312C4EE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7A67F5-0321-5A9D-BAE3-4D760D4B5127}"/>
              </a:ext>
            </a:extLst>
          </p:cNvPr>
          <p:cNvSpPr/>
          <p:nvPr/>
        </p:nvSpPr>
        <p:spPr>
          <a:xfrm rot="19779471">
            <a:off x="5585603" y="3341175"/>
            <a:ext cx="1020795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FD7720-2F9C-2C03-465D-E275E9CB1A8E}"/>
              </a:ext>
            </a:extLst>
          </p:cNvPr>
          <p:cNvSpPr/>
          <p:nvPr/>
        </p:nvSpPr>
        <p:spPr>
          <a:xfrm rot="5400000">
            <a:off x="3324225" y="2915773"/>
            <a:ext cx="770422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2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483FB7-054D-57C3-1471-5B9D55C0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6" y="1436417"/>
            <a:ext cx="4309639" cy="37286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304D9A-A226-6617-116F-AD7F2F8B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1" y="1261752"/>
            <a:ext cx="3696848" cy="11090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134FA4-768D-5D5A-2679-6CB55567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29" y="2456688"/>
            <a:ext cx="5430009" cy="149965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E3A47E-FDE6-5C32-FD98-0C540F55B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8" y="4141552"/>
            <a:ext cx="4122773" cy="20469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CA5DB-AD64-2354-0547-72DEEB4E367C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E0D8C-9E20-E2DC-7316-4FB3FACF3935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301F2-ABBC-D166-D404-CCB1CBA434ED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658CC6B-F621-37D8-BF7E-5DF47991900E}"/>
              </a:ext>
            </a:extLst>
          </p:cNvPr>
          <p:cNvSpPr/>
          <p:nvPr/>
        </p:nvSpPr>
        <p:spPr>
          <a:xfrm>
            <a:off x="5093208" y="3300984"/>
            <a:ext cx="1360858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F7C8B8-AC6E-1742-04C1-65DAD35510F7}"/>
              </a:ext>
            </a:extLst>
          </p:cNvPr>
          <p:cNvGrpSpPr/>
          <p:nvPr/>
        </p:nvGrpSpPr>
        <p:grpSpPr>
          <a:xfrm>
            <a:off x="2068269" y="5421583"/>
            <a:ext cx="2561330" cy="866230"/>
            <a:chOff x="2068269" y="5421583"/>
            <a:chExt cx="2561330" cy="8662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BAF019-3D27-E8B2-401D-D634F201C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8269" y="5421583"/>
              <a:ext cx="1009791" cy="609685"/>
            </a:xfrm>
            <a:prstGeom prst="rect">
              <a:avLst/>
            </a:prstGeom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6750DEBC-E48B-2903-F5E3-930166FB504E}"/>
                </a:ext>
              </a:extLst>
            </p:cNvPr>
            <p:cNvSpPr/>
            <p:nvPr/>
          </p:nvSpPr>
          <p:spPr>
            <a:xfrm rot="14866573">
              <a:off x="2799533" y="5909188"/>
              <a:ext cx="298683" cy="236143"/>
            </a:xfrm>
            <a:prstGeom prst="rightArrow">
              <a:avLst>
                <a:gd name="adj1" fmla="val 50000"/>
                <a:gd name="adj2" fmla="val 6702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3F0470-A055-A6B1-2A94-1B4DA45BC448}"/>
                </a:ext>
              </a:extLst>
            </p:cNvPr>
            <p:cNvSpPr txBox="1"/>
            <p:nvPr/>
          </p:nvSpPr>
          <p:spPr>
            <a:xfrm>
              <a:off x="3078060" y="5903765"/>
              <a:ext cx="1551539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Click!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961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3B49727-E761-646A-ABAF-E871470D668C}"/>
              </a:ext>
            </a:extLst>
          </p:cNvPr>
          <p:cNvSpPr/>
          <p:nvPr/>
        </p:nvSpPr>
        <p:spPr>
          <a:xfrm rot="18668490">
            <a:off x="5396168" y="3711598"/>
            <a:ext cx="1200310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CA5DB-AD64-2354-0547-72DEEB4E367C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E0D8C-9E20-E2DC-7316-4FB3FACF3935}"/>
              </a:ext>
            </a:extLst>
          </p:cNvPr>
          <p:cNvSpPr txBox="1"/>
          <p:nvPr/>
        </p:nvSpPr>
        <p:spPr>
          <a:xfrm>
            <a:off x="1092818" y="235063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Questions Page – Problem Description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767C0-2DC7-4A6F-C29F-1C661062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2" y="4433610"/>
            <a:ext cx="4061454" cy="12392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2F7840-0953-4904-AEF9-1A523C48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9" y="1555793"/>
            <a:ext cx="4421251" cy="13062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E4E8B9-3FD4-353B-BA6B-3B27CE57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669" y="3269435"/>
            <a:ext cx="4456921" cy="23171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A41E5-4A5C-A124-573F-8615737D3E8F}"/>
              </a:ext>
            </a:extLst>
          </p:cNvPr>
          <p:cNvSpPr txBox="1"/>
          <p:nvPr/>
        </p:nvSpPr>
        <p:spPr>
          <a:xfrm>
            <a:off x="1092818" y="55755"/>
            <a:ext cx="99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Description, Code Save, Code Execution, Code Submit &amp; GitHub Code Upload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E430B0-9BF7-E3B9-99C7-DCBA35EF2EBF}"/>
              </a:ext>
            </a:extLst>
          </p:cNvPr>
          <p:cNvGrpSpPr/>
          <p:nvPr/>
        </p:nvGrpSpPr>
        <p:grpSpPr>
          <a:xfrm>
            <a:off x="2285037" y="1837411"/>
            <a:ext cx="2581343" cy="903317"/>
            <a:chOff x="2129710" y="3899360"/>
            <a:chExt cx="2581343" cy="90331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3D19C26-6A7E-73CA-5C33-FB956C0B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29710" y="3899360"/>
              <a:ext cx="1009792" cy="559480"/>
            </a:xfrm>
            <a:prstGeom prst="rect">
              <a:avLst/>
            </a:prstGeom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9A4D01D5-181D-0A76-E64E-9163C7BA84FD}"/>
                </a:ext>
              </a:extLst>
            </p:cNvPr>
            <p:cNvSpPr/>
            <p:nvPr/>
          </p:nvSpPr>
          <p:spPr>
            <a:xfrm rot="14866573">
              <a:off x="2878193" y="4428213"/>
              <a:ext cx="298683" cy="230106"/>
            </a:xfrm>
            <a:prstGeom prst="rightArrow">
              <a:avLst>
                <a:gd name="adj1" fmla="val 50000"/>
                <a:gd name="adj2" fmla="val 6702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0BA8B2-9490-E22B-E80E-EC30DA753D15}"/>
                </a:ext>
              </a:extLst>
            </p:cNvPr>
            <p:cNvSpPr txBox="1"/>
            <p:nvPr/>
          </p:nvSpPr>
          <p:spPr>
            <a:xfrm>
              <a:off x="3159514" y="4418629"/>
              <a:ext cx="1551539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Click!</a:t>
              </a:r>
              <a:endParaRPr lang="ko-KR" altLang="en-US" dirty="0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0FF6BBF-4B9C-A7D8-A195-2777A8539174}"/>
              </a:ext>
            </a:extLst>
          </p:cNvPr>
          <p:cNvSpPr/>
          <p:nvPr/>
        </p:nvSpPr>
        <p:spPr>
          <a:xfrm rot="5400000">
            <a:off x="2184634" y="3267141"/>
            <a:ext cx="1200310" cy="256032"/>
          </a:xfrm>
          <a:prstGeom prst="rightArrow">
            <a:avLst>
              <a:gd name="adj1" fmla="val 50000"/>
              <a:gd name="adj2" fmla="val 1532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4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035E78-2E0C-2E66-F08C-ADCE2560C1ED}"/>
              </a:ext>
            </a:extLst>
          </p:cNvPr>
          <p:cNvSpPr/>
          <p:nvPr/>
        </p:nvSpPr>
        <p:spPr>
          <a:xfrm>
            <a:off x="3413434" y="6035040"/>
            <a:ext cx="5081342" cy="37932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FCAEF1-F338-9F22-EFAE-32F103D9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0" y="2454733"/>
            <a:ext cx="9472880" cy="97426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B7C450-2C8B-EAA8-4C87-3A73D7D9D269}"/>
              </a:ext>
            </a:extLst>
          </p:cNvPr>
          <p:cNvSpPr/>
          <p:nvPr/>
        </p:nvSpPr>
        <p:spPr>
          <a:xfrm>
            <a:off x="3413434" y="6035040"/>
            <a:ext cx="5081342" cy="37932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Main Flow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1FAE6A-D06E-6271-705D-56D5C77AD100}"/>
              </a:ext>
            </a:extLst>
          </p:cNvPr>
          <p:cNvGrpSpPr/>
          <p:nvPr/>
        </p:nvGrpSpPr>
        <p:grpSpPr>
          <a:xfrm>
            <a:off x="1475372" y="1290579"/>
            <a:ext cx="9583665" cy="4824471"/>
            <a:chOff x="513347" y="1490604"/>
            <a:chExt cx="8984227" cy="442867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5D697E8-5340-FFFC-FCD5-15616AF4B51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13347" y="3653590"/>
              <a:ext cx="798295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B6BB04E-36A6-64D1-86CB-EDC8D734CEAC}"/>
                </a:ext>
              </a:extLst>
            </p:cNvPr>
            <p:cNvSpPr/>
            <p:nvPr/>
          </p:nvSpPr>
          <p:spPr>
            <a:xfrm>
              <a:off x="513347" y="2636274"/>
              <a:ext cx="2034631" cy="20346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168F0C7-E8B4-0C63-41A2-4AEB75EE8017}"/>
                </a:ext>
              </a:extLst>
            </p:cNvPr>
            <p:cNvSpPr/>
            <p:nvPr/>
          </p:nvSpPr>
          <p:spPr>
            <a:xfrm>
              <a:off x="2804036" y="2636274"/>
              <a:ext cx="2034631" cy="20346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E18FAD-DB19-93E3-B236-2BEBB565AE3F}"/>
                </a:ext>
              </a:extLst>
            </p:cNvPr>
            <p:cNvSpPr/>
            <p:nvPr/>
          </p:nvSpPr>
          <p:spPr>
            <a:xfrm>
              <a:off x="5094726" y="2636274"/>
              <a:ext cx="2034631" cy="2034631"/>
            </a:xfrm>
            <a:prstGeom prst="ellipse">
              <a:avLst/>
            </a:prstGeom>
            <a:solidFill>
              <a:srgbClr val="878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23470F4-7E1F-C6D6-EE8E-144A65A20CFD}"/>
                </a:ext>
              </a:extLst>
            </p:cNvPr>
            <p:cNvSpPr/>
            <p:nvPr/>
          </p:nvSpPr>
          <p:spPr>
            <a:xfrm>
              <a:off x="7385415" y="2636274"/>
              <a:ext cx="2034631" cy="2034631"/>
            </a:xfrm>
            <a:prstGeom prst="ellipse">
              <a:avLst/>
            </a:prstGeom>
            <a:solidFill>
              <a:srgbClr val="525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B28ABF06-AF0D-99F6-6D41-6DB77A89006A}"/>
                </a:ext>
              </a:extLst>
            </p:cNvPr>
            <p:cNvSpPr/>
            <p:nvPr/>
          </p:nvSpPr>
          <p:spPr>
            <a:xfrm>
              <a:off x="1403685" y="1509107"/>
              <a:ext cx="2736538" cy="1919893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8EE4F284-57B6-B9EF-48D1-F579B3CB5AD8}"/>
                </a:ext>
              </a:extLst>
            </p:cNvPr>
            <p:cNvSpPr/>
            <p:nvPr/>
          </p:nvSpPr>
          <p:spPr>
            <a:xfrm flipV="1">
              <a:off x="3726456" y="3884650"/>
              <a:ext cx="2736538" cy="2034631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1F3F5932-2481-9F5F-4CCB-386579AB87A9}"/>
                </a:ext>
              </a:extLst>
            </p:cNvPr>
            <p:cNvSpPr/>
            <p:nvPr/>
          </p:nvSpPr>
          <p:spPr>
            <a:xfrm>
              <a:off x="6096000" y="1490604"/>
              <a:ext cx="2582218" cy="1919893"/>
            </a:xfrm>
            <a:prstGeom prst="arc">
              <a:avLst>
                <a:gd name="adj1" fmla="val 10723718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27E17-BD08-60BD-4A64-9E938F7F2F6D}"/>
                </a:ext>
              </a:extLst>
            </p:cNvPr>
            <p:cNvSpPr txBox="1"/>
            <p:nvPr/>
          </p:nvSpPr>
          <p:spPr>
            <a:xfrm flipH="1">
              <a:off x="691968" y="3475983"/>
              <a:ext cx="1585662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로그인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CC1DA8-6560-086C-C29F-7D16448F2B2F}"/>
                </a:ext>
              </a:extLst>
            </p:cNvPr>
            <p:cNvSpPr txBox="1"/>
            <p:nvPr/>
          </p:nvSpPr>
          <p:spPr>
            <a:xfrm flipH="1">
              <a:off x="3006268" y="3475394"/>
              <a:ext cx="1585662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문제</a:t>
              </a: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50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리스트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9A0DA3-0573-E814-5510-4DF79C6925B0}"/>
                </a:ext>
              </a:extLst>
            </p:cNvPr>
            <p:cNvSpPr txBox="1"/>
            <p:nvPr/>
          </p:nvSpPr>
          <p:spPr>
            <a:xfrm flipH="1">
              <a:off x="5032428" y="3456891"/>
              <a:ext cx="2133039" cy="33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코드 작성 및 제출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5D90E0-7FB4-BDF5-73B7-154C200173D8}"/>
                </a:ext>
              </a:extLst>
            </p:cNvPr>
            <p:cNvSpPr txBox="1"/>
            <p:nvPr/>
          </p:nvSpPr>
          <p:spPr>
            <a:xfrm flipH="1">
              <a:off x="7287632" y="3369528"/>
              <a:ext cx="2209942" cy="84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가 보완한 </a:t>
              </a:r>
              <a:br>
                <a:rPr lang="en-US" altLang="ko-KR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코드 및 리뷰</a:t>
              </a:r>
              <a:endPara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8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28A94-EE3E-F8E4-6A1D-63FBA2EB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5" y="1372103"/>
            <a:ext cx="8003890" cy="504226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1300D3-BABE-F456-B1A7-FB1FEB05A711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622C7-EB11-67B9-254D-4E5E5FA4F669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916A-AE5B-6960-62B7-81DBCBEFF41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C8560-5E87-6F2C-D1F5-8C22E7EF3754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Code Review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코드를 성능관점에서 분석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27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C7559C-9915-54AB-83AF-BDAB745C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52" y="1346684"/>
            <a:ext cx="6153695" cy="506774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3356E2-3994-20ED-E6DD-97F74573BDB2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76677-7A79-D782-B5FC-23DD67110BE0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89945-31D2-AF60-D5C6-E37B0A3C48F5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C8CC5-A4B4-FC2A-51C5-2CE9A46C3E55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Refactoring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리팩토링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리팩토링 개선점 제안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4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000695F-EC42-12E1-9031-CD7ED870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8" y="1503885"/>
            <a:ext cx="9230664" cy="4100081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3F4EE1-EE47-BEA9-D993-55006A9B89B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2C81C-A415-EEF8-890E-46084381306D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B3FAD-951B-1DE2-1A7D-F103E2440E59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2B946-D4F4-C9CC-69AE-9547E530FBDE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Dead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Code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불필요 코드 탐지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649AC4-5228-EEDA-AF85-7BEC3D1B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80" y="1556769"/>
            <a:ext cx="8075840" cy="501536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5E2043-224B-8B2F-19BF-A528968F283B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099E6-A6AF-D206-4211-B262D46999BB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Result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54FBB-E35B-A3E0-1ED6-71A67122D490}"/>
              </a:ext>
            </a:extLst>
          </p:cNvPr>
          <p:cNvSpPr txBox="1"/>
          <p:nvPr/>
        </p:nvSpPr>
        <p:spPr>
          <a:xfrm>
            <a:off x="1092818" y="55755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AI Code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0ADD9-6460-7E7F-49FF-48302302611B}"/>
              </a:ext>
            </a:extLst>
          </p:cNvPr>
          <p:cNvSpPr txBox="1"/>
          <p:nvPr/>
        </p:nvSpPr>
        <p:spPr>
          <a:xfrm>
            <a:off x="3413434" y="977352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Comment –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코드에 주석을 추가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5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Examiner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Problem Create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F9BD8-4EE1-4706-7477-4B8E3981742E}"/>
              </a:ext>
            </a:extLst>
          </p:cNvPr>
          <p:cNvSpPr txBox="1"/>
          <p:nvPr/>
        </p:nvSpPr>
        <p:spPr>
          <a:xfrm>
            <a:off x="1092818" y="3227401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관리자의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문제 추가를 위해 만든 페이지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54ADF7-7122-23F2-C8DB-1ADA27A5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54" y="737690"/>
            <a:ext cx="5907197" cy="53826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12BA37-3973-5102-65ED-209D29E89A88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6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Notice Page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748-11E1-FFC1-6663-EDC48C25D35F}"/>
              </a:ext>
            </a:extLst>
          </p:cNvPr>
          <p:cNvSpPr txBox="1"/>
          <p:nvPr/>
        </p:nvSpPr>
        <p:spPr>
          <a:xfrm>
            <a:off x="1092818" y="55755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 – Notice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BDCB1-3A65-C678-1E3D-F59C18DC80F0}"/>
              </a:ext>
            </a:extLst>
          </p:cNvPr>
          <p:cNvSpPr txBox="1"/>
          <p:nvPr/>
        </p:nvSpPr>
        <p:spPr>
          <a:xfrm>
            <a:off x="1092818" y="3227401"/>
            <a:ext cx="53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공지사항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FAQ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볼 수 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854704-8B3F-BF53-F01B-F31AB22B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82" y="582370"/>
            <a:ext cx="6229669" cy="56932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09A380-DD7B-E093-4863-E761EBD2CCCA}"/>
              </a:ext>
            </a:extLst>
          </p:cNvPr>
          <p:cNvSpPr/>
          <p:nvPr/>
        </p:nvSpPr>
        <p:spPr>
          <a:xfrm>
            <a:off x="9982200" y="6515099"/>
            <a:ext cx="2133600" cy="2721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1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구현 목표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67A20D-B5E6-70BC-02FF-89B2DFB1986C}"/>
              </a:ext>
            </a:extLst>
          </p:cNvPr>
          <p:cNvGrpSpPr/>
          <p:nvPr/>
        </p:nvGrpSpPr>
        <p:grpSpPr>
          <a:xfrm>
            <a:off x="1145222" y="1508725"/>
            <a:ext cx="10086647" cy="4535546"/>
            <a:chOff x="1145222" y="1508725"/>
            <a:chExt cx="10086647" cy="45355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2950A3-8C68-6F8A-006D-3FB8A39302E1}"/>
                </a:ext>
              </a:extLst>
            </p:cNvPr>
            <p:cNvSpPr>
              <a:spLocks/>
            </p:cNvSpPr>
            <p:nvPr/>
          </p:nvSpPr>
          <p:spPr>
            <a:xfrm>
              <a:off x="1145222" y="1508725"/>
              <a:ext cx="5040000" cy="226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B00919-62CD-DD2B-E224-8C746BBE3779}"/>
                </a:ext>
              </a:extLst>
            </p:cNvPr>
            <p:cNvSpPr>
              <a:spLocks/>
            </p:cNvSpPr>
            <p:nvPr/>
          </p:nvSpPr>
          <p:spPr>
            <a:xfrm>
              <a:off x="6191869" y="1509179"/>
              <a:ext cx="5040000" cy="22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C27C94-F921-4314-4835-9B6CBD81827C}"/>
                </a:ext>
              </a:extLst>
            </p:cNvPr>
            <p:cNvSpPr>
              <a:spLocks/>
            </p:cNvSpPr>
            <p:nvPr/>
          </p:nvSpPr>
          <p:spPr>
            <a:xfrm>
              <a:off x="1145222" y="3776271"/>
              <a:ext cx="5040000" cy="22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5F227C-8AB8-F0D2-5C6F-9F9AC127E573}"/>
                </a:ext>
              </a:extLst>
            </p:cNvPr>
            <p:cNvSpPr>
              <a:spLocks/>
            </p:cNvSpPr>
            <p:nvPr/>
          </p:nvSpPr>
          <p:spPr>
            <a:xfrm>
              <a:off x="6191869" y="3776271"/>
              <a:ext cx="5040000" cy="22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7F7A989-C16E-BD0E-56F0-93A4CF6C36F0}"/>
                </a:ext>
              </a:extLst>
            </p:cNvPr>
            <p:cNvGrpSpPr/>
            <p:nvPr/>
          </p:nvGrpSpPr>
          <p:grpSpPr>
            <a:xfrm>
              <a:off x="4572000" y="3126339"/>
              <a:ext cx="1437879" cy="482600"/>
              <a:chOff x="5528431" y="3126340"/>
              <a:chExt cx="482600" cy="4826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3E78F56-C681-770B-3702-871685FF1599}"/>
                  </a:ext>
                </a:extLst>
              </p:cNvPr>
              <p:cNvSpPr/>
              <p:nvPr/>
            </p:nvSpPr>
            <p:spPr>
              <a:xfrm>
                <a:off x="5528431" y="3126340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C82759-3A71-3C8E-39F8-6ACDFE91E431}"/>
                  </a:ext>
                </a:extLst>
              </p:cNvPr>
              <p:cNvSpPr txBox="1"/>
              <p:nvPr/>
            </p:nvSpPr>
            <p:spPr>
              <a:xfrm>
                <a:off x="5597436" y="3136807"/>
                <a:ext cx="34228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Login</a:t>
                </a:r>
                <a:endParaRPr lang="ko-KR" altLang="en-US" sz="24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0D49860-18BA-45B3-19B9-B82E34D14A32}"/>
                </a:ext>
              </a:extLst>
            </p:cNvPr>
            <p:cNvGrpSpPr/>
            <p:nvPr/>
          </p:nvGrpSpPr>
          <p:grpSpPr>
            <a:xfrm>
              <a:off x="6377383" y="3126339"/>
              <a:ext cx="1693749" cy="489406"/>
              <a:chOff x="6359713" y="3126339"/>
              <a:chExt cx="487375" cy="48940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9D0E9D-424A-A050-D1CF-FE37BFABD230}"/>
                  </a:ext>
                </a:extLst>
              </p:cNvPr>
              <p:cNvSpPr/>
              <p:nvPr/>
            </p:nvSpPr>
            <p:spPr>
              <a:xfrm>
                <a:off x="6364488" y="3126339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108F0F-6590-1EDA-B00C-DA623F785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9713" y="3154080"/>
                <a:ext cx="4858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Questions</a:t>
                </a:r>
                <a:endParaRPr lang="ko-KR" altLang="en-US" sz="2400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15781F-E307-F303-DDF8-7DC371427C0D}"/>
                </a:ext>
              </a:extLst>
            </p:cNvPr>
            <p:cNvGrpSpPr/>
            <p:nvPr/>
          </p:nvGrpSpPr>
          <p:grpSpPr>
            <a:xfrm>
              <a:off x="4571999" y="3981436"/>
              <a:ext cx="1437879" cy="482600"/>
              <a:chOff x="5527279" y="3981436"/>
              <a:chExt cx="482600" cy="4826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7E9998-4671-106C-4D6D-417F3E8D37EF}"/>
                  </a:ext>
                </a:extLst>
              </p:cNvPr>
              <p:cNvSpPr/>
              <p:nvPr/>
            </p:nvSpPr>
            <p:spPr>
              <a:xfrm>
                <a:off x="5527279" y="3981436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D9708-F47D-6268-D3F7-9A8650300118}"/>
                  </a:ext>
                </a:extLst>
              </p:cNvPr>
              <p:cNvSpPr txBox="1"/>
              <p:nvPr/>
            </p:nvSpPr>
            <p:spPr>
              <a:xfrm>
                <a:off x="5551075" y="3991903"/>
                <a:ext cx="42752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altLang="ko-KR" sz="2400" b="1" dirty="0"/>
                  <a:t>Lecture</a:t>
                </a:r>
                <a:endParaRPr lang="ko-KR" altLang="en-US" sz="2400" b="1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B822A76-E141-58C2-1BE8-C6B7FA794175}"/>
                </a:ext>
              </a:extLst>
            </p:cNvPr>
            <p:cNvGrpSpPr/>
            <p:nvPr/>
          </p:nvGrpSpPr>
          <p:grpSpPr>
            <a:xfrm>
              <a:off x="6375679" y="3981436"/>
              <a:ext cx="1689986" cy="482600"/>
              <a:chOff x="6375679" y="3981435"/>
              <a:chExt cx="482600" cy="4826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C38C13-027F-CA21-0FEE-D2141BE6C32A}"/>
                  </a:ext>
                </a:extLst>
              </p:cNvPr>
              <p:cNvSpPr/>
              <p:nvPr/>
            </p:nvSpPr>
            <p:spPr>
              <a:xfrm>
                <a:off x="6375679" y="3981435"/>
                <a:ext cx="482600" cy="48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5067D0-612B-EAED-1A90-87FD418CDF51}"/>
                  </a:ext>
                </a:extLst>
              </p:cNvPr>
              <p:cNvSpPr txBox="1"/>
              <p:nvPr/>
            </p:nvSpPr>
            <p:spPr>
              <a:xfrm>
                <a:off x="6437585" y="3991902"/>
                <a:ext cx="3699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altLang="ko-KR" sz="2400" b="1" dirty="0"/>
                  <a:t>Notice  </a:t>
                </a:r>
                <a:endParaRPr lang="ko-KR" altLang="en-US" sz="2400" b="1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B17D4D-4EAE-E8C0-1565-C8604C48119E}"/>
                </a:ext>
              </a:extLst>
            </p:cNvPr>
            <p:cNvSpPr txBox="1"/>
            <p:nvPr/>
          </p:nvSpPr>
          <p:spPr>
            <a:xfrm>
              <a:off x="1406138" y="1801482"/>
              <a:ext cx="3680211" cy="46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GitHub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OAuth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와 연동하여 로그인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A8CB9-89F2-8EE4-B495-2F84FF73878F}"/>
                </a:ext>
              </a:extLst>
            </p:cNvPr>
            <p:cNvSpPr txBox="1"/>
            <p:nvPr/>
          </p:nvSpPr>
          <p:spPr>
            <a:xfrm>
              <a:off x="6638925" y="1801482"/>
              <a:ext cx="4298829" cy="1287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난이도별 문제 제공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문제 풀이 페이지에서 코드 입출력 가능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 err="1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ChatGPT</a:t>
              </a: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 의한 리뷰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D15B2-4358-0DD4-214E-F80DFEA27496}"/>
                </a:ext>
              </a:extLst>
            </p:cNvPr>
            <p:cNvSpPr txBox="1"/>
            <p:nvPr/>
          </p:nvSpPr>
          <p:spPr>
            <a:xfrm>
              <a:off x="1292308" y="4631368"/>
              <a:ext cx="4918808" cy="87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My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Page </a:t>
              </a: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에서 제공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추천 강의와 듣던 강의 모두 표시할 수 있어야 함</a:t>
              </a:r>
              <a:endParaRPr lang="en-US" altLang="ko-KR" spc="-15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16C49-D3E2-F218-D17B-6B9140FD7E26}"/>
                </a:ext>
              </a:extLst>
            </p:cNvPr>
            <p:cNvSpPr txBox="1"/>
            <p:nvPr/>
          </p:nvSpPr>
          <p:spPr>
            <a:xfrm>
              <a:off x="8335383" y="5046866"/>
              <a:ext cx="2602371" cy="46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공지사항 및 </a:t>
              </a:r>
              <a:r>
                <a:rPr lang="en-US" altLang="ko-KR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FAQ </a:t>
              </a:r>
              <a:r>
                <a:rPr lang="ko-KR" altLang="en-US" spc="-15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표시</a:t>
              </a:r>
              <a:endPara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1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Development</a:t>
            </a:r>
            <a:r>
              <a:rPr lang="ko-KR" altLang="en-US" sz="3600" b="1" spc="-300" dirty="0">
                <a:solidFill>
                  <a:schemeClr val="bg1"/>
                </a:solidFill>
              </a:rPr>
              <a:t> </a:t>
            </a:r>
            <a:r>
              <a:rPr lang="en-US" altLang="ko-KR" sz="3600" b="1" spc="-300" dirty="0">
                <a:solidFill>
                  <a:schemeClr val="bg1"/>
                </a:solidFill>
              </a:rPr>
              <a:t>Tools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Front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Back 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AI 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D6421-5EB1-B7FD-D08E-9D164AFC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241" y="2750703"/>
            <a:ext cx="3575002" cy="20838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F84A25-F01D-8B06-5440-107C8B63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4829" y="2142555"/>
            <a:ext cx="3300170" cy="1650085"/>
          </a:xfrm>
          <a:prstGeom prst="rect">
            <a:avLst/>
          </a:prstGeom>
        </p:spPr>
      </p:pic>
      <p:pic>
        <p:nvPicPr>
          <p:cNvPr id="5" name="Picture 2" descr="Oracle Database Upgrade - Crossjoin">
            <a:extLst>
              <a:ext uri="{FF2B5EF4-FFF2-40B4-BE49-F238E27FC236}">
                <a16:creationId xmlns:a16="http://schemas.microsoft.com/office/drawing/2014/main" id="{91A4BFB7-5999-8011-6C2C-0C590C560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7983" y="3304565"/>
            <a:ext cx="1396025" cy="165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D4728-B1F5-A374-4FF8-BCE6C6DBBAE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4110" y="2797475"/>
            <a:ext cx="1575280" cy="15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FE5D45-E9E1-334E-ECC6-6941CC05ECF7}"/>
              </a:ext>
            </a:extLst>
          </p:cNvPr>
          <p:cNvGrpSpPr/>
          <p:nvPr/>
        </p:nvGrpSpPr>
        <p:grpSpPr>
          <a:xfrm>
            <a:off x="9490873" y="2966351"/>
            <a:ext cx="1491400" cy="1364801"/>
            <a:chOff x="10124770" y="3551464"/>
            <a:chExt cx="1491400" cy="136480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76BE099-8149-8362-BFA4-79848F1B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5691" y="3591524"/>
              <a:ext cx="1420479" cy="1324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A66980-BD00-04F0-6E3B-A371AF35AC7B}"/>
                </a:ext>
              </a:extLst>
            </p:cNvPr>
            <p:cNvSpPr/>
            <p:nvPr/>
          </p:nvSpPr>
          <p:spPr>
            <a:xfrm>
              <a:off x="10124770" y="3551464"/>
              <a:ext cx="374501" cy="73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5029588" y="157894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OAuth Login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996014" y="2945009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Commit &amp; Push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5029588" y="4538100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Problem Create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448F4C-0E39-B6ED-6C91-9F9C64BAEB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6300" y="2579136"/>
            <a:ext cx="766462" cy="1370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2112762" y="1945525"/>
            <a:ext cx="2916826" cy="13186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>
            <a:off x="2112762" y="3264157"/>
            <a:ext cx="2883252" cy="474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2112762" y="3264157"/>
            <a:ext cx="2916826" cy="16405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6F44CE-70AD-B408-EABA-A8D07C69B153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7577179" y="1945525"/>
            <a:ext cx="2317935" cy="3961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50" idx="3"/>
            <a:endCxn id="7" idx="6"/>
          </p:cNvCxnSpPr>
          <p:nvPr/>
        </p:nvCxnSpPr>
        <p:spPr>
          <a:xfrm flipH="1" flipV="1">
            <a:off x="7577179" y="1945525"/>
            <a:ext cx="2288195" cy="13874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50" idx="3"/>
            <a:endCxn id="11" idx="6"/>
          </p:cNvCxnSpPr>
          <p:nvPr/>
        </p:nvCxnSpPr>
        <p:spPr>
          <a:xfrm flipH="1" flipV="1">
            <a:off x="7543605" y="3311586"/>
            <a:ext cx="2321769" cy="213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823294C4-4BB3-C7AC-FA20-3E6CB1574D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8035" y="1445982"/>
            <a:ext cx="1420479" cy="1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241863" y="4427276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162941" y="5215167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BCDE8C0-F5DF-DC26-B639-45F1A508BA23}"/>
              </a:ext>
            </a:extLst>
          </p:cNvPr>
          <p:cNvGrpSpPr/>
          <p:nvPr/>
        </p:nvGrpSpPr>
        <p:grpSpPr>
          <a:xfrm>
            <a:off x="9162941" y="4084417"/>
            <a:ext cx="1819332" cy="1918764"/>
            <a:chOff x="9162941" y="4245429"/>
            <a:chExt cx="1819332" cy="191876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AD7DC0-CF3B-CFF2-32FA-891704034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05345" y="4314141"/>
              <a:ext cx="1376928" cy="1850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CBCAD9-5207-817C-1548-C9C5C0EB4E04}"/>
                </a:ext>
              </a:extLst>
            </p:cNvPr>
            <p:cNvSpPr/>
            <p:nvPr/>
          </p:nvSpPr>
          <p:spPr>
            <a:xfrm>
              <a:off x="9162941" y="4245429"/>
              <a:ext cx="740229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512820-28CE-797C-9744-E5251DA8D04D}"/>
                </a:ext>
              </a:extLst>
            </p:cNvPr>
            <p:cNvSpPr/>
            <p:nvPr/>
          </p:nvSpPr>
          <p:spPr>
            <a:xfrm>
              <a:off x="9490873" y="4730546"/>
              <a:ext cx="306270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7577179" y="4904677"/>
            <a:ext cx="2369542" cy="230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FE5D45-E9E1-334E-ECC6-6941CC05ECF7}"/>
              </a:ext>
            </a:extLst>
          </p:cNvPr>
          <p:cNvGrpSpPr/>
          <p:nvPr/>
        </p:nvGrpSpPr>
        <p:grpSpPr>
          <a:xfrm>
            <a:off x="9269196" y="1794126"/>
            <a:ext cx="1491400" cy="1364801"/>
            <a:chOff x="10124770" y="3551464"/>
            <a:chExt cx="1491400" cy="136480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76BE099-8149-8362-BFA4-79848F1B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5691" y="3591524"/>
              <a:ext cx="1420479" cy="1324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A66980-BD00-04F0-6E3B-A371AF35AC7B}"/>
                </a:ext>
              </a:extLst>
            </p:cNvPr>
            <p:cNvSpPr/>
            <p:nvPr/>
          </p:nvSpPr>
          <p:spPr>
            <a:xfrm>
              <a:off x="10124770" y="3551464"/>
              <a:ext cx="374501" cy="73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4752583" y="708385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OAuth Login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747304" y="1562533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GitHub Commit &amp; Push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4751392" y="2390573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Problem Description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54" idx="3"/>
            <a:endCxn id="7" idx="2"/>
          </p:cNvCxnSpPr>
          <p:nvPr/>
        </p:nvCxnSpPr>
        <p:spPr>
          <a:xfrm flipV="1">
            <a:off x="1905247" y="1074962"/>
            <a:ext cx="2847336" cy="22444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905247" y="1929110"/>
            <a:ext cx="2842057" cy="13903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>
          <a:xfrm flipV="1">
            <a:off x="1905247" y="2757150"/>
            <a:ext cx="2846145" cy="5622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6F44CE-70AD-B408-EABA-A8D07C69B153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7300174" y="1074962"/>
            <a:ext cx="23136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50" idx="3"/>
            <a:endCxn id="7" idx="6"/>
          </p:cNvCxnSpPr>
          <p:nvPr/>
        </p:nvCxnSpPr>
        <p:spPr>
          <a:xfrm flipH="1" flipV="1">
            <a:off x="7300174" y="1074962"/>
            <a:ext cx="2343523" cy="108574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50" idx="3"/>
            <a:endCxn id="11" idx="6"/>
          </p:cNvCxnSpPr>
          <p:nvPr/>
        </p:nvCxnSpPr>
        <p:spPr>
          <a:xfrm flipH="1" flipV="1">
            <a:off x="7294895" y="1929110"/>
            <a:ext cx="2348802" cy="2315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823294C4-4BB3-C7AC-FA20-3E6CB1574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9420" y="542840"/>
            <a:ext cx="1420479" cy="1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177521" y="4328649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098599" y="5116540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BCDE8C0-F5DF-DC26-B639-45F1A508BA23}"/>
              </a:ext>
            </a:extLst>
          </p:cNvPr>
          <p:cNvGrpSpPr/>
          <p:nvPr/>
        </p:nvGrpSpPr>
        <p:grpSpPr>
          <a:xfrm>
            <a:off x="8929162" y="2768658"/>
            <a:ext cx="1819332" cy="1918764"/>
            <a:chOff x="9162941" y="4245429"/>
            <a:chExt cx="1819332" cy="191876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AD7DC0-CF3B-CFF2-32FA-891704034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05345" y="4314141"/>
              <a:ext cx="1376928" cy="1850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CBCAD9-5207-817C-1548-C9C5C0EB4E04}"/>
                </a:ext>
              </a:extLst>
            </p:cNvPr>
            <p:cNvSpPr/>
            <p:nvPr/>
          </p:nvSpPr>
          <p:spPr>
            <a:xfrm>
              <a:off x="9162941" y="4245429"/>
              <a:ext cx="740229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512820-28CE-797C-9744-E5251DA8D04D}"/>
                </a:ext>
              </a:extLst>
            </p:cNvPr>
            <p:cNvSpPr/>
            <p:nvPr/>
          </p:nvSpPr>
          <p:spPr>
            <a:xfrm>
              <a:off x="9490873" y="4730546"/>
              <a:ext cx="306270" cy="927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stCxn id="59" idx="3"/>
            <a:endCxn id="12" idx="6"/>
          </p:cNvCxnSpPr>
          <p:nvPr/>
        </p:nvCxnSpPr>
        <p:spPr>
          <a:xfrm flipH="1" flipV="1">
            <a:off x="7298983" y="2757150"/>
            <a:ext cx="2264381" cy="96015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FECFF9-D288-6257-1D73-4A9F704A30FC}"/>
              </a:ext>
            </a:extLst>
          </p:cNvPr>
          <p:cNvSpPr/>
          <p:nvPr/>
        </p:nvSpPr>
        <p:spPr>
          <a:xfrm>
            <a:off x="4757862" y="583925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Inform Result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B737E1-85C5-9E60-A120-EA1672E0135D}"/>
              </a:ext>
            </a:extLst>
          </p:cNvPr>
          <p:cNvSpPr/>
          <p:nvPr/>
        </p:nvSpPr>
        <p:spPr>
          <a:xfrm>
            <a:off x="4747303" y="411292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Execution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65EEA8-72BE-9177-732B-4040A2D0CCBE}"/>
              </a:ext>
            </a:extLst>
          </p:cNvPr>
          <p:cNvSpPr/>
          <p:nvPr/>
        </p:nvSpPr>
        <p:spPr>
          <a:xfrm>
            <a:off x="4747304" y="3249765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Programming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4B343FB-E20B-22B6-6A09-3EF95FA35319}"/>
              </a:ext>
            </a:extLst>
          </p:cNvPr>
          <p:cNvSpPr/>
          <p:nvPr/>
        </p:nvSpPr>
        <p:spPr>
          <a:xfrm>
            <a:off x="4747302" y="4976091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Submit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C1BB48-7959-7494-F197-1E63BBEF5676}"/>
              </a:ext>
            </a:extLst>
          </p:cNvPr>
          <p:cNvCxnSpPr>
            <a:cxnSpLocks/>
            <a:stCxn id="59" idx="3"/>
            <a:endCxn id="9" idx="6"/>
          </p:cNvCxnSpPr>
          <p:nvPr/>
        </p:nvCxnSpPr>
        <p:spPr>
          <a:xfrm flipH="1" flipV="1">
            <a:off x="7294895" y="3616342"/>
            <a:ext cx="2268469" cy="1009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0B379F-E92C-56DF-2FCD-91ACAF375603}"/>
              </a:ext>
            </a:extLst>
          </p:cNvPr>
          <p:cNvCxnSpPr>
            <a:cxnSpLocks/>
            <a:stCxn id="59" idx="3"/>
            <a:endCxn id="6" idx="6"/>
          </p:cNvCxnSpPr>
          <p:nvPr/>
        </p:nvCxnSpPr>
        <p:spPr>
          <a:xfrm flipH="1">
            <a:off x="7294894" y="3717302"/>
            <a:ext cx="2268470" cy="762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4AB736-554C-07DB-64C9-C565DF5BE24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7294893" y="3705930"/>
            <a:ext cx="2266458" cy="16367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E08480-43BF-9B89-BC56-B6C8D3500F62}"/>
              </a:ext>
            </a:extLst>
          </p:cNvPr>
          <p:cNvCxnSpPr>
            <a:cxnSpLocks/>
            <a:stCxn id="59" idx="3"/>
            <a:endCxn id="5" idx="6"/>
          </p:cNvCxnSpPr>
          <p:nvPr/>
        </p:nvCxnSpPr>
        <p:spPr>
          <a:xfrm flipH="1">
            <a:off x="7305453" y="3717302"/>
            <a:ext cx="2257911" cy="24885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91D5BC4-331C-D32B-B7E8-0F6A2C451A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818" y="2757150"/>
            <a:ext cx="812429" cy="112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3E0429-B6A0-5845-B02B-64F07B2C97BA}"/>
              </a:ext>
            </a:extLst>
          </p:cNvPr>
          <p:cNvCxnSpPr>
            <a:cxnSpLocks/>
            <a:stCxn id="54" idx="3"/>
            <a:endCxn id="9" idx="2"/>
          </p:cNvCxnSpPr>
          <p:nvPr/>
        </p:nvCxnSpPr>
        <p:spPr>
          <a:xfrm>
            <a:off x="1905247" y="3319430"/>
            <a:ext cx="2842057" cy="29691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3ACA3-64F7-2ECD-C290-E738F1BAD1F3}"/>
              </a:ext>
            </a:extLst>
          </p:cNvPr>
          <p:cNvCxnSpPr>
            <a:cxnSpLocks/>
            <a:stCxn id="54" idx="3"/>
            <a:endCxn id="6" idx="2"/>
          </p:cNvCxnSpPr>
          <p:nvPr/>
        </p:nvCxnSpPr>
        <p:spPr>
          <a:xfrm>
            <a:off x="1905247" y="3319430"/>
            <a:ext cx="2842056" cy="11600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D341A54-18E3-2FBF-9C84-4A88468B98CF}"/>
              </a:ext>
            </a:extLst>
          </p:cNvPr>
          <p:cNvCxnSpPr>
            <a:cxnSpLocks/>
            <a:stCxn id="54" idx="3"/>
            <a:endCxn id="22" idx="2"/>
          </p:cNvCxnSpPr>
          <p:nvPr/>
        </p:nvCxnSpPr>
        <p:spPr>
          <a:xfrm>
            <a:off x="1905247" y="3319430"/>
            <a:ext cx="2842055" cy="20232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EB625D3-BBB2-41FD-6BDE-0D7610D71393}"/>
              </a:ext>
            </a:extLst>
          </p:cNvPr>
          <p:cNvCxnSpPr>
            <a:cxnSpLocks/>
            <a:stCxn id="54" idx="3"/>
            <a:endCxn id="5" idx="2"/>
          </p:cNvCxnSpPr>
          <p:nvPr/>
        </p:nvCxnSpPr>
        <p:spPr>
          <a:xfrm>
            <a:off x="1905247" y="3319430"/>
            <a:ext cx="2852615" cy="28864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8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CED217-F973-9622-C220-29CC392584A0}"/>
              </a:ext>
            </a:extLst>
          </p:cNvPr>
          <p:cNvGrpSpPr/>
          <p:nvPr/>
        </p:nvGrpSpPr>
        <p:grpSpPr>
          <a:xfrm>
            <a:off x="9572516" y="2094630"/>
            <a:ext cx="1637615" cy="1204725"/>
            <a:chOff x="9477912" y="2224275"/>
            <a:chExt cx="1637615" cy="120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F56D55-DAE3-F5AE-3DF2-E6A236721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912107" y="2224275"/>
              <a:ext cx="1203420" cy="120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FD309A-3B8B-B061-569B-97C3A4E3D61C}"/>
                </a:ext>
              </a:extLst>
            </p:cNvPr>
            <p:cNvSpPr/>
            <p:nvPr/>
          </p:nvSpPr>
          <p:spPr>
            <a:xfrm>
              <a:off x="9708039" y="2355841"/>
              <a:ext cx="593626" cy="54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7AAB108-2D71-9DBA-CF92-F260BE9FB395}"/>
                </a:ext>
              </a:extLst>
            </p:cNvPr>
            <p:cNvSpPr/>
            <p:nvPr/>
          </p:nvSpPr>
          <p:spPr>
            <a:xfrm>
              <a:off x="9477912" y="2724308"/>
              <a:ext cx="526940" cy="32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D09F08-6AB8-2BAD-7227-1F577EDCE3AD}"/>
              </a:ext>
            </a:extLst>
          </p:cNvPr>
          <p:cNvGrpSpPr/>
          <p:nvPr/>
        </p:nvGrpSpPr>
        <p:grpSpPr>
          <a:xfrm>
            <a:off x="9711093" y="4795476"/>
            <a:ext cx="1478509" cy="1605828"/>
            <a:chOff x="9708039" y="4651841"/>
            <a:chExt cx="1478509" cy="160582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34627DB-ECC4-332B-93B1-E7E064AF9C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80222" y="4651841"/>
              <a:ext cx="1306326" cy="1605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5F1C3E-79C8-EEF1-5031-2EDBB6F68BAF}"/>
                </a:ext>
              </a:extLst>
            </p:cNvPr>
            <p:cNvSpPr/>
            <p:nvPr/>
          </p:nvSpPr>
          <p:spPr>
            <a:xfrm>
              <a:off x="9708039" y="5003418"/>
              <a:ext cx="514372" cy="54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Use Case Diagram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B4310D-1E20-940B-2115-5C51EBEA9A5A}"/>
              </a:ext>
            </a:extLst>
          </p:cNvPr>
          <p:cNvSpPr/>
          <p:nvPr/>
        </p:nvSpPr>
        <p:spPr>
          <a:xfrm>
            <a:off x="4816925" y="807012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Review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0796E5-1FB2-5ADA-8687-9CF6BA8B533D}"/>
              </a:ext>
            </a:extLst>
          </p:cNvPr>
          <p:cNvSpPr/>
          <p:nvPr/>
        </p:nvSpPr>
        <p:spPr>
          <a:xfrm>
            <a:off x="4811646" y="192753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Comment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B1455-D91A-E011-7C50-AA0E7967920B}"/>
              </a:ext>
            </a:extLst>
          </p:cNvPr>
          <p:cNvSpPr/>
          <p:nvPr/>
        </p:nvSpPr>
        <p:spPr>
          <a:xfrm>
            <a:off x="4816925" y="3098968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Code Refactoring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9DF9BC-9635-EA88-B780-90AA76BE0CD6}"/>
              </a:ext>
            </a:extLst>
          </p:cNvPr>
          <p:cNvCxnSpPr>
            <a:cxnSpLocks/>
            <a:stCxn id="54" idx="3"/>
            <a:endCxn id="7" idx="2"/>
          </p:cNvCxnSpPr>
          <p:nvPr/>
        </p:nvCxnSpPr>
        <p:spPr>
          <a:xfrm flipV="1">
            <a:off x="1969589" y="1173589"/>
            <a:ext cx="2847336" cy="22444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3B2626-1D8A-B2A5-23E4-F94E73C073F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969589" y="2294115"/>
            <a:ext cx="2842057" cy="11239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1AD3C9-1549-614B-5B2B-9283B4F0D28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>
          <a:xfrm>
            <a:off x="1969589" y="3418057"/>
            <a:ext cx="2847336" cy="474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B702ED-A429-3168-603C-325F0E2426C4}"/>
              </a:ext>
            </a:extLst>
          </p:cNvPr>
          <p:cNvCxnSpPr>
            <a:cxnSpLocks/>
            <a:stCxn id="30" idx="2"/>
            <a:endCxn id="7" idx="6"/>
          </p:cNvCxnSpPr>
          <p:nvPr/>
        </p:nvCxnSpPr>
        <p:spPr>
          <a:xfrm flipH="1" flipV="1">
            <a:off x="7364516" y="1173589"/>
            <a:ext cx="2734940" cy="15927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8773A-600D-0E4B-CC86-C55FAB7688F6}"/>
              </a:ext>
            </a:extLst>
          </p:cNvPr>
          <p:cNvCxnSpPr>
            <a:cxnSpLocks/>
            <a:stCxn id="32" idx="3"/>
            <a:endCxn id="11" idx="6"/>
          </p:cNvCxnSpPr>
          <p:nvPr/>
        </p:nvCxnSpPr>
        <p:spPr>
          <a:xfrm flipH="1" flipV="1">
            <a:off x="7359237" y="2294115"/>
            <a:ext cx="2740219" cy="4621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0850E-7FE0-9490-4C30-E9CDE9A9D680}"/>
              </a:ext>
            </a:extLst>
          </p:cNvPr>
          <p:cNvSpPr/>
          <p:nvPr/>
        </p:nvSpPr>
        <p:spPr>
          <a:xfrm>
            <a:off x="9241863" y="4427276"/>
            <a:ext cx="661307" cy="301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9BFC1B-C7CD-C835-9F33-0A81C5E82C5C}"/>
              </a:ext>
            </a:extLst>
          </p:cNvPr>
          <p:cNvSpPr/>
          <p:nvPr/>
        </p:nvSpPr>
        <p:spPr>
          <a:xfrm>
            <a:off x="9162941" y="5215167"/>
            <a:ext cx="740229" cy="55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BF1FBE-2321-1F66-A1CE-9FC92CAD86FB}"/>
              </a:ext>
            </a:extLst>
          </p:cNvPr>
          <p:cNvCxnSpPr>
            <a:cxnSpLocks/>
            <a:stCxn id="32" idx="3"/>
            <a:endCxn id="12" idx="6"/>
          </p:cNvCxnSpPr>
          <p:nvPr/>
        </p:nvCxnSpPr>
        <p:spPr>
          <a:xfrm flipH="1">
            <a:off x="7364516" y="2756250"/>
            <a:ext cx="2734940" cy="7092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DB737E1-85C5-9E60-A120-EA1672E0135D}"/>
              </a:ext>
            </a:extLst>
          </p:cNvPr>
          <p:cNvSpPr/>
          <p:nvPr/>
        </p:nvSpPr>
        <p:spPr>
          <a:xfrm>
            <a:off x="4809817" y="533636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Learning Guideline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65EEA8-72BE-9177-732B-4040A2D0CCBE}"/>
              </a:ext>
            </a:extLst>
          </p:cNvPr>
          <p:cNvSpPr/>
          <p:nvPr/>
        </p:nvSpPr>
        <p:spPr>
          <a:xfrm>
            <a:off x="4834594" y="4234784"/>
            <a:ext cx="2547591" cy="733154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</a:rPr>
              <a:t>Dead Code Detection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C1BB48-7959-7494-F197-1E63BBEF5676}"/>
              </a:ext>
            </a:extLst>
          </p:cNvPr>
          <p:cNvCxnSpPr>
            <a:cxnSpLocks/>
            <a:stCxn id="32" idx="3"/>
            <a:endCxn id="9" idx="6"/>
          </p:cNvCxnSpPr>
          <p:nvPr/>
        </p:nvCxnSpPr>
        <p:spPr>
          <a:xfrm flipH="1">
            <a:off x="7382185" y="2756250"/>
            <a:ext cx="2717271" cy="184511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0B379F-E92C-56DF-2FCD-91ACAF375603}"/>
              </a:ext>
            </a:extLst>
          </p:cNvPr>
          <p:cNvCxnSpPr>
            <a:cxnSpLocks/>
            <a:stCxn id="26" idx="2"/>
            <a:endCxn id="6" idx="6"/>
          </p:cNvCxnSpPr>
          <p:nvPr/>
        </p:nvCxnSpPr>
        <p:spPr>
          <a:xfrm flipH="1">
            <a:off x="7357408" y="5687185"/>
            <a:ext cx="2610871" cy="157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91D5BC4-331C-D32B-B7E8-0F6A2C451A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7160" y="2855777"/>
            <a:ext cx="812429" cy="112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3E0429-B6A0-5845-B02B-64F07B2C97BA}"/>
              </a:ext>
            </a:extLst>
          </p:cNvPr>
          <p:cNvCxnSpPr>
            <a:cxnSpLocks/>
            <a:stCxn id="54" idx="3"/>
            <a:endCxn id="9" idx="2"/>
          </p:cNvCxnSpPr>
          <p:nvPr/>
        </p:nvCxnSpPr>
        <p:spPr>
          <a:xfrm>
            <a:off x="1969589" y="3418057"/>
            <a:ext cx="2865005" cy="11833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3ACA3-64F7-2ECD-C290-E738F1BAD1F3}"/>
              </a:ext>
            </a:extLst>
          </p:cNvPr>
          <p:cNvCxnSpPr>
            <a:cxnSpLocks/>
            <a:stCxn id="54" idx="3"/>
            <a:endCxn id="6" idx="2"/>
          </p:cNvCxnSpPr>
          <p:nvPr/>
        </p:nvCxnSpPr>
        <p:spPr>
          <a:xfrm>
            <a:off x="1969589" y="3418057"/>
            <a:ext cx="2840228" cy="228488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394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  <a:ea typeface="Pretendard"/>
              </a:rPr>
              <a:t>Overall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System Architecture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78B0720-14BE-E8A2-53EC-A59C2D598D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" y="1109256"/>
            <a:ext cx="10586314" cy="508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6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1178</Words>
  <Application>Microsoft Office PowerPoint</Application>
  <PresentationFormat>와이드스크린</PresentationFormat>
  <Paragraphs>210</Paragraphs>
  <Slides>36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Noto Sans CJK KR Black</vt:lpstr>
      <vt:lpstr>Noto Sans CJK KR DemiLight</vt:lpstr>
      <vt:lpstr>Pretendard</vt:lpstr>
      <vt:lpstr>Pretendard Black</vt:lpstr>
      <vt:lpstr>Pretendard ExtraBold</vt:lpstr>
      <vt:lpstr>나눔스퀘어라운드 Bold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Shim Yunbo</cp:lastModifiedBy>
  <cp:revision>85</cp:revision>
  <dcterms:created xsi:type="dcterms:W3CDTF">2023-04-19T04:07:11Z</dcterms:created>
  <dcterms:modified xsi:type="dcterms:W3CDTF">2023-06-02T05:39:04Z</dcterms:modified>
</cp:coreProperties>
</file>