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68" r:id="rId2"/>
    <p:sldId id="270" r:id="rId3"/>
    <p:sldId id="302" r:id="rId4"/>
    <p:sldId id="301" r:id="rId5"/>
    <p:sldId id="300" r:id="rId6"/>
    <p:sldId id="294" r:id="rId7"/>
    <p:sldId id="296" r:id="rId8"/>
    <p:sldId id="291" r:id="rId9"/>
    <p:sldId id="278" r:id="rId10"/>
    <p:sldId id="298" r:id="rId11"/>
    <p:sldId id="299" r:id="rId12"/>
    <p:sldId id="297" r:id="rId13"/>
    <p:sldId id="295" r:id="rId14"/>
    <p:sldId id="273" r:id="rId15"/>
  </p:sldIdLst>
  <p:sldSz cx="9144000" cy="6858000" type="screen4x3"/>
  <p:notesSz cx="6858000" cy="9144000"/>
  <p:embeddedFontLst>
    <p:embeddedFont>
      <p:font typeface="나눔스퀘어 ExtraBold" panose="020B0600000101010101" pitchFamily="50" charset="-127"/>
      <p:bold r:id="rId17"/>
    </p:embeddedFont>
    <p:embeddedFont>
      <p:font typeface="나눔스퀘어 Bold" panose="020B0600000101010101" pitchFamily="50" charset="-127"/>
      <p:bold r:id="rId18"/>
    </p:embeddedFont>
    <p:embeddedFont>
      <p:font typeface="나눔스퀘어" panose="020B0600000101010101" pitchFamily="50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1"/>
    <a:srgbClr val="C0C0C0"/>
    <a:srgbClr val="DBC2AA"/>
    <a:srgbClr val="413D4B"/>
    <a:srgbClr val="BE9F80"/>
    <a:srgbClr val="CAB097"/>
    <a:srgbClr val="F2F2F2"/>
    <a:srgbClr val="E4D7CA"/>
    <a:srgbClr val="DACABD"/>
    <a:srgbClr val="2E2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83" autoAdjust="0"/>
  </p:normalViewPr>
  <p:slideViewPr>
    <p:cSldViewPr>
      <p:cViewPr varScale="1">
        <p:scale>
          <a:sx n="83" d="100"/>
          <a:sy n="83" d="100"/>
        </p:scale>
        <p:origin x="26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B751E-4C37-49C4-B0DA-FB8B148A298D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03D91-3E56-42FF-B39F-B4FCBAF44E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63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03D91-3E56-42FF-B39F-B4FCBAF44E5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810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03D91-3E56-42FF-B39F-B4FCBAF44E5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939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03D91-3E56-42FF-B39F-B4FCBAF44E5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91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03D91-3E56-42FF-B39F-B4FCBAF44E5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174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03D91-3E56-42FF-B39F-B4FCBAF44E5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707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기존의</a:t>
            </a:r>
            <a:r>
              <a:rPr lang="ko-KR" altLang="en-US" baseline="0" dirty="0" smtClean="0"/>
              <a:t> 코디 </a:t>
            </a:r>
            <a:r>
              <a:rPr lang="ko-KR" altLang="en-US" baseline="0" dirty="0" err="1" smtClean="0"/>
              <a:t>추천앱들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맵씨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룩핀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아웃핏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코디북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옷잘남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스타일쉐어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스타일룩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날씨에 따라 </a:t>
            </a:r>
            <a:r>
              <a:rPr lang="ko-KR" altLang="en-US" baseline="0" dirty="0" err="1" smtClean="0"/>
              <a:t>코디추천앱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오늘의 코디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스타일웨더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오늘의 코디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오늘 뭐 입지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웨더코디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데일리코디</a:t>
            </a:r>
            <a:r>
              <a:rPr lang="en-US" altLang="ko-KR" baseline="0" dirty="0" smtClean="0"/>
              <a:t>, </a:t>
            </a:r>
          </a:p>
          <a:p>
            <a:endParaRPr lang="en-US" altLang="ko-KR" baseline="0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baseline="0" dirty="0" smtClean="0"/>
              <a:t>여러분들이 있었으면 좋겠다고 한 이유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실제로는 수요가 별로 많지 않음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호기심에 다운받는 경우가 대부분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추천에 그친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코디헬퍼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코디마켓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내옷장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쇼핑몰과 연계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스타일닷컴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내 옷이 </a:t>
            </a:r>
            <a:r>
              <a:rPr lang="ko-KR" altLang="en-US" dirty="0" err="1" smtClean="0"/>
              <a:t>아니자나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이런 옷들을 다 </a:t>
            </a:r>
            <a:r>
              <a:rPr lang="ko-KR" altLang="en-US" baseline="0" dirty="0" smtClean="0"/>
              <a:t>살 여유는 없는데</a:t>
            </a:r>
            <a:r>
              <a:rPr lang="en-US" altLang="ko-KR" baseline="0" dirty="0" smtClean="0"/>
              <a:t>…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03D91-3E56-42FF-B39F-B4FCBAF44E5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83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기존의</a:t>
            </a:r>
            <a:r>
              <a:rPr lang="ko-KR" altLang="en-US" baseline="0" dirty="0" smtClean="0"/>
              <a:t> 코디 </a:t>
            </a:r>
            <a:r>
              <a:rPr lang="ko-KR" altLang="en-US" baseline="0" dirty="0" err="1" smtClean="0"/>
              <a:t>추천앱들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맵씨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룩핀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아웃핏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코디북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옷잘남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스타일쉐어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스타일룩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날씨에 따라 </a:t>
            </a:r>
            <a:r>
              <a:rPr lang="ko-KR" altLang="en-US" baseline="0" dirty="0" err="1" smtClean="0"/>
              <a:t>코디추천앱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오늘의 코디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스타일웨더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오늘의 코디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오늘 뭐 입지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웨더코디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데일리코디</a:t>
            </a:r>
            <a:r>
              <a:rPr lang="en-US" altLang="ko-KR" baseline="0" dirty="0" smtClean="0"/>
              <a:t>, </a:t>
            </a:r>
          </a:p>
          <a:p>
            <a:endParaRPr lang="en-US" altLang="ko-KR" baseline="0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baseline="0" dirty="0" smtClean="0"/>
              <a:t>여러분들이 있었으면 좋겠다고 한 이유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실제로는 수요가 별로 많지 않음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호기심에 다운받는 경우가 대부분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추천에 그친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코디헬퍼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코디마켓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내옷장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쇼핑몰과 연계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스타일닷컴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내 옷이 </a:t>
            </a:r>
            <a:r>
              <a:rPr lang="ko-KR" altLang="en-US" dirty="0" err="1" smtClean="0"/>
              <a:t>아니자나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이런 옷들을 다 </a:t>
            </a:r>
            <a:r>
              <a:rPr lang="ko-KR" altLang="en-US" baseline="0" dirty="0" smtClean="0"/>
              <a:t>살 여유는 없는데</a:t>
            </a:r>
            <a:r>
              <a:rPr lang="en-US" altLang="ko-KR" baseline="0" dirty="0" smtClean="0"/>
              <a:t>…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03D91-3E56-42FF-B39F-B4FCBAF44E5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646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기존의</a:t>
            </a:r>
            <a:r>
              <a:rPr lang="ko-KR" altLang="en-US" baseline="0" dirty="0" smtClean="0"/>
              <a:t> 코디 </a:t>
            </a:r>
            <a:r>
              <a:rPr lang="ko-KR" altLang="en-US" baseline="0" dirty="0" err="1" smtClean="0"/>
              <a:t>추천앱들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맵씨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룩핀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아웃핏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코디북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옷잘남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스타일쉐어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스타일룩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날씨에 따라 </a:t>
            </a:r>
            <a:r>
              <a:rPr lang="ko-KR" altLang="en-US" baseline="0" dirty="0" err="1" smtClean="0"/>
              <a:t>코디추천앱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오늘의 코디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스타일웨더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오늘의 코디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오늘 뭐 입지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웨더코디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데일리코디</a:t>
            </a:r>
            <a:r>
              <a:rPr lang="en-US" altLang="ko-KR" baseline="0" dirty="0" smtClean="0"/>
              <a:t>, </a:t>
            </a:r>
          </a:p>
          <a:p>
            <a:endParaRPr lang="en-US" altLang="ko-KR" baseline="0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baseline="0" dirty="0" smtClean="0"/>
              <a:t>여러분들이 있었으면 좋겠다고 한 이유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실제로는 수요가 별로 많지 않음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호기심에 다운받는 경우가 대부분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날씨에 맞는 옷 </a:t>
            </a:r>
            <a:r>
              <a:rPr lang="ko-KR" altLang="en-US" baseline="0" dirty="0" err="1" smtClean="0"/>
              <a:t>추천앱은</a:t>
            </a:r>
            <a:r>
              <a:rPr lang="ko-KR" altLang="en-US" baseline="0" dirty="0" smtClean="0"/>
              <a:t> 이미 시중에 나와있는 상태이며</a:t>
            </a:r>
            <a:r>
              <a:rPr lang="en-US" altLang="ko-KR" baseline="0" dirty="0" smtClean="0"/>
              <a:t>,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03D91-3E56-42FF-B39F-B4FCBAF44E5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193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기존의</a:t>
            </a:r>
            <a:r>
              <a:rPr lang="ko-KR" altLang="en-US" baseline="0" dirty="0" smtClean="0"/>
              <a:t> 코디 </a:t>
            </a:r>
            <a:r>
              <a:rPr lang="ko-KR" altLang="en-US" baseline="0" dirty="0" err="1" smtClean="0"/>
              <a:t>추천앱들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맵씨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룩핀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아웃핏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코디북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옷잘남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스타일쉐어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스타일룩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날씨에 따라 </a:t>
            </a:r>
            <a:r>
              <a:rPr lang="ko-KR" altLang="en-US" baseline="0" dirty="0" err="1" smtClean="0"/>
              <a:t>코디추천앱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오늘의 코디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스타일웨더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오늘의 코디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오늘 뭐 입지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웨더코디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데일리코디</a:t>
            </a:r>
            <a:r>
              <a:rPr lang="en-US" altLang="ko-KR" baseline="0" dirty="0" smtClean="0"/>
              <a:t>, </a:t>
            </a:r>
          </a:p>
          <a:p>
            <a:endParaRPr lang="en-US" altLang="ko-KR" baseline="0" dirty="0" smtClean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baseline="0" dirty="0" smtClean="0"/>
              <a:t>여러분들이 있었으면 좋겠다고 한 이유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실제로는 수요가 별로 많지 않음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호기심에 다운받는 경우가 대부분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추천에 그친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코디헬퍼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코디마켓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내옷장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쇼핑몰과 연계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스타일닷컴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내 옷이 </a:t>
            </a:r>
            <a:r>
              <a:rPr lang="ko-KR" altLang="en-US" dirty="0" err="1" smtClean="0"/>
              <a:t>아니자나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이런 옷들을 다 </a:t>
            </a:r>
            <a:r>
              <a:rPr lang="ko-KR" altLang="en-US" baseline="0" dirty="0" smtClean="0"/>
              <a:t>살 여유는 없는데</a:t>
            </a:r>
            <a:r>
              <a:rPr lang="en-US" altLang="ko-KR" baseline="0" dirty="0" smtClean="0"/>
              <a:t>…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03D91-3E56-42FF-B39F-B4FCBAF44E5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992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03D91-3E56-42FF-B39F-B4FCBAF44E5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959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03D91-3E56-42FF-B39F-B4FCBAF44E5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47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03D91-3E56-42FF-B39F-B4FCBAF44E5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76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03D91-3E56-42FF-B39F-B4FCBAF44E5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0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1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5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2849-A083-443C-980D-B9A1D458CE6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2849-A083-443C-980D-B9A1D458CE60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648F-3E55-4D06-852B-919E89FA42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7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51520" y="260316"/>
            <a:ext cx="5184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dirty="0">
                <a:ln>
                  <a:solidFill>
                    <a:srgbClr val="2E2B3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  <a:alpha val="5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Browallia New" pitchFamily="34" charset="-34"/>
              </a:rPr>
              <a:t>성균관대학교 </a:t>
            </a:r>
            <a:r>
              <a:rPr lang="ko-KR" altLang="en-US" sz="800" u="sng" dirty="0" err="1">
                <a:ln>
                  <a:solidFill>
                    <a:srgbClr val="2E2B3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  <a:alpha val="5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Browallia New" pitchFamily="34" charset="-34"/>
              </a:rPr>
              <a:t>캡스톤</a:t>
            </a:r>
            <a:r>
              <a:rPr lang="ko-KR" altLang="en-US" sz="800" u="sng" dirty="0">
                <a:ln>
                  <a:solidFill>
                    <a:srgbClr val="2E2B3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  <a:alpha val="5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Browallia New" pitchFamily="34" charset="-34"/>
              </a:rPr>
              <a:t> 디자인 프로젝트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4795632" y="2592288"/>
            <a:ext cx="5313376" cy="4877544"/>
            <a:chOff x="4795632" y="2592288"/>
            <a:chExt cx="5313376" cy="4877544"/>
          </a:xfrm>
          <a:solidFill>
            <a:srgbClr val="FFC000"/>
          </a:solidFill>
        </p:grpSpPr>
        <p:sp>
          <p:nvSpPr>
            <p:cNvPr id="8" name="직각 삼각형 7"/>
            <p:cNvSpPr/>
            <p:nvPr/>
          </p:nvSpPr>
          <p:spPr>
            <a:xfrm flipH="1">
              <a:off x="4795632" y="2592288"/>
              <a:ext cx="4960944" cy="4725144"/>
            </a:xfrm>
            <a:prstGeom prst="rtTriangle">
              <a:avLst/>
            </a:prstGeom>
            <a:grpFill/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각 삼각형 22"/>
            <p:cNvSpPr/>
            <p:nvPr/>
          </p:nvSpPr>
          <p:spPr>
            <a:xfrm flipH="1">
              <a:off x="5148064" y="2744688"/>
              <a:ext cx="4960944" cy="4725144"/>
            </a:xfrm>
            <a:prstGeom prst="rtTriangle">
              <a:avLst/>
            </a:prstGeom>
            <a:solidFill>
              <a:srgbClr val="FFFF01"/>
            </a:solidFill>
            <a:ln>
              <a:noFill/>
            </a:ln>
            <a:scene3d>
              <a:camera prst="perspectiveFron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799" y="25690"/>
            <a:ext cx="684697" cy="68469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59632" y="2744688"/>
            <a:ext cx="525658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4800" dirty="0">
                <a:solidFill>
                  <a:srgbClr val="2E2B39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WeblySleek UI Semibold" pitchFamily="34" charset="0"/>
              </a:rPr>
              <a:t>Perfect Cody3.0</a:t>
            </a:r>
            <a:endParaRPr lang="ko-KR" altLang="en-US" sz="8000" dirty="0">
              <a:solidFill>
                <a:srgbClr val="2E2B39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  <a:cs typeface="WeblySleek UI Semibold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7311" y="3556231"/>
            <a:ext cx="4124809" cy="3539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17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Browallia New" pitchFamily="34" charset="-34"/>
              </a:rPr>
              <a:t>종합설계프로젝트 </a:t>
            </a:r>
            <a:r>
              <a:rPr lang="ko-KR" altLang="en-US" sz="1700" dirty="0" err="1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Browallia New" pitchFamily="34" charset="-34"/>
              </a:rPr>
              <a:t>최종발표</a:t>
            </a:r>
            <a:endParaRPr lang="en-US" altLang="ko-KR" sz="1700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Browallia New" pitchFamily="34" charset="-34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95536" y="6165304"/>
            <a:ext cx="171582" cy="512117"/>
            <a:chOff x="543061" y="3042371"/>
            <a:chExt cx="1273947" cy="3802314"/>
          </a:xfrm>
        </p:grpSpPr>
        <p:pic>
          <p:nvPicPr>
            <p:cNvPr id="27" name="Picture 12" descr="black slacks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30250" r="64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5" r="30967"/>
            <a:stretch/>
          </p:blipFill>
          <p:spPr bwMode="auto">
            <a:xfrm>
              <a:off x="626261" y="4242404"/>
              <a:ext cx="1120222" cy="2602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061" y="3042371"/>
              <a:ext cx="1273947" cy="1273947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6723148" y="6243409"/>
            <a:ext cx="2441054" cy="353943"/>
          </a:xfrm>
          <a:prstGeom prst="rect">
            <a:avLst/>
          </a:prstGeom>
          <a:solidFill>
            <a:srgbClr val="FFFF01"/>
          </a:solidFill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17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Browallia New" pitchFamily="34" charset="-34"/>
              </a:rPr>
              <a:t>발표자 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Browallia New" pitchFamily="34" charset="-34"/>
              </a:rPr>
              <a:t>: OOO, OOO</a:t>
            </a:r>
          </a:p>
        </p:txBody>
      </p:sp>
      <p:sp>
        <p:nvSpPr>
          <p:cNvPr id="30" name="이등변 삼각형 29"/>
          <p:cNvSpPr/>
          <p:nvPr/>
        </p:nvSpPr>
        <p:spPr>
          <a:xfrm rot="5400000">
            <a:off x="643189" y="2920927"/>
            <a:ext cx="703294" cy="478519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799" y="25690"/>
            <a:ext cx="684697" cy="684697"/>
          </a:xfrm>
          <a:prstGeom prst="rect">
            <a:avLst/>
          </a:prstGeom>
        </p:spPr>
      </p:pic>
      <p:sp>
        <p:nvSpPr>
          <p:cNvPr id="4" name="직각 삼각형 3"/>
          <p:cNvSpPr/>
          <p:nvPr/>
        </p:nvSpPr>
        <p:spPr>
          <a:xfrm rot="16200000">
            <a:off x="8388424" y="6102424"/>
            <a:ext cx="755576" cy="755576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0" y="0"/>
            <a:ext cx="755576" cy="755576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24169" y="345430"/>
            <a:ext cx="111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C0C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  <a:endParaRPr lang="ko-KR" altLang="en-US" sz="5400" dirty="0">
              <a:solidFill>
                <a:srgbClr val="C0C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1606" y="457348"/>
            <a:ext cx="4948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Adapted Deep-Learning Technology</a:t>
            </a:r>
            <a:r>
              <a:rPr lang="ko-KR" altLang="en-US" sz="1400" dirty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31606" y="683458"/>
            <a:ext cx="53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사용된 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기술 요약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3548" y="1556792"/>
            <a:ext cx="813690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상하의 총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분류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: Deep-fashion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사진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만장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Mask-R-CNN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상의 패턴 분류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: pattern type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당 사진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1000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장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CNN-Resnet50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상의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type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분류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: type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당 사진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1000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장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Mask-R-CNN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색 추출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K-means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B538F8-C24F-4900-973F-386502A36D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36"/>
          <a:stretch/>
        </p:blipFill>
        <p:spPr>
          <a:xfrm>
            <a:off x="6330466" y="1145123"/>
            <a:ext cx="2448272" cy="507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8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799" y="25690"/>
            <a:ext cx="684697" cy="684697"/>
          </a:xfrm>
          <a:prstGeom prst="rect">
            <a:avLst/>
          </a:prstGeom>
        </p:spPr>
      </p:pic>
      <p:sp>
        <p:nvSpPr>
          <p:cNvPr id="4" name="직각 삼각형 3"/>
          <p:cNvSpPr/>
          <p:nvPr/>
        </p:nvSpPr>
        <p:spPr>
          <a:xfrm rot="16200000">
            <a:off x="8388424" y="6102424"/>
            <a:ext cx="755576" cy="755576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0" y="0"/>
            <a:ext cx="755576" cy="755576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24169" y="345430"/>
            <a:ext cx="111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C0C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  <a:endParaRPr lang="ko-KR" altLang="en-US" sz="5400" dirty="0">
              <a:solidFill>
                <a:srgbClr val="C0C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1606" y="457348"/>
            <a:ext cx="4948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Adapted Deep-Learning Technology</a:t>
            </a:r>
            <a:r>
              <a:rPr lang="ko-KR" altLang="en-US" sz="1400" dirty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31606" y="683458"/>
            <a:ext cx="53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코디 추천 방식 요약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7A5380-C99B-43EB-9D39-3EE013D342C8}"/>
              </a:ext>
            </a:extLst>
          </p:cNvPr>
          <p:cNvSpPr txBox="1"/>
          <p:nvPr/>
        </p:nvSpPr>
        <p:spPr>
          <a:xfrm>
            <a:off x="503548" y="1556792"/>
            <a:ext cx="813690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크롤링한 코디 데이터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남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녀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구분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, style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가지로 구분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추천 시스템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사용자에게 </a:t>
            </a:r>
            <a:r>
              <a:rPr lang="ko-KR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추천받고자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하는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style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ko-KR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입력받음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3"/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사용자의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input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과 비슷한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style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의 코디를 추천해주는 방법을 사용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3"/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3"/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추가적으로 사용자의 원하는 </a:t>
            </a:r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stype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을 파악하여 다음 코디 추천에 반영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자세한 구현 알고리즘 </a:t>
            </a:r>
            <a:r>
              <a:rPr lang="en-US" altLang="ko-KR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예정사항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1970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799" y="25690"/>
            <a:ext cx="684697" cy="684697"/>
          </a:xfrm>
          <a:prstGeom prst="rect">
            <a:avLst/>
          </a:prstGeom>
        </p:spPr>
      </p:pic>
      <p:sp>
        <p:nvSpPr>
          <p:cNvPr id="4" name="직각 삼각형 3"/>
          <p:cNvSpPr/>
          <p:nvPr/>
        </p:nvSpPr>
        <p:spPr>
          <a:xfrm rot="16200000">
            <a:off x="8388424" y="6102424"/>
            <a:ext cx="755576" cy="755576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0" y="0"/>
            <a:ext cx="755576" cy="755576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24169" y="345430"/>
            <a:ext cx="111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C0C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  <a:endParaRPr lang="ko-KR" altLang="en-US" sz="5400" dirty="0">
              <a:solidFill>
                <a:srgbClr val="C0C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1606" y="457348"/>
            <a:ext cx="4948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Objective Evaluation</a:t>
            </a:r>
            <a:r>
              <a:rPr lang="ko-KR" altLang="en-US" sz="1400" dirty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31606" y="683458"/>
            <a:ext cx="53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객관적 평가요소   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3548" y="1556792"/>
            <a:ext cx="813690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옷 </a:t>
            </a:r>
            <a:r>
              <a:rPr lang="ko-KR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디텍션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정확도 제시 </a:t>
            </a:r>
            <a:r>
              <a:rPr lang="en-US" altLang="ko-KR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예정사항</a:t>
            </a:r>
            <a:r>
              <a:rPr lang="ko-KR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   Deep fashion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정확도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OOO vs Our Service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OOO</a:t>
            </a:r>
            <a:endParaRPr lang="en-US" altLang="ko-KR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추천에 대한 사용자 만족도 평가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설문조사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en-US" altLang="ko-KR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예정사항</a:t>
            </a:r>
            <a:r>
              <a:rPr lang="ko-KR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   *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설문조사 방식 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     -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옷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상의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 코디할 옷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하의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객관식으로 제시 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     - Our Service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결과로 나온 옷을 객관식 보기 중 하나로 삽입 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</a:p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</a:p>
          <a:p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                                   *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표 제시 예정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6849" b="7259"/>
          <a:stretch/>
        </p:blipFill>
        <p:spPr>
          <a:xfrm>
            <a:off x="755576" y="4398466"/>
            <a:ext cx="3397537" cy="223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23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799" y="25690"/>
            <a:ext cx="684697" cy="684697"/>
          </a:xfrm>
          <a:prstGeom prst="rect">
            <a:avLst/>
          </a:prstGeom>
        </p:spPr>
      </p:pic>
      <p:sp>
        <p:nvSpPr>
          <p:cNvPr id="4" name="직각 삼각형 3"/>
          <p:cNvSpPr/>
          <p:nvPr/>
        </p:nvSpPr>
        <p:spPr>
          <a:xfrm rot="16200000">
            <a:off x="8388424" y="6102424"/>
            <a:ext cx="755576" cy="755576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0" y="0"/>
            <a:ext cx="755576" cy="755576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24169" y="345430"/>
            <a:ext cx="111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C0C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  <a:endParaRPr lang="ko-KR" altLang="en-US" sz="5400" dirty="0">
              <a:solidFill>
                <a:srgbClr val="C0C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1606" y="457348"/>
            <a:ext cx="4948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Limitation &amp; Overcome</a:t>
            </a:r>
            <a:r>
              <a:rPr lang="ko-KR" altLang="en-US" sz="1400" dirty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31606" y="683458"/>
            <a:ext cx="53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한계점 인식 및 극복방안  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11560" y="1412776"/>
            <a:ext cx="9355566" cy="4689648"/>
            <a:chOff x="524169" y="1412776"/>
            <a:chExt cx="9355566" cy="4689648"/>
          </a:xfrm>
        </p:grpSpPr>
        <p:sp>
          <p:nvSpPr>
            <p:cNvPr id="10" name="TextBox 9"/>
            <p:cNvSpPr txBox="1"/>
            <p:nvPr/>
          </p:nvSpPr>
          <p:spPr>
            <a:xfrm>
              <a:off x="611560" y="1556792"/>
              <a:ext cx="926817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한계점 </a:t>
              </a:r>
              <a:endParaRPr lang="en-US" altLang="ko-KR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개발 </a:t>
              </a:r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기간동안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추천에 따른 구매 연동을 구현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</a:t>
              </a:r>
            </a:p>
            <a:p>
              <a:pPr marL="342900" indent="-342900">
                <a:buAutoNum type="arabicPeriod"/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날씨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모임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유행 등의 상황적 요소를 고려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단순한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상의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–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하의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코디 </a:t>
              </a:r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조합만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추천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1560" y="3829608"/>
              <a:ext cx="9268175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u="sn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극복방안 </a:t>
              </a:r>
              <a:endParaRPr lang="en-US" altLang="ko-KR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*LSTM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알고리즘 적용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패션 복장을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sequence(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일반적으로 위에서 아래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 옷의 각 항목을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time step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으로 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간주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 </a:t>
              </a:r>
              <a:r>
                <a:rPr lang="ko-KR" altLang="en-US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복장에있는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유행 품목을 주어서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 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양방향 </a:t>
              </a:r>
              <a:r>
                <a: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LSTM (Bi-LSTM) </a:t>
              </a:r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모델을 훈련시켜 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이전 제품에 조건부로 있는 다음 항목을 순차적으로 예측하여 호환성 관계를 학습</a:t>
              </a:r>
              <a:endPara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24169" y="3645024"/>
              <a:ext cx="8008271" cy="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524169" y="1412776"/>
              <a:ext cx="8008271" cy="468964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1500239"/>
            <a:ext cx="2983094" cy="205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18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>
            <a:off x="-9004" y="2854404"/>
            <a:ext cx="5004048" cy="4003596"/>
          </a:xfrm>
          <a:prstGeom prst="rtTriangle">
            <a:avLst/>
          </a:prstGeom>
          <a:solidFill>
            <a:srgbClr val="BE9F80">
              <a:alpha val="81000"/>
            </a:srgbClr>
          </a:solidFill>
          <a:ln>
            <a:noFill/>
          </a:ln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07285" y="2644858"/>
            <a:ext cx="406783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>
              <a:defRPr sz="4800">
                <a:solidFill>
                  <a:srgbClr val="2E2B39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WeblySleek UI Semibold" pitchFamily="34" charset="0"/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4139953" y="3429000"/>
            <a:ext cx="2880319" cy="0"/>
          </a:xfrm>
          <a:prstGeom prst="line">
            <a:avLst/>
          </a:prstGeom>
          <a:ln w="12700">
            <a:solidFill>
              <a:srgbClr val="BE9F80"/>
            </a:solidFill>
          </a:ln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799" y="25690"/>
            <a:ext cx="684697" cy="6846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60316"/>
            <a:ext cx="5184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dirty="0">
                <a:ln>
                  <a:solidFill>
                    <a:srgbClr val="2E2B3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  <a:alpha val="5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Browallia New" pitchFamily="34" charset="-34"/>
              </a:rPr>
              <a:t>성균관대학교 </a:t>
            </a:r>
            <a:r>
              <a:rPr lang="ko-KR" altLang="en-US" sz="800" u="sng" dirty="0" err="1">
                <a:ln>
                  <a:solidFill>
                    <a:srgbClr val="2E2B3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  <a:alpha val="5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Browallia New" pitchFamily="34" charset="-34"/>
              </a:rPr>
              <a:t>캡스톤</a:t>
            </a:r>
            <a:r>
              <a:rPr lang="ko-KR" altLang="en-US" sz="800" u="sng" dirty="0">
                <a:ln>
                  <a:solidFill>
                    <a:srgbClr val="2E2B39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  <a:alpha val="5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Browallia New" pitchFamily="34" charset="-34"/>
              </a:rPr>
              <a:t> 디자인 프로젝트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8608356" y="6021288"/>
            <a:ext cx="171582" cy="512117"/>
            <a:chOff x="543061" y="3042371"/>
            <a:chExt cx="1273947" cy="3802314"/>
          </a:xfrm>
        </p:grpSpPr>
        <p:pic>
          <p:nvPicPr>
            <p:cNvPr id="14" name="Picture 12" descr="black slacks에 대한 이미지 검색결과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30250" r="64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85" r="30967"/>
            <a:stretch/>
          </p:blipFill>
          <p:spPr bwMode="auto">
            <a:xfrm>
              <a:off x="626261" y="4242404"/>
              <a:ext cx="1120222" cy="2602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061" y="3042371"/>
              <a:ext cx="1273947" cy="1273947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4139953" y="3579113"/>
            <a:ext cx="3824977" cy="3539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ko-KR" altLang="en-US" sz="17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Browallia New" pitchFamily="34" charset="-34"/>
              </a:rPr>
              <a:t>지금까지 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Browallia New" pitchFamily="34" charset="-34"/>
              </a:rPr>
              <a:t>Perfect Cody3.0</a:t>
            </a:r>
            <a:r>
              <a:rPr lang="ko-KR" altLang="en-US" sz="17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Browallia New" pitchFamily="34" charset="-34"/>
              </a:rPr>
              <a:t>이었습니다</a:t>
            </a:r>
            <a:r>
              <a:rPr lang="en-US" altLang="ko-KR" sz="1700" dirty="0"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Browallia New" pitchFamily="34" charset="-34"/>
              </a:rPr>
              <a:t>.</a:t>
            </a:r>
            <a:endParaRPr lang="ko-KR" altLang="en-US" sz="1700" dirty="0">
              <a:solidFill>
                <a:schemeClr val="tx1">
                  <a:lumMod val="95000"/>
                  <a:lumOff val="5000"/>
                  <a:alpha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Browall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9020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799" y="25690"/>
            <a:ext cx="684697" cy="68469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396536" y="3789040"/>
            <a:ext cx="351744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인풋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유저가 입력한 옷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유저의 선호도를 반영하여 그 옷과 비슷한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옷을      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입은 코디 모델 사진들을 추천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2.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코디 플랫폼으로서 발전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유저들의 코디 사진들을 보면서 실시간으로 평가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87092" y="603993"/>
            <a:ext cx="351744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아웃풋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유저가 입력한 옷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유저의 선호도를 반영하여 그 옷과 비슷한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옷을      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입은 코디 모델 사진들을 추천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2.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코디 플랫폼으로서 발전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유저들의 코디 사진들을 보면서 실시간으로 평가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66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28527" y="2494105"/>
            <a:ext cx="3517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코디 추천 플랫폼 </a:t>
            </a:r>
            <a:endParaRPr lang="en-US" altLang="ko-KR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 rot="16200000">
            <a:off x="8388424" y="6102424"/>
            <a:ext cx="755576" cy="755576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직각 삼각형 22"/>
          <p:cNvSpPr/>
          <p:nvPr/>
        </p:nvSpPr>
        <p:spPr>
          <a:xfrm rot="5400000">
            <a:off x="0" y="0"/>
            <a:ext cx="755576" cy="755576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4169" y="345430"/>
            <a:ext cx="111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5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1606" y="457348"/>
            <a:ext cx="4948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FF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Service Provision</a:t>
            </a:r>
            <a:r>
              <a:rPr lang="ko-KR" altLang="en-US" sz="1400" dirty="0" smtClean="0">
                <a:solidFill>
                  <a:srgbClr val="FFFF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400" dirty="0">
              <a:solidFill>
                <a:srgbClr val="FFFF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1606" y="683458"/>
            <a:ext cx="53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소개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99016" y="3429000"/>
            <a:ext cx="4176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발표때마다</a:t>
            </a: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항상 말씀드렸습니다</a:t>
            </a:r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 algn="ctr"/>
            <a:endParaRPr lang="en-US" altLang="ko-KR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저희는 코디 추천 플랫폼을 만들겠다고</a:t>
            </a:r>
            <a:endParaRPr lang="en-US" altLang="ko-KR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기존의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코디추천</a:t>
            </a: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서비스와 다르다고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69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799" y="25690"/>
            <a:ext cx="684697" cy="68469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540552" y="4232012"/>
            <a:ext cx="351744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인풋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유저가 입력한 옷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유저의 선호도를 반영하여 그 옷과 비슷한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옷을      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입은 코디 모델 사진들을 추천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2.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코디 플랫폼으로서 발전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유저들의 코디 사진들을 보면서 실시간으로 평가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코디추천앱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5631"/>
          <a:stretch/>
        </p:blipFill>
        <p:spPr bwMode="auto">
          <a:xfrm>
            <a:off x="-3824720" y="602227"/>
            <a:ext cx="3342573" cy="624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코디추천앱에 대한 이미지 검색결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" t="4554" r="4575" b="7272"/>
          <a:stretch/>
        </p:blipFill>
        <p:spPr bwMode="auto">
          <a:xfrm>
            <a:off x="-3928487" y="114562"/>
            <a:ext cx="3185006" cy="54690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990173" y="770556"/>
            <a:ext cx="351744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아웃풋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유저가 입력한 옷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유저의 선호도를 반영하여 그 옷과 비슷한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옷을      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입은 코디 모델 사진들을 추천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2.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코디 플랫폼으로서 발전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유저들의 코디 사진들을 보면서 실시간으로 평가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/>
          <p:cNvSpPr/>
          <p:nvPr/>
        </p:nvSpPr>
        <p:spPr>
          <a:xfrm rot="16200000">
            <a:off x="8388424" y="6102424"/>
            <a:ext cx="755576" cy="755576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" name="직각 삼각형 22"/>
          <p:cNvSpPr/>
          <p:nvPr/>
        </p:nvSpPr>
        <p:spPr>
          <a:xfrm rot="5400000">
            <a:off x="0" y="0"/>
            <a:ext cx="755576" cy="755576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4169" y="345430"/>
            <a:ext cx="111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54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1606" y="457348"/>
            <a:ext cx="4948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FF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Service Provision</a:t>
            </a:r>
            <a:r>
              <a:rPr lang="ko-KR" altLang="en-US" sz="1400" dirty="0" smtClean="0">
                <a:solidFill>
                  <a:srgbClr val="FFFF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400" dirty="0">
              <a:solidFill>
                <a:srgbClr val="FFFF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1606" y="683458"/>
            <a:ext cx="53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소개</a:t>
            </a:r>
            <a:r>
              <a:rPr lang="ko-KR" altLang="en-US" sz="24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2500" y="3075057"/>
            <a:ext cx="4279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뭐가 다른데</a:t>
            </a:r>
            <a:r>
              <a:rPr lang="en-US" altLang="ko-KR" sz="40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62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799" y="25690"/>
            <a:ext cx="684697" cy="684697"/>
          </a:xfrm>
          <a:prstGeom prst="rect">
            <a:avLst/>
          </a:prstGeom>
        </p:spPr>
      </p:pic>
      <p:sp>
        <p:nvSpPr>
          <p:cNvPr id="23" name="직각 삼각형 22"/>
          <p:cNvSpPr/>
          <p:nvPr/>
        </p:nvSpPr>
        <p:spPr>
          <a:xfrm rot="5400000">
            <a:off x="0" y="0"/>
            <a:ext cx="755576" cy="755576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24169" y="345430"/>
            <a:ext cx="111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C0C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  <a:endParaRPr lang="ko-KR" altLang="en-US" sz="5400" dirty="0">
              <a:solidFill>
                <a:srgbClr val="C0C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1606" y="457348"/>
            <a:ext cx="4948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Comparison with competitors</a:t>
            </a:r>
            <a:r>
              <a:rPr lang="ko-KR" altLang="en-US" sz="1400" dirty="0" smtClean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400" dirty="0">
              <a:solidFill>
                <a:srgbClr val="FFC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1606" y="683458"/>
            <a:ext cx="53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경쟁 서비스와 비교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40552" y="4232012"/>
            <a:ext cx="351744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인풋 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유저가 입력한 옷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유저의 선호도를 반영하여 그 옷과 비슷한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옷을      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입은 코디 모델 사진들을 추천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2.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코디 플랫폼으로서 발전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유저들의 코디 사진들을 보면서 실시간으로 평가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코디추천앱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5631"/>
          <a:stretch/>
        </p:blipFill>
        <p:spPr bwMode="auto">
          <a:xfrm>
            <a:off x="3325439" y="1733023"/>
            <a:ext cx="2657878" cy="49627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코디추천앱에 대한 이미지 검색결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7" t="4554" r="4575" b="7272"/>
          <a:stretch/>
        </p:blipFill>
        <p:spPr bwMode="auto">
          <a:xfrm>
            <a:off x="227874" y="1723597"/>
            <a:ext cx="2921648" cy="50168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990173" y="770556"/>
            <a:ext cx="351744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아웃풋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유저가 입력한 옷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유저의 선호도를 반영하여 그 옷과 비슷한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옷을      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입은 코디 모델 사진들을 추천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2.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코디 플랫폼으로서 발전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유저들의 코디 사진들을 보면서 실시간으로 평가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16476" y="1254407"/>
            <a:ext cx="487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구글플레이에 등록된 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코디어플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21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분석결과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 rot="19800000">
            <a:off x="-523650" y="3732648"/>
            <a:ext cx="471104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전문가 혹은 타인의 추천 </a:t>
            </a:r>
            <a:r>
              <a:rPr lang="en-US" altLang="ko-KR" sz="40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41%</a:t>
            </a:r>
            <a:r>
              <a:rPr lang="ko-KR" altLang="en-US" sz="24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 rot="19800000">
            <a:off x="2298854" y="3963144"/>
            <a:ext cx="471104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쇼핑몰과 연계 </a:t>
            </a:r>
            <a:r>
              <a:rPr lang="en-US" altLang="ko-KR" sz="40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24%</a:t>
            </a:r>
            <a:r>
              <a:rPr lang="ko-KR" altLang="en-US" sz="24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74" name="Picture 2" descr="스타일웨더에 대한 이미지 검색결과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0" t="33766" r="8901"/>
          <a:stretch/>
        </p:blipFill>
        <p:spPr bwMode="auto">
          <a:xfrm>
            <a:off x="5961314" y="1918220"/>
            <a:ext cx="3151620" cy="45923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 rot="19800000">
            <a:off x="5159558" y="3767085"/>
            <a:ext cx="471104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날씨에 맞는 옷 추천 </a:t>
            </a:r>
            <a:r>
              <a:rPr lang="en-US" altLang="ko-KR" sz="40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35%</a:t>
            </a:r>
            <a:r>
              <a:rPr lang="en-US" altLang="ko-KR" sz="24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4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94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799" y="25690"/>
            <a:ext cx="684697" cy="684697"/>
          </a:xfrm>
          <a:prstGeom prst="rect">
            <a:avLst/>
          </a:prstGeom>
        </p:spPr>
      </p:pic>
      <p:sp>
        <p:nvSpPr>
          <p:cNvPr id="4" name="직각 삼각형 3"/>
          <p:cNvSpPr/>
          <p:nvPr/>
        </p:nvSpPr>
        <p:spPr>
          <a:xfrm rot="16200000">
            <a:off x="8388424" y="6102424"/>
            <a:ext cx="755576" cy="755576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0" y="0"/>
            <a:ext cx="755576" cy="755576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24169" y="345430"/>
            <a:ext cx="111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rgbClr val="C0C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endParaRPr lang="ko-KR" altLang="en-US" sz="5400" dirty="0">
              <a:solidFill>
                <a:srgbClr val="C0C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1606" y="457348"/>
            <a:ext cx="4948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Competitors Services</a:t>
            </a:r>
            <a:r>
              <a:rPr lang="ko-KR" altLang="en-US" sz="1400" dirty="0" smtClean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400" dirty="0">
              <a:solidFill>
                <a:srgbClr val="FFC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31606" y="683458"/>
            <a:ext cx="53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서비스</a:t>
            </a:r>
            <a:r>
              <a:rPr lang="ko-KR" altLang="en-US" sz="24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3548" y="1556792"/>
            <a:ext cx="813690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문제인식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코디추천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앱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1.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코디 추천은 전문가의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추천코디를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통한 방식이 주류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=&gt;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불편성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↑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자신이 가진 옷에 대한 코디를 찾으려면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직접검색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필요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)  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2.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착용사진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없이 옷만 나열된 코디는 좋은 코디인지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체감이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듬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=&gt;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코디를 입은 실제 사진이 있으면 판단을 쉽게 도와줄 수 있음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소개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1.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유저가 입력한 옷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유저의 선호도를 반영하여 그 옷과 비슷한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옷을      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입은 코디 모델 사진들을 추천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2.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코디 플랫폼으로서 발전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유저들의 코디 사진들을 보면서 실시간으로 평가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코디추천앱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5631"/>
          <a:stretch/>
        </p:blipFill>
        <p:spPr bwMode="auto">
          <a:xfrm>
            <a:off x="-3144219" y="590624"/>
            <a:ext cx="3342573" cy="624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코디추천앱에 대한 이미지 검색결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" r="4575" b="7272"/>
          <a:stretch/>
        </p:blipFill>
        <p:spPr bwMode="auto">
          <a:xfrm>
            <a:off x="8061778" y="611236"/>
            <a:ext cx="3227871" cy="575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45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799" y="25690"/>
            <a:ext cx="684697" cy="684697"/>
          </a:xfrm>
          <a:prstGeom prst="rect">
            <a:avLst/>
          </a:prstGeom>
        </p:spPr>
      </p:pic>
      <p:sp>
        <p:nvSpPr>
          <p:cNvPr id="4" name="직각 삼각형 3"/>
          <p:cNvSpPr/>
          <p:nvPr/>
        </p:nvSpPr>
        <p:spPr>
          <a:xfrm rot="16200000">
            <a:off x="8388424" y="6102424"/>
            <a:ext cx="755576" cy="755576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0" y="0"/>
            <a:ext cx="755576" cy="755576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24169" y="345430"/>
            <a:ext cx="111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C0C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endParaRPr lang="ko-KR" altLang="en-US" sz="5400" dirty="0">
              <a:solidFill>
                <a:srgbClr val="C0C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1606" y="457348"/>
            <a:ext cx="4948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Reflected Feedback</a:t>
            </a:r>
            <a:r>
              <a:rPr lang="ko-KR" altLang="en-US" sz="1400" dirty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31606" y="683458"/>
            <a:ext cx="53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반영된 피드백 사항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3548" y="1556792"/>
            <a:ext cx="81369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요청된 피드백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1.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계절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모임 등 상황적 요소가 고려되었으면 좋겠다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2.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실시간으로 코디에 대해 평가를 하고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공유할 수 있게 하면 좋겠다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3.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추천에 따른 구매가 바로 연결되면 좋겠다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4.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옷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디텍션에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그치지 말고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선호도를 반영할 수 있는 알고리즘을 적용해라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반영한 피드백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1. (2)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반영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=&gt;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동적인 코디 플랫폼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2. (4)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반영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=&gt;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선호도를 반영할 수 있는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Attribute-values Vector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갱신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64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799" y="25690"/>
            <a:ext cx="684697" cy="684697"/>
          </a:xfrm>
          <a:prstGeom prst="rect">
            <a:avLst/>
          </a:prstGeom>
        </p:spPr>
      </p:pic>
      <p:sp>
        <p:nvSpPr>
          <p:cNvPr id="4" name="직각 삼각형 3"/>
          <p:cNvSpPr/>
          <p:nvPr/>
        </p:nvSpPr>
        <p:spPr>
          <a:xfrm rot="16200000">
            <a:off x="8388424" y="6102424"/>
            <a:ext cx="755576" cy="755576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0" y="0"/>
            <a:ext cx="755576" cy="755576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24169" y="345430"/>
            <a:ext cx="111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C0C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endParaRPr lang="ko-KR" altLang="en-US" sz="5400" dirty="0">
              <a:solidFill>
                <a:srgbClr val="C0C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1606" y="457348"/>
            <a:ext cx="4948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Progress after Intermediate presentation</a:t>
            </a:r>
            <a:r>
              <a:rPr lang="ko-KR" altLang="en-US" sz="1400" dirty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31606" y="683458"/>
            <a:ext cx="53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중간점검 이후 진행된 사항 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3548" y="1556792"/>
            <a:ext cx="813690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남녀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스타일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labeling</a:t>
            </a:r>
          </a:p>
          <a:p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/>
            <a:r>
              <a:rPr lang="ko-KR" altLang="en-US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스타일 분류를 너무 많이 한 결과 </a:t>
            </a:r>
            <a:r>
              <a:rPr lang="en-US" altLang="ko-KR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=&gt; </a:t>
            </a:r>
            <a:r>
              <a:rPr lang="ko-KR" altLang="en-US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디텍션의</a:t>
            </a:r>
            <a:r>
              <a:rPr lang="ko-KR" altLang="en-US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부정확성</a:t>
            </a:r>
            <a:r>
              <a:rPr lang="ko-KR" altLang="en-US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증가</a:t>
            </a:r>
            <a:endParaRPr lang="en-US" altLang="ko-KR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천장의 국내 코디 사진에 대해 </a:t>
            </a:r>
            <a:r>
              <a:rPr lang="ko-KR" altLang="en-US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댄디</a:t>
            </a:r>
            <a:r>
              <a:rPr lang="en-US" altLang="ko-KR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err="1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스트릿</a:t>
            </a:r>
            <a:r>
              <a:rPr lang="en-US" altLang="ko-KR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캐주얼</a:t>
            </a:r>
            <a:r>
              <a:rPr lang="en-US" altLang="ko-KR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스타일 </a:t>
            </a:r>
            <a:r>
              <a:rPr lang="en-US" altLang="ko-KR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classification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GPU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서버 사용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=&gt; Deep fashion </a:t>
            </a:r>
            <a:r>
              <a:rPr lang="ko-KR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추가학습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옷 종류 </a:t>
            </a:r>
            <a:r>
              <a:rPr lang="ko-KR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디텍션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부정확성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개선을 위해 옷 종류 세분화 학습 진행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   ex)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맨투맨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후드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셔츠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…</a:t>
            </a:r>
          </a:p>
          <a:p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통해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선호도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Attribute-values Vector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틀 생성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=&gt;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유저 좋아요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싫어요 선택에 따른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weight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반영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27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799" y="25690"/>
            <a:ext cx="684697" cy="684697"/>
          </a:xfrm>
          <a:prstGeom prst="rect">
            <a:avLst/>
          </a:prstGeom>
        </p:spPr>
      </p:pic>
      <p:sp>
        <p:nvSpPr>
          <p:cNvPr id="4" name="직각 삼각형 3"/>
          <p:cNvSpPr/>
          <p:nvPr/>
        </p:nvSpPr>
        <p:spPr>
          <a:xfrm rot="16200000">
            <a:off x="8388424" y="6102424"/>
            <a:ext cx="755576" cy="755576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0" y="0"/>
            <a:ext cx="755576" cy="755576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24169" y="345430"/>
            <a:ext cx="111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C0C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  <a:endParaRPr lang="ko-KR" altLang="en-US" sz="5400" dirty="0">
              <a:solidFill>
                <a:srgbClr val="C0C0C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1606" y="457348"/>
            <a:ext cx="4948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Development Environment</a:t>
            </a:r>
            <a:r>
              <a:rPr lang="ko-KR" altLang="en-US" sz="1400" dirty="0">
                <a:solidFill>
                  <a:srgbClr val="FFC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31640" y="683458"/>
            <a:ext cx="532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APP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개발환경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구조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494870"/>
            <a:ext cx="6955102" cy="457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4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7564"/>
            <a:ext cx="9144000" cy="6858000"/>
          </a:xfrm>
          <a:prstGeom prst="rect">
            <a:avLst/>
          </a:prstGeom>
          <a:solidFill>
            <a:schemeClr val="tx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현재까지 개발된</a:t>
            </a:r>
            <a:r>
              <a:rPr lang="en-US" altLang="ko-KR" sz="3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App </a:t>
            </a:r>
            <a:r>
              <a:rPr lang="ko-KR" altLang="en-US" sz="3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시연영상</a:t>
            </a:r>
            <a:r>
              <a:rPr lang="ko-KR" altLang="en-US" sz="3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3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</a:t>
            </a:r>
            <a:r>
              <a:rPr lang="ko-KR" altLang="en-US" sz="36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현장시연</a:t>
            </a:r>
            <a:endParaRPr lang="en-US" altLang="ko-KR" sz="3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3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예정사항</a:t>
            </a:r>
            <a:endParaRPr lang="ko-KR" altLang="en-US" sz="3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75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1177</Words>
  <Application>Microsoft Office PowerPoint</Application>
  <PresentationFormat>화면 슬라이드 쇼(4:3)</PresentationFormat>
  <Paragraphs>240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WeblySleek UI Semibold</vt:lpstr>
      <vt:lpstr>Wingdings</vt:lpstr>
      <vt:lpstr>Noto Sans CJK KR Bold</vt:lpstr>
      <vt:lpstr>나눔스퀘어 ExtraBold</vt:lpstr>
      <vt:lpstr>나눔스퀘어 Bold</vt:lpstr>
      <vt:lpstr>Browallia New</vt:lpstr>
      <vt:lpstr>Symbol</vt:lpstr>
      <vt:lpstr>Arial</vt:lpstr>
      <vt:lpstr>나눔스퀘어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</dc:creator>
  <cp:lastModifiedBy>Windows 사용자</cp:lastModifiedBy>
  <cp:revision>198</cp:revision>
  <dcterms:created xsi:type="dcterms:W3CDTF">2016-02-28T00:49:02Z</dcterms:created>
  <dcterms:modified xsi:type="dcterms:W3CDTF">2019-12-10T07:25:55Z</dcterms:modified>
</cp:coreProperties>
</file>