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69"/>
  </p:normalViewPr>
  <p:slideViewPr>
    <p:cSldViewPr>
      <p:cViewPr varScale="1">
        <p:scale>
          <a:sx n="102" d="100"/>
          <a:sy n="102" d="100"/>
        </p:scale>
        <p:origin x="-1579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1F24A-4A37-46DB-ACE3-CBE0DCCA9039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59AA9-EB66-4EC8-A98E-A019248E9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67814" y="1805432"/>
            <a:ext cx="592277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9237" y="749299"/>
            <a:ext cx="65199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9901" y="3812285"/>
            <a:ext cx="8353425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981200" y="1524000"/>
            <a:ext cx="592277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SE TEAM3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2019300" y="5791200"/>
            <a:ext cx="6019800" cy="153631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47395" marR="5080" indent="-735330" algn="ctr">
              <a:lnSpc>
                <a:spcPts val="5520"/>
              </a:lnSpc>
              <a:spcBef>
                <a:spcPts val="480"/>
              </a:spcBef>
              <a:tabLst>
                <a:tab pos="1882775" algn="l"/>
              </a:tabLst>
            </a:pPr>
            <a:r>
              <a:rPr sz="4800" b="1" spc="-5" dirty="0">
                <a:latin typeface="Times New Roman"/>
                <a:cs typeface="Times New Roman"/>
              </a:rPr>
              <a:t>Test</a:t>
            </a:r>
            <a:r>
              <a:rPr lang="en-US" sz="4800" b="1" spc="-5" dirty="0">
                <a:latin typeface="Times New Roman"/>
                <a:cs typeface="Times New Roman"/>
              </a:rPr>
              <a:t>ing</a:t>
            </a:r>
          </a:p>
          <a:p>
            <a:pPr marL="747395" marR="5080" indent="-735330" algn="ctr">
              <a:lnSpc>
                <a:spcPts val="5520"/>
              </a:lnSpc>
              <a:spcBef>
                <a:spcPts val="480"/>
              </a:spcBef>
              <a:tabLst>
                <a:tab pos="1882775" algn="l"/>
              </a:tabLst>
            </a:pPr>
            <a:r>
              <a:rPr lang="en-US" altLang="ko-KR" sz="4800" b="1" spc="-5" dirty="0" err="1">
                <a:latin typeface="Times New Roman"/>
                <a:cs typeface="Times New Roman"/>
              </a:rPr>
              <a:t>qahub.scg.skku.ac.kr</a:t>
            </a:r>
            <a:endParaRPr lang="en-US" altLang="ko-KR" sz="4800" b="1" spc="-5" dirty="0">
              <a:latin typeface="Times New Roman"/>
              <a:cs typeface="Times New Roman"/>
            </a:endParaRPr>
          </a:p>
        </p:txBody>
      </p:sp>
      <p:pic>
        <p:nvPicPr>
          <p:cNvPr id="23553" name="Picture 1" descr="C:\Users\Samsung\Downloads\logo_black_typ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85725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5" dirty="0"/>
              <a:t>CREDIT PUCHASING AND EXCHANGING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9166461"/>
              </p:ext>
            </p:extLst>
          </p:nvPr>
        </p:nvGraphicFramePr>
        <p:xfrm>
          <a:off x="838200" y="1648972"/>
          <a:ext cx="8329928" cy="3541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75969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 환전과 구매가 가능해야한다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사고자하는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의 양과 지불해야할 돈의 양이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지불이 실패할 경우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구매가 예정된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이 사용자에게 주어져서는 안된다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환전을 할 때 환전하고 남은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의 양과 예상되는 환전되는 돈의 양이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9.5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환전에 실패했을 때 환전이 예정되었던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은 다시 반환되어야한다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9.6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환전하는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의 단위는 </a:t>
                      </a:r>
                      <a:r>
                        <a:rPr lang="en-US" altLang="ko-KR" sz="1000"/>
                        <a:t>1000</a:t>
                      </a:r>
                      <a:r>
                        <a:rPr lang="ko-KR" altLang="en-US" sz="1000"/>
                        <a:t>단위여야한다</a:t>
                      </a:r>
                      <a:r>
                        <a:rPr lang="en-US" altLang="ko-KR" sz="1000"/>
                        <a:t>.(ex 1000,2000,3000…)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9.7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사용자가 가지고있는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보다 많은 양이 환전되어서는 안된다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err="1"/>
              <a:t>Nonfunctional_Usability</a:t>
            </a:r>
            <a:r>
              <a:rPr lang="en-US" sz="2000" b="1" spc="-5" dirty="0"/>
              <a:t/>
            </a:r>
            <a:br>
              <a:rPr lang="en-US" sz="2000" b="1" spc="-5" dirty="0"/>
            </a:b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737356"/>
              </p:ext>
            </p:extLst>
          </p:nvPr>
        </p:nvGraphicFramePr>
        <p:xfrm>
          <a:off x="838200" y="1648972"/>
          <a:ext cx="8329928" cy="290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765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10.1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Chrome </a:t>
                      </a:r>
                      <a:r>
                        <a:rPr lang="ko-KR" altLang="en-US" sz="1000"/>
                        <a:t>브라우저에서 정상적으로 동작하여야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0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10.2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직관적인 </a:t>
                      </a:r>
                      <a:r>
                        <a:rPr lang="en-US" altLang="ko-KR" sz="1000"/>
                        <a:t>UI</a:t>
                      </a:r>
                      <a:r>
                        <a:rPr lang="ko-KR" altLang="en-US" sz="1000"/>
                        <a:t>및 </a:t>
                      </a:r>
                      <a:r>
                        <a:rPr lang="en-US" altLang="ko-KR" sz="1000"/>
                        <a:t>UX</a:t>
                      </a:r>
                      <a:r>
                        <a:rPr lang="ko-KR" altLang="en-US" sz="1000"/>
                        <a:t>를 제공한다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90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10.2.1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BOOTSTRAP, FONT-AWESOME </a:t>
                      </a:r>
                      <a:r>
                        <a:rPr lang="ko-KR" altLang="en-US" sz="1000" dirty="0"/>
                        <a:t>등 오픈소스를 사용하되 필요시 포토샵등으로 제작하여 사용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10.2.2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FORM </a:t>
                      </a:r>
                      <a:r>
                        <a:rPr lang="ko-KR" altLang="en-US" sz="1000" dirty="0"/>
                        <a:t>에러 처리시 에러 메시지가 명확하게 돋보이도록 설계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Nonfunctional</a:t>
            </a:r>
            <a:r>
              <a:rPr lang="en-US" sz="2000" b="1" spc="5" dirty="0"/>
              <a:t> _Performance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8576023"/>
              </p:ext>
            </p:extLst>
          </p:nvPr>
        </p:nvGraphicFramePr>
        <p:xfrm>
          <a:off x="838200" y="1648972"/>
          <a:ext cx="8329928" cy="280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90527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11.1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live chatting </a:t>
                      </a:r>
                      <a:r>
                        <a:rPr lang="ko-KR" altLang="en-US" sz="1000"/>
                        <a:t>및 </a:t>
                      </a:r>
                      <a:r>
                        <a:rPr lang="en-US" altLang="ko-KR" sz="1000"/>
                        <a:t>screen sharing </a:t>
                      </a:r>
                      <a:r>
                        <a:rPr lang="ko-KR" altLang="en-US" sz="1000"/>
                        <a:t>답변 기능이 정상적인 인터넷 환경에서 끊김없이 동작하여야한다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11.1.1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/>
                        <a:t>WebRTC </a:t>
                      </a:r>
                      <a:r>
                        <a:rPr lang="ko-KR" altLang="en-US" sz="1000"/>
                        <a:t>이용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11.1.2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시스템 접근 권한을 요청해야 할 수도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11.2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모든 서비스의 접속이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초 이내로 되도록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11.2.1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동시 접속자가 많아도 서비스가 느려지지 않도록 효율적인 설계가 되어있어야한다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11.2.2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화면 공유 고려하여 서버 아키텍처 설계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err="1"/>
              <a:t>Nonfunctional_Dependability</a:t>
            </a:r>
            <a:r>
              <a:rPr lang="en-US" sz="2000" b="1" spc="-5" dirty="0"/>
              <a:t>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364122"/>
              </p:ext>
            </p:extLst>
          </p:nvPr>
        </p:nvGraphicFramePr>
        <p:xfrm>
          <a:off x="838200" y="1648972"/>
          <a:ext cx="8329928" cy="3225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0972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서버 </a:t>
                      </a:r>
                      <a:r>
                        <a:rPr lang="en-US" altLang="ko-KR" sz="1000"/>
                        <a:t>failure </a:t>
                      </a:r>
                      <a:r>
                        <a:rPr lang="ko-KR" altLang="en-US" sz="1000"/>
                        <a:t>시 자동으로 복구하도록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12.1.1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서버 재부팅시 필요 서비스가 다시 켜지도록 쉘 스크립트 등록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유저의 데이터가 정상적으로 저장되고 주기적으로 백업되어야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12.2.1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/>
                        <a:t>DB Operation </a:t>
                      </a:r>
                      <a:r>
                        <a:rPr lang="ko-KR" altLang="en-US" sz="1000"/>
                        <a:t>로그 저장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사용하는 라이브러리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프레임워크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혹은 브라우저의 업데이트가 발생하여도 정상적으로 작동하여야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12.3.1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Back-end</a:t>
                      </a:r>
                      <a:r>
                        <a:rPr lang="ko-KR" altLang="en-US" sz="1000"/>
                        <a:t>나 </a:t>
                      </a:r>
                      <a:r>
                        <a:rPr lang="en-US" altLang="ko-KR" sz="1000"/>
                        <a:t>Front-end</a:t>
                      </a:r>
                      <a:r>
                        <a:rPr lang="ko-KR" altLang="en-US" sz="1000"/>
                        <a:t>에서 업데이트 시 문제가 생길 수 있는 모듈인 경우 </a:t>
                      </a:r>
                      <a:r>
                        <a:rPr lang="en-US" altLang="ko-KR" sz="1000"/>
                        <a:t>package.json</a:t>
                      </a:r>
                      <a:r>
                        <a:rPr lang="ko-KR" altLang="en-US" sz="1000"/>
                        <a:t>에 버전을 </a:t>
                      </a:r>
                      <a:r>
                        <a:rPr lang="en-US" altLang="ko-KR" sz="1000"/>
                        <a:t>fix </a:t>
                      </a:r>
                      <a:r>
                        <a:rPr lang="ko-KR" altLang="en-US" sz="1000"/>
                        <a:t>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56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12.3.2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chrome </a:t>
                      </a:r>
                      <a:r>
                        <a:rPr lang="ko-KR" altLang="en-US" sz="1000" dirty="0"/>
                        <a:t>최신 버전에서 동작하도록 확인한다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err="1"/>
              <a:t>Nonfunctional_Security</a:t>
            </a:r>
            <a:r>
              <a:rPr lang="en-US" sz="2000" b="1" spc="-5" dirty="0"/>
              <a:t/>
            </a:r>
            <a:br>
              <a:rPr lang="en-US" sz="2000" b="1" spc="-5" dirty="0"/>
            </a:br>
            <a:r>
              <a:rPr lang="en-US" sz="2000" b="1" spc="-5" dirty="0"/>
              <a:t>T</a:t>
            </a:r>
            <a:r>
              <a:rPr sz="2000" b="1" spc="-5">
                <a:latin typeface="Times New Roman"/>
                <a:cs typeface="Times New Roman"/>
              </a:rPr>
              <a:t>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1770559"/>
              </p:ext>
            </p:extLst>
          </p:nvPr>
        </p:nvGraphicFramePr>
        <p:xfrm>
          <a:off x="838200" y="1600200"/>
          <a:ext cx="8610601" cy="373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1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9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58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7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인증받지 않은 유저에 대해서 서비스의 이용이 차단되어야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13.1.1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/>
                        <a:t>Session-based Authentication </a:t>
                      </a:r>
                      <a:r>
                        <a:rPr lang="ko-KR" altLang="en-US" sz="1000"/>
                        <a:t>사용한다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13.1.2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URL </a:t>
                      </a:r>
                      <a:r>
                        <a:rPr lang="ko-KR" altLang="en-US" sz="1000"/>
                        <a:t>넘기기로 서비스의 조회가 되지 않도록 라우팅 설정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7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13.1.3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가장 최신에 로그인한 </a:t>
                      </a:r>
                      <a:r>
                        <a:rPr lang="en-US" altLang="ko-KR" sz="1000"/>
                        <a:t>device</a:t>
                      </a:r>
                      <a:r>
                        <a:rPr lang="ko-KR" altLang="en-US" sz="1000"/>
                        <a:t>의 세션 사용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포인트를 사용하지 않은 유저가 포인트 사용이 필요한 항목에 대해 접근이 불가해야한다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9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13.2.1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JS </a:t>
                      </a:r>
                      <a:r>
                        <a:rPr lang="ko-KR" altLang="en-US" sz="1000" dirty="0" err="1"/>
                        <a:t>난독화</a:t>
                      </a:r>
                      <a:r>
                        <a:rPr lang="ko-KR" altLang="en-US" sz="1000" dirty="0"/>
                        <a:t> 작업 후 배포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13.2.2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포인트 필요한 직업인 경우 필히 데이터베이스에서 권한 확인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비밀번호가 암호화 되어 저장되어야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13.3.1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SHA256(</a:t>
                      </a:r>
                      <a:r>
                        <a:rPr lang="ko-KR" altLang="en-US" sz="1000"/>
                        <a:t>혹은 더 복잡한 </a:t>
                      </a:r>
                      <a:r>
                        <a:rPr lang="en-US" altLang="ko-KR" sz="1000"/>
                        <a:t>ENCRYPTION) </a:t>
                      </a:r>
                      <a:r>
                        <a:rPr lang="ko-KR" altLang="en-US" sz="1000"/>
                        <a:t>사용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원치않는 개인정보가 제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자에게 노출되지 않아야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13.4.1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HTTPS </a:t>
                      </a:r>
                      <a:r>
                        <a:rPr lang="ko-KR" altLang="en-US" sz="1000" dirty="0"/>
                        <a:t>통신 사용한다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SIGN UP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6562078"/>
              </p:ext>
            </p:extLst>
          </p:nvPr>
        </p:nvGraphicFramePr>
        <p:xfrm>
          <a:off x="838200" y="1524000"/>
          <a:ext cx="8329928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2372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중복된 아이디는 허용하지 않는다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표시된 항목은 반드시 작성해야 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비밀번호는 최소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이상이며 소문자 알파벳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대문자 알파벳</a:t>
                      </a:r>
                      <a:r>
                        <a:rPr lang="en-US" altLang="ko-KR" sz="1000" dirty="0"/>
                        <a:t>,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그리고 숫자를 포함하여야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유저 등록 시 </a:t>
                      </a:r>
                      <a:r>
                        <a:rPr lang="ko-KR" altLang="en-US" sz="1000" dirty="0" err="1"/>
                        <a:t>멘토와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멘티</a:t>
                      </a:r>
                      <a:r>
                        <a:rPr lang="ko-KR" altLang="en-US" sz="1000" dirty="0"/>
                        <a:t> 중 자신의 역할을 선택할 수 있어야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1.5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등록 된 </a:t>
                      </a:r>
                      <a:r>
                        <a:rPr lang="en-US" altLang="ko-KR" sz="1000" dirty="0"/>
                        <a:t>ID / </a:t>
                      </a:r>
                      <a:r>
                        <a:rPr lang="ko-KR" altLang="en-US" sz="1000" dirty="0"/>
                        <a:t>비밀번호로 </a:t>
                      </a:r>
                      <a:r>
                        <a:rPr lang="ko-KR" altLang="en-US" sz="1000" dirty="0" err="1"/>
                        <a:t>로그인이</a:t>
                      </a:r>
                      <a:r>
                        <a:rPr lang="ko-KR" altLang="en-US" sz="1000" dirty="0"/>
                        <a:t> 가능해야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7996101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1.6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멘토는 본인이 </a:t>
                      </a:r>
                      <a:r>
                        <a:rPr lang="ko-KR" altLang="en-US" sz="1000" dirty="0" err="1"/>
                        <a:t>활동가능한</a:t>
                      </a:r>
                      <a:r>
                        <a:rPr lang="ko-KR" altLang="en-US" sz="1000" dirty="0"/>
                        <a:t> 시간대를 입력하도록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2369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FIND ID, FIND PASSWORD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1528094"/>
              </p:ext>
            </p:extLst>
          </p:nvPr>
        </p:nvGraphicFramePr>
        <p:xfrm>
          <a:off x="838200" y="1676400"/>
          <a:ext cx="8329928" cy="362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111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5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2.1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요구되어지는 정보가 모두 입력되어야만 한다</a:t>
                      </a:r>
                      <a:r>
                        <a:rPr lang="en-US" altLang="ko-KR" sz="1000"/>
                        <a:t>. 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3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2</a:t>
                      </a:r>
                      <a:r>
                        <a:rPr lang="en-US" altLang="ko-KR" sz="1000" dirty="0" smtClean="0"/>
                        <a:t>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사용자가 입력한 정보는 사용자가 </a:t>
                      </a:r>
                      <a:r>
                        <a:rPr lang="en-US" altLang="ko-KR" sz="1000"/>
                        <a:t>User registration </a:t>
                      </a:r>
                      <a:r>
                        <a:rPr lang="ko-KR" altLang="en-US" sz="1000"/>
                        <a:t>과정에서 입력했던 정보와 일치해야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2</a:t>
                      </a:r>
                      <a:r>
                        <a:rPr lang="en-US" altLang="ko-KR" sz="1000" dirty="0" smtClean="0"/>
                        <a:t>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요청이 성공했을 시 </a:t>
                      </a:r>
                      <a:r>
                        <a:rPr lang="en-US" altLang="ko-KR" sz="1000"/>
                        <a:t>findid</a:t>
                      </a:r>
                      <a:r>
                        <a:rPr lang="ko-KR" altLang="en-US" sz="1000"/>
                        <a:t>에서는 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가 웹사이트에 띄어져야한다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5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2</a:t>
                      </a:r>
                      <a:r>
                        <a:rPr lang="en-US" altLang="ko-KR" sz="1000" dirty="0" smtClean="0"/>
                        <a:t>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요청이 성공했을 시 </a:t>
                      </a:r>
                      <a:r>
                        <a:rPr lang="en-US" altLang="ko-KR" sz="1000"/>
                        <a:t>findpassword</a:t>
                      </a:r>
                      <a:r>
                        <a:rPr lang="ko-KR" altLang="en-US" sz="1000"/>
                        <a:t>에서는 임시비밀번호가 등록된 </a:t>
                      </a:r>
                      <a:r>
                        <a:rPr lang="en-US" altLang="ko-KR" sz="1000"/>
                        <a:t>email</a:t>
                      </a:r>
                      <a:r>
                        <a:rPr lang="ko-KR" altLang="en-US" sz="1000"/>
                        <a:t>로 전송되어야하며 </a:t>
                      </a:r>
                      <a:r>
                        <a:rPr lang="en-US" altLang="ko-KR" sz="1000"/>
                        <a:t>email</a:t>
                      </a:r>
                      <a:r>
                        <a:rPr lang="ko-KR" altLang="en-US" sz="1000"/>
                        <a:t>이 전송되었다는 메시지를 웹사이트에 띄어져야한다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3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2</a:t>
                      </a:r>
                      <a:r>
                        <a:rPr lang="en-US" altLang="ko-KR" sz="1000" dirty="0" smtClean="0"/>
                        <a:t>.5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요청에 실패했을 시 실패했다는 메시지가 웹사이트에 띄어져야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QUESTION LIST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8865229"/>
              </p:ext>
            </p:extLst>
          </p:nvPr>
        </p:nvGraphicFramePr>
        <p:xfrm>
          <a:off x="838200" y="1524000"/>
          <a:ext cx="8329928" cy="2838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4951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3</a:t>
                      </a:r>
                      <a:r>
                        <a:rPr lang="en-US" altLang="ko-KR" sz="1000" dirty="0" smtClean="0"/>
                        <a:t>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 게시판 페이지를 접속할 수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3</a:t>
                      </a:r>
                      <a:r>
                        <a:rPr lang="en-US" altLang="ko-KR" sz="1000" dirty="0" smtClean="0"/>
                        <a:t>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질문리스트는 </a:t>
                      </a:r>
                      <a:r>
                        <a:rPr lang="en-US" altLang="ko-KR" sz="1000"/>
                        <a:t>pagination</a:t>
                      </a:r>
                      <a:r>
                        <a:rPr lang="ko-KR" altLang="en-US" sz="1000"/>
                        <a:t>되어있어야한다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3</a:t>
                      </a:r>
                      <a:r>
                        <a:rPr lang="en-US" altLang="ko-KR" sz="1000" dirty="0" smtClean="0"/>
                        <a:t>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각 게시글에는 </a:t>
                      </a:r>
                      <a:r>
                        <a:rPr lang="en-US" sz="1000"/>
                        <a:t>title,date,views,stars,typeofanswer</a:t>
                      </a:r>
                      <a:r>
                        <a:rPr lang="ko-KR" altLang="en-US" sz="1000"/>
                        <a:t>가 표시되어있어야한다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3</a:t>
                      </a:r>
                      <a:r>
                        <a:rPr lang="en-US" altLang="ko-KR" sz="1000" dirty="0" smtClean="0"/>
                        <a:t>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게시판에서 </a:t>
                      </a:r>
                      <a:r>
                        <a:rPr lang="ko-KR" altLang="en-US" sz="1000" dirty="0" err="1"/>
                        <a:t>게시글이</a:t>
                      </a:r>
                      <a:r>
                        <a:rPr lang="ko-KR" altLang="en-US" sz="1000" dirty="0"/>
                        <a:t> 답변이 완료되었는지 아닌지 확인할 수 </a:t>
                      </a:r>
                      <a:r>
                        <a:rPr lang="ko-KR" altLang="en-US" sz="1000" dirty="0" err="1"/>
                        <a:t>있어야한다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QUESTION VIEW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1798210"/>
              </p:ext>
            </p:extLst>
          </p:nvPr>
        </p:nvGraphicFramePr>
        <p:xfrm>
          <a:off x="838200" y="1524000"/>
          <a:ext cx="8329928" cy="2838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4951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4.1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질문을 작성한 </a:t>
                      </a:r>
                      <a:r>
                        <a:rPr lang="en-US" altLang="ko-KR" sz="1000"/>
                        <a:t>user</a:t>
                      </a:r>
                      <a:r>
                        <a:rPr lang="ko-KR" altLang="en-US" sz="1000"/>
                        <a:t>의 정보가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4</a:t>
                      </a:r>
                      <a:r>
                        <a:rPr lang="en-US" altLang="ko-KR" sz="1000" dirty="0" smtClean="0"/>
                        <a:t>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답변이 등록된 경우 답변을 한 </a:t>
                      </a:r>
                      <a:r>
                        <a:rPr lang="en-US" altLang="ko-KR" sz="1000"/>
                        <a:t>user</a:t>
                      </a:r>
                      <a:r>
                        <a:rPr lang="ko-KR" altLang="en-US" sz="1000"/>
                        <a:t>의 정보가 표시되어야한다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4</a:t>
                      </a:r>
                      <a:r>
                        <a:rPr lang="en-US" altLang="ko-KR" sz="1000" dirty="0" smtClean="0"/>
                        <a:t>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후에야 질문을 보는 것이 가능해진다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4</a:t>
                      </a:r>
                      <a:r>
                        <a:rPr lang="en-US" altLang="ko-KR" sz="1000" dirty="0" smtClean="0"/>
                        <a:t>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사용자는 답변의 </a:t>
                      </a:r>
                      <a:r>
                        <a:rPr lang="en-US" altLang="ko-KR" sz="1000" dirty="0"/>
                        <a:t>20%</a:t>
                      </a:r>
                      <a:r>
                        <a:rPr lang="ko-KR" altLang="en-US" sz="1000" dirty="0"/>
                        <a:t>에 해당하는 보상을 지불하면 다른 사용자의 질문에 대한 답변을 볼 수 있다</a:t>
                      </a:r>
                      <a:r>
                        <a:rPr lang="en-US" altLang="ko-KR" sz="1000" dirty="0"/>
                        <a:t>. 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ANSWER REGISTRATION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3189004"/>
              </p:ext>
            </p:extLst>
          </p:nvPr>
        </p:nvGraphicFramePr>
        <p:xfrm>
          <a:off x="838200" y="1725172"/>
          <a:ext cx="8329928" cy="398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7428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5.1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사용자의 역할이 </a:t>
                      </a:r>
                      <a:r>
                        <a:rPr lang="en-US" altLang="ko-KR" sz="1000"/>
                        <a:t>mentor</a:t>
                      </a:r>
                      <a:r>
                        <a:rPr lang="ko-KR" altLang="en-US" sz="1000"/>
                        <a:t>여야만 답변등록이 가능하다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5.2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해당 질문에 대한 답변이 등록되지 않은 상태여야 </a:t>
                      </a:r>
                      <a:r>
                        <a:rPr lang="ko-KR" altLang="en-US" sz="1000" dirty="0" err="1"/>
                        <a:t>멘토는</a:t>
                      </a:r>
                      <a:r>
                        <a:rPr lang="ko-KR" altLang="en-US" sz="1000" dirty="0"/>
                        <a:t> 답변이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.3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질문의 답변 유형이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인 경우 바로 답변을 달 수 있다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.4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질문의 답변 유형이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Live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Chat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혹은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Screen Sharing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인 경우 가능 한 시간대를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arrange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한다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이때 확정된 시간과 더불어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Live chat / Screen share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가 가능한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URL 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이 이메일로 전송되며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내 질문 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답변에서 확인할 수 있어야 한다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5.5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답변이 등록되었을 시 </a:t>
                      </a:r>
                      <a:r>
                        <a:rPr lang="ko-KR" altLang="en-US" sz="1000" dirty="0" err="1">
                          <a:latin typeface="Times New Roman"/>
                          <a:cs typeface="Times New Roman"/>
                        </a:rPr>
                        <a:t>멘티에게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이메일로 알림을 해준다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.6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유저는 등록된 답변을 평가할 수 있으며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평가 시 해당 질문의 보상 포인트가 멘토에게 주어진다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5.6.1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평가 방법은 </a:t>
                      </a:r>
                      <a:r>
                        <a:rPr lang="ko-KR" altLang="en-US" sz="1000" dirty="0" err="1">
                          <a:latin typeface="Times New Roman"/>
                          <a:cs typeface="Times New Roman"/>
                        </a:rPr>
                        <a:t>별점과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피드백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그리고 추가 포인트를 줌으로써 평가할 수 있다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QUESTION REGISTRATION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7031608"/>
              </p:ext>
            </p:extLst>
          </p:nvPr>
        </p:nvGraphicFramePr>
        <p:xfrm>
          <a:off x="838200" y="1648972"/>
          <a:ext cx="8329928" cy="3282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395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6</a:t>
                      </a:r>
                      <a:r>
                        <a:rPr lang="en-US" altLang="ko-KR" sz="1000" dirty="0" smtClean="0"/>
                        <a:t>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반드시 로그인이 수행된 후에 질문을 등록할 수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6</a:t>
                      </a:r>
                      <a:r>
                        <a:rPr lang="en-US" altLang="ko-KR" sz="1000" dirty="0" smtClean="0"/>
                        <a:t>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등록하는 문제에 설정하는 보상은 해당 사용자가 가진 </a:t>
                      </a:r>
                      <a:r>
                        <a:rPr lang="en-US" altLang="ko-KR" sz="1000"/>
                        <a:t>credit</a:t>
                      </a:r>
                      <a:r>
                        <a:rPr lang="ko-KR" altLang="en-US" sz="1000"/>
                        <a:t>보다 작거나 같아야한다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13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6</a:t>
                      </a:r>
                      <a:r>
                        <a:rPr lang="en-US" altLang="ko-KR" sz="1000" dirty="0" smtClean="0"/>
                        <a:t>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질문을 작성하는 사용자는 원하는 답변의 유형에 설정된 최소 보상보다 큰 보상으로 설정을 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6</a:t>
                      </a:r>
                      <a:r>
                        <a:rPr lang="en-US" altLang="ko-KR" sz="1000" dirty="0" smtClean="0"/>
                        <a:t>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답변유형을 </a:t>
                      </a:r>
                      <a:r>
                        <a:rPr lang="en-US" altLang="ko-KR" sz="1000"/>
                        <a:t>livechatting</a:t>
                      </a:r>
                      <a:r>
                        <a:rPr lang="ko-KR" altLang="en-US" sz="1000"/>
                        <a:t>이나 </a:t>
                      </a:r>
                      <a:r>
                        <a:rPr lang="en-US" altLang="ko-KR" sz="1000"/>
                        <a:t>screensharing</a:t>
                      </a:r>
                      <a:r>
                        <a:rPr lang="ko-KR" altLang="en-US" sz="1000"/>
                        <a:t>을 원하는 경우 가능한 시간대를 설정해야한다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/>
                        <a:t>6</a:t>
                      </a:r>
                      <a:r>
                        <a:rPr lang="en-US" altLang="ko-KR" sz="1000" dirty="0" smtClean="0"/>
                        <a:t>.5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설정 가능한 보상의 단위는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단위이다</a:t>
                      </a:r>
                      <a:r>
                        <a:rPr lang="en-US" altLang="ko-KR" sz="1000" dirty="0"/>
                        <a:t>.(ex 100,200,300…)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ANSWER EVALUATION</a:t>
            </a:r>
            <a:r>
              <a:rPr lang="en-US" sz="2000" b="1" spc="5" dirty="0"/>
              <a:t>  </a:t>
            </a: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779674"/>
              </p:ext>
            </p:extLst>
          </p:nvPr>
        </p:nvGraphicFramePr>
        <p:xfrm>
          <a:off x="838200" y="1648972"/>
          <a:ext cx="8329928" cy="3685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080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7.1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사용자는 역할이 </a:t>
                      </a:r>
                      <a:r>
                        <a:rPr lang="en-US" altLang="ko-KR" sz="1000"/>
                        <a:t>mentee</a:t>
                      </a:r>
                      <a:r>
                        <a:rPr lang="ko-KR" altLang="en-US" sz="1000"/>
                        <a:t>이자 질문자인 </a:t>
                      </a:r>
                      <a:r>
                        <a:rPr lang="en-US" altLang="ko-KR" sz="1000"/>
                        <a:t>user</a:t>
                      </a:r>
                      <a:r>
                        <a:rPr lang="ko-KR" altLang="en-US" sz="1000"/>
                        <a:t>만 답변평가가 가능하다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7.2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/>
                        <a:t>text answer</a:t>
                      </a:r>
                      <a:r>
                        <a:rPr lang="ko-KR" altLang="en-US" sz="1000"/>
                        <a:t>인 경우 답변이 등록된 이 후 아무때나 평가가 가능해야한다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17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7.3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dirty="0"/>
                        <a:t>live chatting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screen sharing</a:t>
                      </a:r>
                      <a:r>
                        <a:rPr lang="ko-KR" altLang="en-US" sz="1000" dirty="0"/>
                        <a:t>인 경우 답변 이후 곧바로 뜨는 평가하기 페이지를 통해 평가가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7.4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평가 내용에는 별점과 피드백이 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7.5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 err="1"/>
                        <a:t>별점은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0~5</a:t>
                      </a:r>
                      <a:r>
                        <a:rPr lang="ko-KR" altLang="en-US" sz="1000" dirty="0"/>
                        <a:t>점 사이에서 선택적으로 등록할 수 있어야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2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7.6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sz="1000"/>
                        <a:t> 평가 시 해당 질문의 보상이 멘토에게 주어진다</a:t>
                      </a:r>
                      <a:r>
                        <a:rPr lang="en-US" altLang="ko-KR" sz="1000"/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81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000" dirty="0" smtClean="0">
                          <a:latin typeface="Times New Roman"/>
                          <a:cs typeface="Times New Roman"/>
                        </a:rPr>
                        <a:t>7.7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1000" dirty="0">
                          <a:latin typeface="Times New Roman"/>
                          <a:cs typeface="Times New Roman"/>
                        </a:rPr>
                        <a:t> 답변 평가 시 멘토에게 이메일을 보낸다</a:t>
                      </a:r>
                      <a:r>
                        <a:rPr lang="en-US" altLang="ko-KR"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967" y="894854"/>
            <a:ext cx="34328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/>
              <a:t>USER INFORMATION</a:t>
            </a:r>
            <a:br>
              <a:rPr lang="en-US" sz="2000" b="1" spc="-5" dirty="0"/>
            </a:br>
            <a:r>
              <a:rPr sz="2000" b="1" spc="-5">
                <a:latin typeface="Times New Roman"/>
                <a:cs typeface="Times New Roman"/>
              </a:rPr>
              <a:t>Test Case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4007714"/>
              </p:ext>
            </p:extLst>
          </p:nvPr>
        </p:nvGraphicFramePr>
        <p:xfrm>
          <a:off x="838200" y="1648972"/>
          <a:ext cx="8329928" cy="429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7500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Case #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scenario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0960" algn="ctr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 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8.1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유저는 메이화면에서 개인 정보 버튼을 눌러 자신의 개인 정보들을 확인할 수 있어야한다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8.2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개인 정보 페이지에서 유저 정보 수정 기능이 존재해야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7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8.3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반드시 </a:t>
                      </a:r>
                      <a:r>
                        <a:rPr lang="ko-KR" altLang="en-US" sz="1000" dirty="0" err="1"/>
                        <a:t>로그인이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되어있어야하며</a:t>
                      </a:r>
                      <a:r>
                        <a:rPr lang="ko-KR" altLang="en-US" sz="1000" dirty="0"/>
                        <a:t> 정보 수정 페이지로 이동하기 전에 비밀번호를 한번 더 체크하여야만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8.4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유저 정보 수정 페이지에서 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와 </a:t>
                      </a:r>
                      <a:r>
                        <a:rPr lang="en-US" altLang="ko-KR" sz="1000"/>
                        <a:t>type(mentor or mentee)</a:t>
                      </a:r>
                      <a:r>
                        <a:rPr lang="ko-KR" altLang="en-US" sz="1000"/>
                        <a:t>은 수정이 불가하다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8.5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패스워드 정보는 </a:t>
                      </a:r>
                      <a:r>
                        <a:rPr lang="en-US" altLang="ko-KR" sz="1000"/>
                        <a:t>hash function</a:t>
                      </a:r>
                      <a:r>
                        <a:rPr lang="ko-KR" altLang="en-US" sz="1000"/>
                        <a:t>으로 암호화 되어있어야만 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6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8.6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/>
                        <a:t>수정되는 패스워드는 반드시 대문자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소문자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숫자를 포함하는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이상의 문자이어야한다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/>
                        <a:t>8.7</a:t>
                      </a:r>
                      <a:endParaRPr lang="en-US" altLang="ko-KR" sz="1000" dirty="0"/>
                    </a:p>
                  </a:txBody>
                  <a:tcPr marL="22860" marR="2286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dirty="0"/>
                        <a:t>패스워드를 수정하는 경우 중복확인 기능이 있어야만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22860" marR="2286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1043</Words>
  <Application>Microsoft Macintosh PowerPoint</Application>
  <PresentationFormat>사용자 지정</PresentationFormat>
  <Paragraphs>228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SE TEAM3</vt:lpstr>
      <vt:lpstr>SIGN UP  Test Case</vt:lpstr>
      <vt:lpstr>FIND ID, FIND PASSWORD  Test Case</vt:lpstr>
      <vt:lpstr>QUESTION LIST  Test Case</vt:lpstr>
      <vt:lpstr>QUESTION VIEW  Test Case</vt:lpstr>
      <vt:lpstr>ANSWER REGISTRATION  Test Case</vt:lpstr>
      <vt:lpstr>QUESTION REGISTRATION  Test Case</vt:lpstr>
      <vt:lpstr>ANSWER EVALUATION  Test Case</vt:lpstr>
      <vt:lpstr>USER INFORMATION Test Case</vt:lpstr>
      <vt:lpstr>CREDIT PUCHASING AND EXCHANGING  Test Case</vt:lpstr>
      <vt:lpstr>Nonfunctional_Usability Test Case</vt:lpstr>
      <vt:lpstr>Nonfunctional _Performance Test Case</vt:lpstr>
      <vt:lpstr>Nonfunctional_Dependability Test Case</vt:lpstr>
      <vt:lpstr>Nonfunctional_Security Test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Template</dc:title>
  <dc:creator>Administrator</dc:creator>
  <cp:lastModifiedBy>Samsung</cp:lastModifiedBy>
  <cp:revision>17</cp:revision>
  <dcterms:created xsi:type="dcterms:W3CDTF">2019-12-07T07:40:09Z</dcterms:created>
  <dcterms:modified xsi:type="dcterms:W3CDTF">2019-12-08T13:45:08Z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2007-11-20T00:00:00Z</vt:filetime>
  </property>
  <property fmtid="{D5CDD505-2E9C-101B-9397-08002B2CF9AE}" pid="3" name="Creator">
    <vt:lpwstr>Acrobat PDFMaker 7.0.5 for Word</vt:lpwstr>
  </property>
  <property fmtid="{D5CDD505-2E9C-101B-9397-08002B2CF9AE}" pid="4" name="LastSaved">
    <vt:filetime>2019-12-07T00:00:00Z</vt:filetime>
  </property>
</Properties>
</file>