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A00"/>
    <a:srgbClr val="EB7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90" autoAdjust="0"/>
  </p:normalViewPr>
  <p:slideViewPr>
    <p:cSldViewPr snapToGrid="0">
      <p:cViewPr varScale="1">
        <p:scale>
          <a:sx n="65" d="100"/>
          <a:sy n="65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A93-F0B6-4984-AE8C-8C6D39885AE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CF8-D972-4DDE-961E-B258DBDD4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저는 팀 </a:t>
            </a:r>
            <a:r>
              <a:rPr lang="en-US" altLang="ko-KR" dirty="0" smtClean="0"/>
              <a:t>4</a:t>
            </a:r>
            <a:r>
              <a:rPr lang="en-US" altLang="ko-KR" baseline="0" dirty="0" smtClean="0"/>
              <a:t>, review revolution</a:t>
            </a:r>
            <a:r>
              <a:rPr lang="ko-KR" altLang="en-US" baseline="0" dirty="0" smtClean="0"/>
              <a:t>의 발표를 담당한 팀장 윤성경입니다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웹 쇼핑몰의 신개념 사용자 리뷰 비교 분석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시스템인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이번 학기 동안 디자인하고 개발했습니다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각각의 역할에 대해서 설명하자면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설계와 문서 작성 단계까지는 다같이 토의하면서 시스템 디자인을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이후 실제 구현과 통합 단계에서는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제가 총괄 코드 관리와 디버깅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트러블슈팅을 맡았고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김진태 님이 시스템의 </a:t>
            </a:r>
            <a:r>
              <a:rPr lang="ko-KR" altLang="en-US" baseline="0" dirty="0" err="1" smtClean="0"/>
              <a:t>프론트엔드를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메인으로</a:t>
            </a:r>
            <a:r>
              <a:rPr lang="ko-KR" altLang="en-US" baseline="0" dirty="0" smtClean="0"/>
              <a:t> 담당하셨고 </a:t>
            </a:r>
            <a:r>
              <a:rPr lang="ko-KR" altLang="en-US" baseline="0" dirty="0" err="1" smtClean="0"/>
              <a:t>백엔드와</a:t>
            </a:r>
            <a:r>
              <a:rPr lang="ko-KR" altLang="en-US" baseline="0" dirty="0" smtClean="0"/>
              <a:t> 연결하는 작업도 같이 해주셨습니다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유종현 님이 메인 </a:t>
            </a:r>
            <a:r>
              <a:rPr lang="ko-KR" altLang="en-US" baseline="0" dirty="0" err="1" smtClean="0"/>
              <a:t>백엔드를</a:t>
            </a:r>
            <a:r>
              <a:rPr lang="ko-KR" altLang="en-US" baseline="0" dirty="0" smtClean="0"/>
              <a:t> 담당하셨고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특히 자연어 처리와 </a:t>
            </a:r>
            <a:r>
              <a:rPr lang="ko-KR" altLang="en-US" baseline="0" dirty="0" err="1" smtClean="0"/>
              <a:t>테스팅을</a:t>
            </a:r>
            <a:r>
              <a:rPr lang="ko-KR" altLang="en-US" baseline="0" dirty="0" smtClean="0"/>
              <a:t> 맡아서 담당해주셨습니다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마지막으로 정창호님이 메인 </a:t>
            </a:r>
            <a:r>
              <a:rPr lang="ko-KR" altLang="en-US" baseline="0" dirty="0" err="1" smtClean="0"/>
              <a:t>백엔드와</a:t>
            </a:r>
            <a:r>
              <a:rPr lang="ko-KR" altLang="en-US" baseline="0" dirty="0" smtClean="0"/>
              <a:t> 데이터베이스인 </a:t>
            </a:r>
            <a:r>
              <a:rPr lang="ko-KR" altLang="en-US" baseline="0" dirty="0" err="1" smtClean="0"/>
              <a:t>파이어스토어를</a:t>
            </a:r>
            <a:r>
              <a:rPr lang="ko-KR" altLang="en-US" baseline="0" dirty="0" smtClean="0"/>
              <a:t> 연결하고 관리하는 작업을 담당해주셨고 마지막에 코드와 문서를 일치시키는 작업을 맡아주셨습니다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지금까지 수고해주신 팀원 분들께 </a:t>
            </a:r>
            <a:r>
              <a:rPr lang="ko-KR" altLang="en-US" baseline="0" dirty="0" err="1" smtClean="0"/>
              <a:t>감사드리며</a:t>
            </a:r>
            <a:r>
              <a:rPr lang="ko-KR" altLang="en-US" baseline="0" dirty="0" smtClean="0"/>
              <a:t> 다음 설명으로 넘어가겠습니다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마치면서 저희의 느낀 점을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일단 큰 시스템을 체계적으로 요구사항 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디자인부터 마지막 배포까지 해본 경험을 통해서 소프트웨어 공학</a:t>
            </a:r>
            <a:r>
              <a:rPr lang="ko-KR" altLang="en-US" baseline="0" dirty="0" smtClean="0"/>
              <a:t> 프로세스 관점의 이해를 할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전체 구조가 소프트웨어의 방향을 정하게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이슈가 발생할 때마다 구조를 얼마나 알고 있느냐에 따라 대처할 수 있는 범위가 달라진다는 사실을 느꼈습니다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김진태님은 미리 철저하게 계획을 세워야 한다는 것을 느끼게 되었고</a:t>
            </a:r>
            <a:r>
              <a:rPr lang="ko-KR" altLang="en-US" baseline="0" dirty="0" smtClean="0"/>
              <a:t> 새 프레임워크를 다루면서 배운 점이 많았다고 하셨습니다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유종현님은 같은 시간과 공간 속에서 작업을 하는 것이 아니라서 디자인 </a:t>
            </a:r>
            <a:r>
              <a:rPr lang="ko-KR" altLang="en-US" baseline="0" dirty="0" err="1" smtClean="0"/>
              <a:t>스펙</a:t>
            </a:r>
            <a:r>
              <a:rPr lang="ko-KR" altLang="en-US" baseline="0" dirty="0" smtClean="0"/>
              <a:t> 문서의 힘을 느끼셨다고 하셨습니다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또 </a:t>
            </a:r>
            <a:r>
              <a:rPr lang="ko-KR" altLang="en-US" baseline="0" smtClean="0"/>
              <a:t>정창호님은 </a:t>
            </a:r>
            <a:r>
              <a:rPr lang="ko-KR" altLang="en-US" baseline="0" smtClean="0"/>
              <a:t>프로젝트 문서화로 팀원 모두 세부 구조에 대해 이해하고 개발하는 경험이 신선했다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좋은 팀원들이 어떤 방식으로 일하는지 보고 배울 수 있었다라고 </a:t>
            </a:r>
            <a:r>
              <a:rPr lang="ko-KR" altLang="en-US" baseline="0" dirty="0" smtClean="0"/>
              <a:t>하셨습니다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팀 모두 많은 것을 배울 수 있었던 좋은 시간이었습니다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이것으로 발표를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들어주셔서 감사합니다</a:t>
            </a:r>
            <a:r>
              <a:rPr lang="en-US" altLang="ko-KR" baseline="0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1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target system overview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시스템의 구조는 일반적인 웹 쇼핑몰로</a:t>
            </a:r>
            <a:r>
              <a:rPr lang="ko-KR" altLang="en-US" baseline="0" dirty="0" smtClean="0"/>
              <a:t> 전형적인 클라이언트 서버 모델이라서 여기엔 생략했습니다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저희가 서비스 개발을 위해서 집중했던 것은 쇼핑몰을 이용하는 사용자들이 인터넷 쇼핑을 할 때 여러 제품을 확인하는 과정에서 여러 창을 띄우고 번갈아 확인하며 긴 리뷰를 하나씩 확인하는 과정에서 피로도도 쌓이고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다른 쇼핑몰로 빠져나가는 현상입니다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문제 상황 속에 대표적인 쇼핑몰들을 확인해봤는데 사용자들을 위해 대책을 내놓은 쇼핑몰이 하나도 없었습니다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저희는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통해서 사용자들이 상품을 선택할 때 리뷰를 한눈에 쉽게 비교할 수 있게 도와주기 위해 웹 쇼핑몰의 서브시스템으로 </a:t>
            </a:r>
            <a:r>
              <a:rPr lang="en-US" altLang="ko-KR" baseline="0" dirty="0" smtClean="0"/>
              <a:t>review revolution</a:t>
            </a:r>
            <a:r>
              <a:rPr lang="ko-KR" altLang="en-US" baseline="0" dirty="0" smtClean="0"/>
              <a:t>을 개발하게 됐습니다</a:t>
            </a:r>
            <a:r>
              <a:rPr lang="en-US" altLang="ko-KR" baseline="0" dirty="0" smtClean="0"/>
              <a:t>. Review revolution</a:t>
            </a:r>
            <a:r>
              <a:rPr lang="ko-KR" altLang="en-US" baseline="0" dirty="0" smtClean="0"/>
              <a:t>이 주는 혜택은 비슷한 제품의 리뷰를 동시에 확인할 수 있어서 </a:t>
            </a:r>
            <a:r>
              <a:rPr lang="en-US" altLang="ko-KR" baseline="0" dirty="0" smtClean="0"/>
              <a:t>spec</a:t>
            </a:r>
            <a:r>
              <a:rPr lang="ko-KR" altLang="en-US" baseline="0" dirty="0" smtClean="0"/>
              <a:t>만으로는 알기 힘든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제품의 특성들을 </a:t>
            </a:r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실제 사용경험의 리뷰를 모아 한눈에 볼 수 있다는 점과 </a:t>
            </a:r>
            <a:r>
              <a:rPr lang="en-US" altLang="ko-KR" baseline="0" dirty="0" smtClean="0"/>
              <a:t>2.</a:t>
            </a:r>
            <a:r>
              <a:rPr lang="ko-KR" altLang="en-US" baseline="0" dirty="0" smtClean="0"/>
              <a:t>긴 리뷰를 키워드로 빠르게 확인할 수 있어서 쇼핑할 때의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피로도와 사용자 유출도 줄어든다는 점입니다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8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시스템은 다음과 같이 구성했습니다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Client Server </a:t>
            </a:r>
            <a:r>
              <a:rPr lang="ko-KR" altLang="en-US" dirty="0" smtClean="0"/>
              <a:t>모델을 사용해서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클라이언트와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서버가 연결되어있고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자연어 처리를 위해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NLP API, </a:t>
            </a:r>
            <a:r>
              <a:rPr lang="ko-KR" altLang="en-US" dirty="0" smtClean="0"/>
              <a:t>데이터 효율적 저장과 검색을 위해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데이터베이스인 </a:t>
            </a:r>
            <a:r>
              <a:rPr lang="en-US" altLang="ko-KR" dirty="0" err="1" smtClean="0"/>
              <a:t>firestore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firestorage</a:t>
            </a:r>
            <a:r>
              <a:rPr lang="ko-KR" altLang="en-US" dirty="0" smtClean="0"/>
              <a:t>에 연결되어있습니다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현재는 배포 단계이기 때문에 서버는 아마존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에서 돌아가는 중이고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프론트엔드</a:t>
            </a:r>
            <a:r>
              <a:rPr lang="ko-KR" altLang="en-US" baseline="0" dirty="0" smtClean="0"/>
              <a:t> 클라이언트는 아마존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버킷을</a:t>
            </a:r>
            <a:r>
              <a:rPr lang="ko-KR" altLang="en-US" baseline="0" dirty="0" smtClean="0"/>
              <a:t> 통해 배포되고 있는 상황입니다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 나머지 모듈은 원래부터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모듈이라 추가 작업이 필요하지 않았습니다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2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시스템의 주 기능을 잠깐 소개하고 데모 영상과 사이트를 통해서 직접 보여드리겠습니다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먼저 리뷰에서 키워드를 추출하는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리뷰를 올리면 </a:t>
            </a:r>
            <a:r>
              <a:rPr lang="ko-KR" altLang="en-US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클라우드에서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NLP </a:t>
            </a:r>
            <a:r>
              <a:rPr lang="ko-KR" altLang="en-US" baseline="0" dirty="0" smtClean="0"/>
              <a:t>프로세서가 리뷰의 키워드들과 </a:t>
            </a:r>
            <a:r>
              <a:rPr lang="ko-KR" altLang="en-US" baseline="0" dirty="0" err="1" smtClean="0"/>
              <a:t>긍정도를</a:t>
            </a:r>
            <a:r>
              <a:rPr lang="ko-KR" altLang="en-US" baseline="0" dirty="0" smtClean="0"/>
              <a:t> 보여줍니다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raw data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후처리한</a:t>
            </a:r>
            <a:r>
              <a:rPr lang="ko-KR" altLang="en-US" baseline="0" dirty="0" smtClean="0"/>
              <a:t> 후에 저희 리뷰 데이터베이스에 넣습니다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키워드들은 </a:t>
            </a:r>
            <a:r>
              <a:rPr lang="ko-KR" altLang="en-US" baseline="0" dirty="0" err="1" smtClean="0"/>
              <a:t>긍정도에</a:t>
            </a:r>
            <a:r>
              <a:rPr lang="ko-KR" altLang="en-US" baseline="0" dirty="0" smtClean="0"/>
              <a:t> 따라 빨강 파랑으로 구별되어 리뷰 </a:t>
            </a:r>
            <a:r>
              <a:rPr lang="en-US" altLang="ko-KR" baseline="0" dirty="0" smtClean="0"/>
              <a:t>summary</a:t>
            </a:r>
            <a:r>
              <a:rPr lang="ko-KR" altLang="en-US" baseline="0" dirty="0" smtClean="0"/>
              <a:t>로 표시됩니다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아이템에도 키워드들이 표시되는데 이 키워드들은 전체 리뷰들의 키워드들과 </a:t>
            </a:r>
            <a:r>
              <a:rPr lang="ko-KR" altLang="en-US" baseline="0" dirty="0" err="1" smtClean="0"/>
              <a:t>긍정도를</a:t>
            </a:r>
            <a:r>
              <a:rPr lang="ko-KR" altLang="en-US" baseline="0" dirty="0" smtClean="0"/>
              <a:t> 종합한 결과입니다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다음은 유사 상품 비교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기능은 아직까지 대표적 쇼핑몰 중 어떤 곳도 구현한 적이 없었는데요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아마존에서 상품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유사 상품끼리 비교해주는 서비스는 있지만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이어폰이나 화장품과 같은 사용자가 느끼는 느낌이 중요한 상품들에 대해서는 큰 도움이 되지 않았습니다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</a:t>
            </a:r>
            <a:r>
              <a:rPr lang="ko-KR" altLang="en-US" smtClean="0"/>
              <a:t>대표 </a:t>
            </a:r>
            <a:r>
              <a:rPr lang="ko-KR" altLang="en-US" dirty="0" smtClean="0"/>
              <a:t>리뷰들과 </a:t>
            </a:r>
            <a:r>
              <a:rPr lang="ko-KR" altLang="en-US" smtClean="0"/>
              <a:t>소비자들이 </a:t>
            </a:r>
            <a:r>
              <a:rPr lang="ko-KR" altLang="en-US" smtClean="0"/>
              <a:t>평가를 기반으로 전체적인 </a:t>
            </a:r>
            <a:r>
              <a:rPr lang="ko-KR" altLang="en-US" dirty="0" smtClean="0"/>
              <a:t>키워드를 분석하고 비교하게 만들어준 것은 저희가 처음입니다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위의 그림과 같이 유사 </a:t>
            </a:r>
            <a:r>
              <a:rPr lang="ko-KR" altLang="en-US" dirty="0" smtClean="0"/>
              <a:t>상품들의 대표 키워드와 </a:t>
            </a:r>
            <a:r>
              <a:rPr lang="ko-KR" altLang="en-US" dirty="0" err="1" smtClean="0"/>
              <a:t>긍정도를</a:t>
            </a:r>
            <a:r>
              <a:rPr lang="ko-KR" altLang="en-US" dirty="0" smtClean="0"/>
              <a:t> 한눈에 볼 수 있게 배치해서 소비자가 쉽게 비교할 수 </a:t>
            </a:r>
            <a:r>
              <a:rPr lang="ko-KR" altLang="en-US" smtClean="0"/>
              <a:t>있게 </a:t>
            </a:r>
            <a:r>
              <a:rPr lang="ko-KR" altLang="en-US" smtClean="0"/>
              <a:t>만들었습니다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데모 영상을 본 후 실제로 한번 리뷰를 남겨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 시스템의 완성도에 대해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사실 저희는 리뷰 분석 모듈과 유사 상품 비교 서비스에만 집중한 상태로 </a:t>
            </a:r>
            <a:r>
              <a:rPr lang="en-US" altLang="ko-KR" dirty="0" smtClean="0"/>
              <a:t>requirement</a:t>
            </a:r>
            <a:r>
              <a:rPr lang="en-US" altLang="ko-KR" baseline="0" dirty="0" smtClean="0"/>
              <a:t> spec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design spec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 </a:t>
            </a:r>
            <a:endParaRPr lang="en-US" altLang="ko-KR" baseline="0" dirty="0"/>
          </a:p>
          <a:p>
            <a:r>
              <a:rPr lang="ko-KR" altLang="en-US" baseline="0" dirty="0" smtClean="0"/>
              <a:t>저도 </a:t>
            </a:r>
            <a:r>
              <a:rPr lang="en-US" altLang="ko-KR" baseline="0" dirty="0" smtClean="0"/>
              <a:t>21</a:t>
            </a:r>
            <a:r>
              <a:rPr lang="ko-KR" altLang="en-US" baseline="0" dirty="0" smtClean="0"/>
              <a:t>학점이고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조원들이 모두 마지막 학기라서 시간을 많이 못 낼 것 같아서 일부러 작게 시스템을 만들었지만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 시스템의 성능은 얼마나 기능 데모를 잘 하느냐에 달린 것 같아서 기능을 추가하기로 했고 오른쪽에 있는 여러 가지 기능들을 더해서 개발했습니다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3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실제 개발이 진행된 일정입니다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원래의 개발 일정은 모든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들을</a:t>
            </a:r>
            <a:r>
              <a:rPr lang="ko-KR" altLang="en-US" baseline="0" dirty="0" smtClean="0"/>
              <a:t> 더 일찍 완성할 줄 알았지만 새로운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배우는 시간이 포함되어 있지 않아서 </a:t>
            </a:r>
            <a:r>
              <a:rPr lang="en-US" altLang="ko-KR" baseline="0" dirty="0" smtClean="0"/>
              <a:t>1~2</a:t>
            </a:r>
            <a:r>
              <a:rPr lang="ko-KR" altLang="en-US" baseline="0" dirty="0" smtClean="0"/>
              <a:t>주정도 지연되었습니다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design </a:t>
            </a:r>
            <a:r>
              <a:rPr lang="ko-KR" altLang="en-US" baseline="0" dirty="0" smtClean="0"/>
              <a:t>단계에서 완벽하게 인터페이스를 정의하지는 않았던 것과 중간에 기능이 추가된 것 때문에 새로 개발용 문서에서 </a:t>
            </a:r>
            <a:r>
              <a:rPr lang="en-US" altLang="ko-KR" baseline="0" dirty="0" smtClean="0"/>
              <a:t>design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정의하는 작업에 추가 시간이 필요해서 일정이 지연된 것도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저희가 사용한 오픈 소스와 프레임워크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모듈을 설명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</a:t>
            </a:r>
            <a:r>
              <a:rPr lang="ko-KR" altLang="en-US" baseline="0" dirty="0" err="1" smtClean="0"/>
              <a:t>프론트엔드를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Vue</a:t>
            </a:r>
            <a:r>
              <a:rPr lang="ko-KR" altLang="en-US" baseline="0" dirty="0" smtClean="0"/>
              <a:t>라는 프레임워크로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미리 정의된 컴포넌트를 사용하기 위해서 </a:t>
            </a:r>
            <a:r>
              <a:rPr lang="en-US" altLang="ko-KR" baseline="0" dirty="0" err="1" smtClean="0"/>
              <a:t>vuetify</a:t>
            </a:r>
            <a:r>
              <a:rPr lang="ko-KR" altLang="en-US" baseline="0" dirty="0" smtClean="0"/>
              <a:t>를 사용했고</a:t>
            </a:r>
            <a:r>
              <a:rPr lang="en-US" altLang="ko-KR" baseline="0" dirty="0" smtClean="0"/>
              <a:t>, single page app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라우팅을</a:t>
            </a:r>
            <a:r>
              <a:rPr lang="ko-KR" altLang="en-US" baseline="0" dirty="0" smtClean="0"/>
              <a:t> 사용하기 위해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-router</a:t>
            </a:r>
            <a:r>
              <a:rPr lang="ko-KR" altLang="en-US" baseline="0" dirty="0" smtClean="0"/>
              <a:t>을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데이터 흐름을 효과적으로 관리하기 위해 </a:t>
            </a:r>
            <a:r>
              <a:rPr lang="en-US" altLang="ko-KR" baseline="0" dirty="0" err="1" smtClean="0"/>
              <a:t>Vuex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오픈소스를</a:t>
            </a:r>
            <a:r>
              <a:rPr lang="ko-KR" altLang="en-US" baseline="0" dirty="0" smtClean="0"/>
              <a:t> 사용했고</a:t>
            </a:r>
            <a:r>
              <a:rPr lang="en-US" altLang="ko-KR" baseline="0" dirty="0" smtClean="0"/>
              <a:t>, request</a:t>
            </a:r>
            <a:r>
              <a:rPr lang="ko-KR" altLang="en-US" baseline="0" dirty="0" smtClean="0"/>
              <a:t>를 보내는 모듈로 </a:t>
            </a:r>
            <a:r>
              <a:rPr lang="en-US" altLang="ko-KR" baseline="0" dirty="0" err="1" smtClean="0"/>
              <a:t>axios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로 프로그램을 만들 수 있는 </a:t>
            </a:r>
            <a:r>
              <a:rPr lang="en-US" altLang="ko-KR" baseline="0" dirty="0" err="1" smtClean="0"/>
              <a:t>Nodejs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백엔드를</a:t>
            </a:r>
            <a:r>
              <a:rPr lang="ko-KR" altLang="en-US" baseline="0" dirty="0" smtClean="0"/>
              <a:t> 만들었고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중에 </a:t>
            </a:r>
            <a:r>
              <a:rPr lang="en-US" altLang="ko-KR" baseline="0" dirty="0" smtClean="0"/>
              <a:t>Express.js</a:t>
            </a:r>
            <a:r>
              <a:rPr lang="ko-KR" altLang="en-US" baseline="0" dirty="0" smtClean="0"/>
              <a:t>로 서버를 구성했습니다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안에서는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parse</a:t>
            </a:r>
            <a:r>
              <a:rPr lang="ko-KR" altLang="en-US" baseline="0" dirty="0" smtClean="0"/>
              <a:t>해주는 </a:t>
            </a:r>
            <a:r>
              <a:rPr lang="en-US" altLang="ko-KR" baseline="0" dirty="0" smtClean="0"/>
              <a:t>body parser, </a:t>
            </a:r>
            <a:r>
              <a:rPr lang="ko-KR" altLang="en-US" baseline="0" dirty="0" smtClean="0"/>
              <a:t>테스트를 위한 </a:t>
            </a:r>
            <a:r>
              <a:rPr lang="en-US" altLang="ko-KR" baseline="0" dirty="0" smtClean="0"/>
              <a:t>mocha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chai, </a:t>
            </a:r>
            <a:r>
              <a:rPr lang="ko-KR" altLang="en-US" baseline="0" dirty="0" smtClean="0"/>
              <a:t>로그를 보내주는 </a:t>
            </a:r>
            <a:r>
              <a:rPr lang="en-US" altLang="ko-KR" baseline="0" dirty="0" err="1" smtClean="0"/>
              <a:t>morgan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실시간 서버 모니터링을 위해 </a:t>
            </a:r>
            <a:r>
              <a:rPr lang="en-US" altLang="ko-KR" baseline="0" dirty="0" err="1" smtClean="0"/>
              <a:t>nodemon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세션과 쿠키를 위한 </a:t>
            </a:r>
            <a:r>
              <a:rPr lang="en-US" altLang="ko-KR" baseline="0" dirty="0" smtClean="0"/>
              <a:t>express-session, cookie parser </a:t>
            </a:r>
            <a:r>
              <a:rPr lang="ko-KR" altLang="en-US" baseline="0" dirty="0" smtClean="0"/>
              <a:t>등의 여러 </a:t>
            </a:r>
            <a:r>
              <a:rPr lang="en-US" altLang="ko-KR" baseline="0" dirty="0" err="1" smtClean="0"/>
              <a:t>npm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출신의 오픈 소스를 사용했습니다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다음으로는 오픈 소스는 아니지만 저희 시스템의 주요 모듈을 소개합니다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데이터베이스로는 </a:t>
            </a:r>
            <a:r>
              <a:rPr lang="en-US" altLang="ko-KR" baseline="0" dirty="0" smtClean="0"/>
              <a:t>Firebase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database</a:t>
            </a:r>
            <a:r>
              <a:rPr lang="ko-KR" altLang="en-US" baseline="0" dirty="0" smtClean="0"/>
              <a:t>를 사용했습니다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중에서도 이미지를 제외한 모든 정보를 </a:t>
            </a:r>
            <a:r>
              <a:rPr lang="en-US" altLang="ko-KR" baseline="0" dirty="0" err="1" smtClean="0"/>
              <a:t>nosql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firestore</a:t>
            </a:r>
            <a:r>
              <a:rPr lang="ko-KR" altLang="en-US" baseline="0" dirty="0" smtClean="0"/>
              <a:t>에서 관리했고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정보는 </a:t>
            </a:r>
            <a:r>
              <a:rPr lang="en-US" altLang="ko-KR" baseline="0" dirty="0" err="1" smtClean="0"/>
              <a:t>firestorage</a:t>
            </a:r>
            <a:r>
              <a:rPr lang="ko-KR" altLang="en-US" baseline="0" dirty="0" smtClean="0"/>
              <a:t>에 저장해놓고 </a:t>
            </a:r>
            <a:r>
              <a:rPr lang="en-US" altLang="ko-KR" baseline="0" dirty="0" smtClean="0"/>
              <a:t>download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firestore</a:t>
            </a:r>
            <a:r>
              <a:rPr lang="ko-KR" altLang="en-US" baseline="0" dirty="0" smtClean="0"/>
              <a:t>로 저장하는 방식으로 자료를 관리했습니다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자연어 처리는 </a:t>
            </a:r>
            <a:r>
              <a:rPr lang="en-US" altLang="ko-KR" baseline="0" dirty="0" err="1" smtClean="0"/>
              <a:t>google</a:t>
            </a:r>
            <a:r>
              <a:rPr lang="en-US" altLang="ko-KR" baseline="0" dirty="0" smtClean="0"/>
              <a:t> natural language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사용해서 리뷰를 분석했습니다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8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저희가 프로젝트를 진행하면서 만난 문제들과 그에 대한 대응들을 소개하겠습니다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시스템 통합 부분의 문제로는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모듈들의 통합과 연결에 많은 시간이 걸렸다는 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개발</a:t>
            </a:r>
            <a:r>
              <a:rPr lang="ko-KR" altLang="en-US" baseline="0" dirty="0" smtClean="0"/>
              <a:t> 시작단계에서 일단</a:t>
            </a:r>
            <a:r>
              <a:rPr lang="ko-KR" altLang="en-US" dirty="0" smtClean="0"/>
              <a:t> 시스템을 연결하는 것을 진행했는데 이 때 인터페이스의 결함과 자료 구조의 설계 결함을 찾을 수 있었고</a:t>
            </a:r>
            <a:r>
              <a:rPr lang="ko-KR" altLang="en-US" baseline="0" dirty="0" smtClean="0"/>
              <a:t> 이것을 해결하는 데 많은 시간이 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그 과정에서 개발용 </a:t>
            </a:r>
            <a:r>
              <a:rPr lang="en-US" altLang="ko-KR" baseline="0" dirty="0" smtClean="0"/>
              <a:t>data structure </a:t>
            </a:r>
            <a:r>
              <a:rPr lang="ko-KR" altLang="en-US" baseline="0" dirty="0" smtClean="0"/>
              <a:t>문서와 </a:t>
            </a:r>
            <a:r>
              <a:rPr lang="en-US" altLang="ko-KR" baseline="0" dirty="0" smtClean="0"/>
              <a:t>API </a:t>
            </a:r>
            <a:r>
              <a:rPr lang="ko-KR" altLang="en-US" baseline="0" dirty="0" smtClean="0"/>
              <a:t>문서를 성공적으로 만들어서 이후 개발 시에 보다 쉽게 </a:t>
            </a:r>
            <a:r>
              <a:rPr lang="en-US" altLang="ko-KR" baseline="0" dirty="0" smtClean="0"/>
              <a:t>parallel development</a:t>
            </a:r>
            <a:r>
              <a:rPr lang="ko-KR" altLang="en-US" baseline="0" dirty="0" smtClean="0"/>
              <a:t>와 통합을 진행할 수 있었습니다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 다음은 문서 수정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개발을 진행하면서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specification</a:t>
            </a:r>
            <a:r>
              <a:rPr lang="ko-KR" altLang="en-US" baseline="0" dirty="0" smtClean="0"/>
              <a:t>을 만들 때는 몰랐던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결함을 발견해서 따로 개발용 문서를 만들고 관리했고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개발을 마칠 때에는 개발용 문서가 저희의 </a:t>
            </a:r>
            <a:r>
              <a:rPr lang="en-US" altLang="ko-KR" dirty="0" smtClean="0"/>
              <a:t>documents</a:t>
            </a:r>
            <a:r>
              <a:rPr lang="ko-KR" altLang="en-US" dirty="0" smtClean="0"/>
              <a:t>와 맞지 않는 문제가 생겼습니다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이를 해결하기 위해 개발 후</a:t>
            </a:r>
            <a:r>
              <a:rPr lang="en-US" altLang="ko-KR" dirty="0" smtClean="0"/>
              <a:t>, specification</a:t>
            </a:r>
            <a:r>
              <a:rPr lang="ko-KR" altLang="en-US" dirty="0" smtClean="0"/>
              <a:t>을 고치는 단계를 따로 진행했습니다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개발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프레임워크와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경험이 부족하거나 없어서 이를 먼저 학습하고 개발하는 데 상당히 많은 시간이 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다행히 어느 정도 시간이 지난 후부터는 개발에 속도가 붙기 시작했습니다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또 점점 복잡도가 높아지면서 에러가 발생하는데 에러가 어느 곳에서 발생하는지 찾기가 힘들어서 많은 시간을 소모했습니다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대처는 디버깅을 체계적으로 진행하면서 어떤 부분에 문제가 생겼는지 찾는 것과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마지막에 테스트를 만들면서 기존에 잡지 못한 결함들을 고치는 과정으로 진행했고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디버깅과 테스트의 중요성을 다시 깨닫는 계기가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5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6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2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1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8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6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89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6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9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github.com/skkuse02/2019fall_42class_team4" TargetMode="Externa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5" Type="http://schemas.microsoft.com/office/2007/relationships/hdphoto" Target="../media/hdphoto6.wdp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3727" y="244781"/>
            <a:ext cx="5224860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Final Presentation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0910" y="4423173"/>
            <a:ext cx="6234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 </a:t>
            </a: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OVERALL MANAGEMENT</a:t>
            </a:r>
            <a:r>
              <a:rPr lang="en-US" altLang="ko-KR" sz="2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FRONTEND &amp; SUB BACKEND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BACKEND &amp; NLP PROCESS</a:t>
            </a:r>
          </a:p>
          <a:p>
            <a:pPr algn="r">
              <a:lnSpc>
                <a:spcPct val="150000"/>
              </a:lnSpc>
            </a:pPr>
            <a:r>
              <a:rPr lang="en-US" altLang="ko-KR" sz="2000" i="1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BACKEND &amp; FIRESTORE DB</a:t>
            </a:r>
          </a:p>
          <a:p>
            <a:pPr algn="ctr"/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 algn="ctr"/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860910" y="4423173"/>
            <a:ext cx="6234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</a:t>
            </a: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  <a:endParaRPr lang="en-US" altLang="ko-K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endParaRPr lang="en-US" altLang="ko-K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정창호</a:t>
            </a: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8. Epilogue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647FDAC2-1151-471B-9482-506B4E2124D9}"/>
              </a:ext>
            </a:extLst>
          </p:cNvPr>
          <p:cNvGrpSpPr/>
          <p:nvPr/>
        </p:nvGrpSpPr>
        <p:grpSpPr>
          <a:xfrm>
            <a:off x="638629" y="1397390"/>
            <a:ext cx="5050971" cy="2031610"/>
            <a:chOff x="870858" y="1397390"/>
            <a:chExt cx="5050971" cy="2031610"/>
          </a:xfrm>
        </p:grpSpPr>
        <p:sp>
          <p:nvSpPr>
            <p:cNvPr id="69" name="사각형: 둥근 모서리 8">
              <a:extLst>
                <a:ext uri="{FF2B5EF4-FFF2-40B4-BE49-F238E27FC236}">
                  <a16:creationId xmlns="" xmlns:a16="http://schemas.microsoft.com/office/drawing/2014/main" id="{38139985-F140-4CA5-9BDD-3E19C5EE5EEF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시스템 설계부터 개발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통합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배포까지 정형화된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프로세스를 통해서 직접 해본 좋은 경험이었습니다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이슈가 생길 때마다 최선의 판단을 하기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위해 전체 구조를 확실히 파악하고 있어야 한다는 점과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>
                  <a:solidFill>
                    <a:schemeClr val="tx1"/>
                  </a:solidFill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</a:rPr>
                <a:t>시스템 구조가 많은 것을 바꾼다는 사실을 느꼈습니다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4B2C723F-6E76-408B-9E69-AD3EA5D1DFD1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윤성경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DB47AC19-6E33-49BE-A286-5815165FDFE8}"/>
              </a:ext>
            </a:extLst>
          </p:cNvPr>
          <p:cNvGrpSpPr/>
          <p:nvPr/>
        </p:nvGrpSpPr>
        <p:grpSpPr>
          <a:xfrm>
            <a:off x="638627" y="3613666"/>
            <a:ext cx="5050971" cy="2031610"/>
            <a:chOff x="870858" y="1397390"/>
            <a:chExt cx="5050971" cy="2031610"/>
          </a:xfrm>
        </p:grpSpPr>
        <p:sp>
          <p:nvSpPr>
            <p:cNvPr id="75" name="사각형: 둥근 모서리 26">
              <a:extLst>
                <a:ext uri="{FF2B5EF4-FFF2-40B4-BE49-F238E27FC236}">
                  <a16:creationId xmlns="" xmlns:a16="http://schemas.microsoft.com/office/drawing/2014/main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같은 시간과 공간 속에서 작업을 하는 것이 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</a:rPr>
                <a:t>아니다 보니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디자인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스펙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 문서의 힘을 뼈저리게 느꼈습니다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유종현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  <p:sp>
        <p:nvSpPr>
          <p:cNvPr id="80" name="사각형: 둥근 모서리 8">
            <a:extLst>
              <a:ext uri="{FF2B5EF4-FFF2-40B4-BE49-F238E27FC236}">
                <a16:creationId xmlns="" xmlns:a16="http://schemas.microsoft.com/office/drawing/2014/main" id="{38139985-F140-4CA5-9BDD-3E19C5EE5EEF}"/>
              </a:ext>
            </a:extLst>
          </p:cNvPr>
          <p:cNvSpPr/>
          <p:nvPr/>
        </p:nvSpPr>
        <p:spPr>
          <a:xfrm>
            <a:off x="6096000" y="1582056"/>
            <a:ext cx="5050971" cy="184694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미리 철저하게 계획을 세우고 코딩을 </a:t>
            </a:r>
            <a:r>
              <a:rPr lang="ko-KR" altLang="en-US" b="1" dirty="0" smtClean="0">
                <a:solidFill>
                  <a:schemeClr val="tx1"/>
                </a:solidFill>
              </a:rPr>
              <a:t>해야 하는 </a:t>
            </a:r>
            <a:r>
              <a:rPr lang="ko-KR" altLang="en-US" b="1" dirty="0">
                <a:solidFill>
                  <a:schemeClr val="tx1"/>
                </a:solidFill>
              </a:rPr>
              <a:t>것을 다시 한 번 느끼게 되었고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지금까지 다뤄보지 못한 프레임워크들을 다뤄볼 수 있는 기회여서 </a:t>
            </a:r>
            <a:r>
              <a:rPr lang="ko-KR" altLang="en-US" b="1" dirty="0" smtClean="0">
                <a:solidFill>
                  <a:schemeClr val="tx1"/>
                </a:solidFill>
              </a:rPr>
              <a:t>배운 점이 </a:t>
            </a:r>
            <a:r>
              <a:rPr lang="ko-KR" altLang="en-US" b="1" dirty="0">
                <a:solidFill>
                  <a:schemeClr val="tx1"/>
                </a:solidFill>
              </a:rPr>
              <a:t>많았다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B2C723F-6E76-408B-9E69-AD3EA5D1DFD1}"/>
              </a:ext>
            </a:extLst>
          </p:cNvPr>
          <p:cNvSpPr txBox="1"/>
          <p:nvPr/>
        </p:nvSpPr>
        <p:spPr>
          <a:xfrm>
            <a:off x="7639485" y="1397390"/>
            <a:ext cx="19639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F6000"/>
                </a:solidFill>
              </a:rPr>
              <a:t>김진태</a:t>
            </a:r>
            <a:endParaRPr lang="ko-KR" altLang="en-US" b="1" dirty="0">
              <a:solidFill>
                <a:srgbClr val="7F6000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DB47AC19-6E33-49BE-A286-5815165FDFE8}"/>
              </a:ext>
            </a:extLst>
          </p:cNvPr>
          <p:cNvGrpSpPr/>
          <p:nvPr/>
        </p:nvGrpSpPr>
        <p:grpSpPr>
          <a:xfrm>
            <a:off x="6095998" y="3613666"/>
            <a:ext cx="5050971" cy="2031610"/>
            <a:chOff x="870858" y="1397390"/>
            <a:chExt cx="5050971" cy="2031610"/>
          </a:xfrm>
        </p:grpSpPr>
        <p:sp>
          <p:nvSpPr>
            <p:cNvPr id="83" name="사각형: 둥근 모서리 26">
              <a:extLst>
                <a:ext uri="{FF2B5EF4-FFF2-40B4-BE49-F238E27FC236}">
                  <a16:creationId xmlns="" xmlns:a16="http://schemas.microsoft.com/office/drawing/2014/main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>
                  <a:solidFill>
                    <a:schemeClr val="bg2">
                      <a:lumMod val="10000"/>
                    </a:schemeClr>
                  </a:solidFill>
                </a:rPr>
                <a:t>프로젝트 문서화로 팀원 모두 세부 구조에 대해 이해하고 개발하는 경험이 신선했다</a:t>
              </a:r>
              <a:r>
                <a:rPr lang="en-US" altLang="ko-KR" b="1">
                  <a:solidFill>
                    <a:schemeClr val="bg2">
                      <a:lumMod val="10000"/>
                    </a:schemeClr>
                  </a:solidFill>
                </a:rPr>
                <a:t>. </a:t>
              </a:r>
              <a:r>
                <a:rPr lang="ko-KR" altLang="en-US" b="1">
                  <a:solidFill>
                    <a:schemeClr val="bg2">
                      <a:lumMod val="10000"/>
                    </a:schemeClr>
                  </a:solidFill>
                </a:rPr>
                <a:t>좋은 팀원들이 어떤 방식으로 일하는지 보고 배울 수 있었다</a:t>
              </a:r>
              <a:r>
                <a:rPr lang="en-US" altLang="ko-KR" b="1">
                  <a:solidFill>
                    <a:schemeClr val="bg2">
                      <a:lumMod val="1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F6000"/>
                  </a:solidFill>
                </a:rPr>
                <a:t>정창호</a:t>
              </a:r>
              <a:endParaRPr lang="ko-KR" altLang="en-US" b="1" dirty="0">
                <a:solidFill>
                  <a:srgbClr val="7F6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1. Overview of target system</a:t>
            </a:r>
            <a:endParaRPr lang="ko-KR" altLang="en-US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060081" y="1662413"/>
            <a:ext cx="6404787" cy="4247317"/>
            <a:chOff x="5548585" y="1429148"/>
            <a:chExt cx="6404787" cy="4247317"/>
          </a:xfrm>
        </p:grpSpPr>
        <p:sp>
          <p:nvSpPr>
            <p:cNvPr id="2" name="TextBox 1"/>
            <p:cNvSpPr txBox="1"/>
            <p:nvPr/>
          </p:nvSpPr>
          <p:spPr>
            <a:xfrm>
              <a:off x="6076949" y="1429148"/>
              <a:ext cx="587642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/>
                  </a:solidFill>
                </a:rPr>
                <a:t>인터넷 쇼핑을 할 때</a:t>
              </a:r>
              <a:endParaRPr lang="en-US" altLang="ko-KR" sz="2400" b="1" dirty="0">
                <a:solidFill>
                  <a:prstClr val="black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prstClr val="black"/>
                  </a:solidFill>
                </a:rPr>
                <a:t>경쟁 제품을 확인</a:t>
              </a:r>
              <a:endParaRPr lang="en-US" altLang="ko-KR" b="1" dirty="0">
                <a:solidFill>
                  <a:prstClr val="black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prstClr val="black"/>
                  </a:solidFill>
                </a:rPr>
                <a:t>리뷰를 확인</a:t>
              </a:r>
              <a:endParaRPr lang="en-US" altLang="ko-KR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여러 창을 띄우고 </a:t>
              </a:r>
              <a:r>
                <a:rPr lang="ko-KR" altLang="en-US" sz="2000" b="1" dirty="0" smtClean="0">
                  <a:solidFill>
                    <a:prstClr val="black"/>
                  </a:solidFill>
                </a:rPr>
                <a:t>번갈아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긴 리뷰를 하나씩 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/>
                  </a:solidFill>
                </a:rPr>
                <a:t>    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/>
                  </a:solidFill>
                </a:rPr>
                <a:t>  경쟁 제품의 리뷰를 동시에 확인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/>
                  </a:solidFill>
                </a:rPr>
                <a:t>  </a:t>
              </a:r>
              <a:r>
                <a:rPr lang="ko-KR" altLang="en-US" sz="2000" b="1" dirty="0">
                  <a:solidFill>
                    <a:prstClr val="black"/>
                  </a:solidFill>
                </a:rPr>
                <a:t>긴 리뷰를 빠르게 확인할 수 있는 키워드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548585" y="3357543"/>
              <a:ext cx="528364" cy="1714502"/>
              <a:chOff x="5548585" y="3357543"/>
              <a:chExt cx="528364" cy="1714502"/>
            </a:xfrm>
          </p:grpSpPr>
          <p:sp>
            <p:nvSpPr>
              <p:cNvPr id="7" name="아래쪽 화살표 6"/>
              <p:cNvSpPr/>
              <p:nvPr/>
            </p:nvSpPr>
            <p:spPr>
              <a:xfrm rot="16200000">
                <a:off x="5626191" y="3297310"/>
                <a:ext cx="390525" cy="510991"/>
              </a:xfrm>
              <a:prstGeom prst="downArrow">
                <a:avLst/>
              </a:prstGeom>
              <a:solidFill>
                <a:srgbClr val="FF000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 rot="16200000">
                <a:off x="5608818" y="4621287"/>
                <a:ext cx="390525" cy="510991"/>
              </a:xfrm>
              <a:prstGeom prst="downArrow">
                <a:avLst/>
              </a:prstGeom>
              <a:solidFill>
                <a:srgbClr val="00B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939804" y="1455471"/>
            <a:ext cx="4458954" cy="5051723"/>
            <a:chOff x="634583" y="1252824"/>
            <a:chExt cx="4458954" cy="5051723"/>
          </a:xfrm>
        </p:grpSpPr>
        <p:grpSp>
          <p:nvGrpSpPr>
            <p:cNvPr id="5" name="그룹 4"/>
            <p:cNvGrpSpPr/>
            <p:nvPr/>
          </p:nvGrpSpPr>
          <p:grpSpPr>
            <a:xfrm>
              <a:off x="634583" y="1252824"/>
              <a:ext cx="3099217" cy="2533248"/>
              <a:chOff x="668673" y="1595438"/>
              <a:chExt cx="4919452" cy="3742945"/>
            </a:xfrm>
          </p:grpSpPr>
          <p:pic>
            <p:nvPicPr>
              <p:cNvPr id="1026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673" y="1595438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61" y="1595438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673" y="3410763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Users\ckdgh\Desktop\as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61" y="3410763"/>
                <a:ext cx="2507664" cy="1927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위로 굽은 화살표 16"/>
            <p:cNvSpPr/>
            <p:nvPr/>
          </p:nvSpPr>
          <p:spPr>
            <a:xfrm rot="5400000">
              <a:off x="1513955" y="4272466"/>
              <a:ext cx="1171575" cy="1208635"/>
            </a:xfrm>
            <a:prstGeom prst="bentUpArrow">
              <a:avLst/>
            </a:prstGeom>
            <a:solidFill>
              <a:srgbClr val="00B05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28" name="Picture 4" descr="D:\Download\noun_internet_289758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895" y="4154905"/>
              <a:ext cx="2149642" cy="2149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6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8666" y="1362075"/>
            <a:ext cx="6791325" cy="511800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2. Overall system architecture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3588" y="1648800"/>
            <a:ext cx="4267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j-lt"/>
              </a:rPr>
              <a:t>Frontend Client</a:t>
            </a:r>
          </a:p>
          <a:p>
            <a:r>
              <a:rPr lang="ko-KR" altLang="en-US" b="1" dirty="0" smtClean="0">
                <a:latin typeface="+mj-lt"/>
              </a:rPr>
              <a:t>사용자와 소통하며 페이지 구성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Backend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가공 및 전달</a:t>
            </a:r>
            <a:endParaRPr lang="en-US" altLang="ko-KR" b="1" dirty="0" smtClean="0"/>
          </a:p>
          <a:p>
            <a:endParaRPr lang="en-US" altLang="ko-KR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Google NLP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리뷰 키워드 분석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저장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j-lt"/>
            </a:endParaRPr>
          </a:p>
          <a:p>
            <a:r>
              <a:rPr lang="en-US" altLang="ko-KR" sz="2400" b="1" dirty="0" smtClean="0">
                <a:latin typeface="+mj-lt"/>
              </a:rPr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서버 </a:t>
            </a:r>
            <a:r>
              <a:rPr lang="ko-KR" altLang="en-US" b="1" dirty="0" err="1" smtClean="0"/>
              <a:t>호스팅</a:t>
            </a:r>
            <a:endParaRPr lang="en-US" altLang="ko-KR" b="1" dirty="0">
              <a:latin typeface="+mj-lt"/>
            </a:endParaRPr>
          </a:p>
        </p:txBody>
      </p:sp>
      <p:pic>
        <p:nvPicPr>
          <p:cNvPr id="2051" name="Picture 3" descr="D:\Download\noun_Server_23085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0" y="2306761"/>
            <a:ext cx="1921711" cy="19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wnload\noun_Server_19569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6" y="2306761"/>
            <a:ext cx="1745832" cy="17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wnload\noun_Server_255678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99" y="2465092"/>
            <a:ext cx="1173247" cy="11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659067" y="4531551"/>
            <a:ext cx="2060199" cy="1948530"/>
            <a:chOff x="2659067" y="4531551"/>
            <a:chExt cx="2060199" cy="1948530"/>
          </a:xfrm>
        </p:grpSpPr>
        <p:pic>
          <p:nvPicPr>
            <p:cNvPr id="2050" name="Picture 2" descr="D:\Download\noun_Server_167313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913" y="4531551"/>
              <a:ext cx="1860509" cy="1836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Download\google-ai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067" y="5449981"/>
              <a:ext cx="2060199" cy="103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왼쪽/오른쪽 화살표 3"/>
          <p:cNvSpPr/>
          <p:nvPr/>
        </p:nvSpPr>
        <p:spPr>
          <a:xfrm rot="5400000">
            <a:off x="3489747" y="4341873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2354391" y="3051716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4572228" y="3095390"/>
            <a:ext cx="521535" cy="294733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779" y="1745441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Hosting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66151" y="372629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Frontend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36388" y="373957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Backend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06189" y="3436766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61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997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Main feature : Extract keywords from review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6A20E08E-A83C-440B-AD37-67E47CB6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3" y="954159"/>
            <a:ext cx="11682654" cy="665613"/>
          </a:xfrm>
          <a:prstGeom prst="rect">
            <a:avLst/>
          </a:prstGeom>
          <a:ln w="111125" cap="rnd">
            <a:solidFill>
              <a:schemeClr val="accent4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857F6739-8ACF-49DE-9190-22BF48EB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3" y="1914852"/>
            <a:ext cx="4132236" cy="2127142"/>
          </a:xfrm>
          <a:prstGeom prst="rect">
            <a:avLst/>
          </a:prstGeom>
          <a:ln w="114300" cap="rnd">
            <a:solidFill>
              <a:schemeClr val="accent4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C2288CB5-9AE0-46FC-B3C8-88F4C287C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54" y="2046522"/>
            <a:ext cx="3051463" cy="661957"/>
          </a:xfrm>
          <a:prstGeom prst="rect">
            <a:avLst/>
          </a:prstGeom>
          <a:ln w="123825" cap="rnd">
            <a:solidFill>
              <a:schemeClr val="accent4">
                <a:lumMod val="5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942AFE-A1D4-43D5-9C62-08BB1C34F126}"/>
              </a:ext>
            </a:extLst>
          </p:cNvPr>
          <p:cNvSpPr txBox="1"/>
          <p:nvPr/>
        </p:nvSpPr>
        <p:spPr>
          <a:xfrm>
            <a:off x="6961601" y="2916364"/>
            <a:ext cx="441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Extract keyword from review</a:t>
            </a:r>
            <a:b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Through Google NLP </a:t>
            </a:r>
            <a:endParaRPr lang="ko-KR" altLang="en-US" sz="24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64C68B2-2367-48CA-ABA4-1D48934B9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619" y="4364144"/>
            <a:ext cx="8274517" cy="2226993"/>
          </a:xfrm>
          <a:prstGeom prst="rect">
            <a:avLst/>
          </a:prstGeom>
          <a:ln w="107950" cap="rnd">
            <a:solidFill>
              <a:schemeClr val="accent4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4F760BC-141F-474B-AE80-7ACCD2C8CABF}"/>
              </a:ext>
            </a:extLst>
          </p:cNvPr>
          <p:cNvSpPr txBox="1"/>
          <p:nvPr/>
        </p:nvSpPr>
        <p:spPr>
          <a:xfrm>
            <a:off x="14102" y="5128875"/>
            <a:ext cx="3598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describe </a:t>
            </a:r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item keyword from 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/>
            </a:r>
            <a:b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total keywords set over the reviews</a:t>
            </a:r>
            <a:endParaRPr lang="ko-KR" altLang="en-US" sz="24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굽은 화살표 8"/>
          <p:cNvSpPr/>
          <p:nvPr/>
        </p:nvSpPr>
        <p:spPr>
          <a:xfrm rot="10800000">
            <a:off x="8614611" y="2046522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굽은 화살표 31"/>
          <p:cNvSpPr/>
          <p:nvPr/>
        </p:nvSpPr>
        <p:spPr>
          <a:xfrm rot="10800000">
            <a:off x="4840742" y="3080430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rot="10800000" flipH="1">
            <a:off x="2571048" y="4438876"/>
            <a:ext cx="548640" cy="455881"/>
          </a:xfrm>
          <a:prstGeom prst="bentArrow">
            <a:avLst/>
          </a:prstGeom>
          <a:solidFill>
            <a:schemeClr val="accent4">
              <a:lumMod val="50000"/>
            </a:schemeClr>
          </a:solidFill>
          <a:ln w="200025" cap="rnd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997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Main feature : </a:t>
            </a:r>
            <a:r>
              <a:rPr lang="en-US" altLang="ko-KR" sz="3200" b="1" dirty="0" smtClean="0">
                <a:solidFill>
                  <a:schemeClr val="bg2">
                    <a:lumMod val="10000"/>
                  </a:schemeClr>
                </a:solidFill>
              </a:rPr>
              <a:t>Compare Items by reviews</a:t>
            </a:r>
            <a:endParaRPr lang="en-US" altLang="ko-KR" sz="3200" b="1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DA59DE2-DA9D-4D24-821A-080EFF10F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77" b="94602" l="9896" r="89844">
                        <a14:foregroundMark x1="60156" y1="24716" x2="60156" y2="24716"/>
                        <a14:foregroundMark x1="60938" y1="4261" x2="60938" y2="4261"/>
                        <a14:foregroundMark x1="34375" y1="89773" x2="34375" y2="89773"/>
                        <a14:foregroundMark x1="23958" y1="94602" x2="23958" y2="946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550" y="797902"/>
            <a:ext cx="2450389" cy="2246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D15C922-2748-4889-A0E7-0A471026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4" b="96011" l="9804" r="92892">
                        <a14:foregroundMark x1="26471" y1="54416" x2="25490" y2="61823"/>
                        <a14:foregroundMark x1="25490" y1="61823" x2="25735" y2="62393"/>
                        <a14:foregroundMark x1="52696" y1="32764" x2="57108" y2="31624"/>
                        <a14:foregroundMark x1="61520" y1="30199" x2="59559" y2="37322"/>
                        <a14:foregroundMark x1="61520" y1="31624" x2="62255" y2="29915"/>
                        <a14:foregroundMark x1="62255" y1="27350" x2="62990" y2="32194"/>
                        <a14:foregroundMark x1="62745" y1="22507" x2="62990" y2="16239"/>
                        <a14:foregroundMark x1="56863" y1="5413" x2="52696" y2="5983"/>
                        <a14:foregroundMark x1="86275" y1="11681" x2="82598" y2="12536"/>
                        <a14:foregroundMark x1="87990" y1="32479" x2="85784" y2="36182"/>
                        <a14:foregroundMark x1="91422" y1="31054" x2="91667" y2="34188"/>
                        <a14:foregroundMark x1="93382" y1="31054" x2="93382" y2="33048"/>
                        <a14:foregroundMark x1="91912" y1="31624" x2="90931" y2="33333"/>
                        <a14:foregroundMark x1="44363" y1="92023" x2="44118" y2="92023"/>
                        <a14:foregroundMark x1="36765" y1="95442" x2="36520" y2="96011"/>
                        <a14:foregroundMark x1="20343" y1="92877" x2="17157" y2="93447"/>
                        <a14:foregroundMark x1="35049" y1="92877" x2="35049" y2="92877"/>
                        <a14:backgroundMark x1="34804" y1="94872" x2="35784" y2="94872"/>
                        <a14:backgroundMark x1="36275" y1="94302" x2="36275" y2="94302"/>
                        <a14:backgroundMark x1="37010" y1="94017" x2="37010" y2="94017"/>
                        <a14:backgroundMark x1="32598" y1="94302" x2="32598" y2="94302"/>
                        <a14:backgroundMark x1="43873" y1="90883" x2="43873" y2="908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9992" y="796480"/>
            <a:ext cx="2642923" cy="22508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9137861F-0512-4100-A8DB-C4C99746A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86" b="92758" l="9464" r="89590">
                        <a14:foregroundMark x1="26183" y1="6964" x2="26183" y2="6964"/>
                        <a14:foregroundMark x1="27445" y1="3064" x2="27445" y2="3064"/>
                        <a14:foregroundMark x1="21767" y1="92201" x2="21767" y2="92201"/>
                        <a14:foregroundMark x1="46688" y1="92758" x2="46688" y2="92758"/>
                        <a14:foregroundMark x1="72555" y1="64067" x2="72555" y2="64067"/>
                        <a14:foregroundMark x1="69085" y1="66852" x2="69085" y2="66852"/>
                        <a14:foregroundMark x1="70347" y1="52646" x2="70347" y2="52646"/>
                        <a14:foregroundMark x1="74448" y1="52646" x2="74448" y2="52646"/>
                        <a14:foregroundMark x1="72871" y1="52368" x2="72871" y2="52368"/>
                        <a14:foregroundMark x1="70662" y1="52646" x2="70662" y2="52646"/>
                        <a14:foregroundMark x1="70032" y1="52368" x2="70032" y2="52368"/>
                        <a14:foregroundMark x1="72555" y1="52089" x2="72555" y2="52089"/>
                        <a14:foregroundMark x1="71293" y1="52368" x2="71293" y2="52368"/>
                        <a14:foregroundMark x1="70662" y1="52089" x2="70662" y2="52089"/>
                        <a14:foregroundMark x1="69716" y1="51532" x2="69716" y2="51532"/>
                        <a14:foregroundMark x1="71293" y1="51253" x2="71293" y2="51253"/>
                        <a14:foregroundMark x1="72555" y1="51253" x2="72555" y2="51253"/>
                        <a14:foregroundMark x1="74448" y1="51253" x2="74448" y2="51253"/>
                        <a14:foregroundMark x1="75079" y1="51811" x2="75079" y2="51811"/>
                        <a14:foregroundMark x1="49842" y1="40390" x2="49842" y2="40390"/>
                        <a14:foregroundMark x1="53312" y1="43175" x2="53312" y2="43175"/>
                        <a14:foregroundMark x1="50158" y1="46797" x2="45741" y2="46240"/>
                        <a14:foregroundMark x1="45741" y1="64903" x2="45741" y2="65099"/>
                        <a14:foregroundMark x1="45741" y1="64903" x2="45741" y2="65099"/>
                        <a14:foregroundMark x1="44674" y1="65460" x2="44722" y2="65738"/>
                        <a14:foregroundMark x1="44577" y1="64903" x2="44674" y2="65460"/>
                        <a14:foregroundMark x1="45426" y1="65181" x2="45426" y2="65181"/>
                        <a14:foregroundMark x1="47950" y1="62953" x2="47950" y2="63231"/>
                        <a14:foregroundMark x1="47950" y1="62674" x2="47950" y2="62953"/>
                        <a14:foregroundMark x1="47950" y1="62396" x2="47950" y2="62674"/>
                        <a14:foregroundMark x1="47950" y1="54596" x2="47950" y2="59053"/>
                        <a14:foregroundMark x1="48265" y1="50975" x2="47634" y2="55989"/>
                        <a14:foregroundMark x1="44858" y1="62674" x2="45110" y2="62117"/>
                        <a14:foregroundMark x1="44731" y1="62953" x2="44858" y2="62674"/>
                        <a14:foregroundMark x1="44605" y1="63231" x2="44731" y2="62953"/>
                        <a14:foregroundMark x1="44442" y1="65460" x2="44386" y2="65738"/>
                        <a14:foregroundMark x1="44553" y1="64903" x2="44442" y2="65460"/>
                        <a14:foregroundMark x1="44943" y1="62953" x2="44888" y2="63231"/>
                        <a14:foregroundMark x1="44999" y1="62674" x2="44943" y2="62953"/>
                        <a14:foregroundMark x1="45110" y1="62117" x2="44999" y2="62674"/>
                        <a14:foregroundMark x1="43768" y1="65460" x2="43750" y2="65738"/>
                        <a14:foregroundMark x1="43779" y1="65289" x2="43768" y2="65460"/>
                        <a14:foregroundMark x1="43930" y1="62953" x2="43912" y2="63231"/>
                        <a14:foregroundMark x1="43948" y1="62674" x2="43930" y2="62953"/>
                        <a14:foregroundMark x1="43984" y1="62117" x2="43948" y2="62674"/>
                        <a14:foregroundMark x1="44038" y1="61281" x2="43984" y2="62117"/>
                        <a14:foregroundMark x1="44074" y1="60724" x2="44038" y2="61281"/>
                        <a14:foregroundMark x1="44128" y1="59889" x2="44074" y2="60724"/>
                        <a14:foregroundMark x1="44164" y1="59331" x2="44128" y2="59889"/>
                        <a14:backgroundMark x1="74132" y1="50696" x2="74132" y2="50696"/>
                        <a14:backgroundMark x1="75079" y1="50696" x2="75079" y2="50696"/>
                        <a14:backgroundMark x1="76341" y1="52089" x2="76341" y2="52089"/>
                        <a14:backgroundMark x1="75394" y1="51532" x2="75394" y2="51532"/>
                        <a14:backgroundMark x1="73502" y1="51253" x2="73502" y2="51253"/>
                        <a14:backgroundMark x1="70978" y1="51253" x2="70978" y2="51253"/>
                        <a14:backgroundMark x1="72555" y1="50975" x2="72555" y2="50975"/>
                        <a14:backgroundMark x1="69401" y1="50975" x2="69401" y2="50975"/>
                        <a14:backgroundMark x1="74448" y1="50975" x2="74448" y2="50975"/>
                        <a14:backgroundMark x1="75394" y1="52089" x2="75394" y2="52089"/>
                        <a14:backgroundMark x1="43533" y1="62674" x2="43533" y2="62674"/>
                        <a14:backgroundMark x1="43849" y1="59889" x2="43849" y2="59889"/>
                        <a14:backgroundMark x1="43849" y1="59331" x2="43849" y2="59331"/>
                        <a14:backgroundMark x1="43849" y1="61281" x2="43849" y2="61281"/>
                        <a14:backgroundMark x1="43849" y1="60724" x2="43849" y2="60724"/>
                        <a14:backgroundMark x1="43849" y1="64624" x2="43849" y2="64624"/>
                        <a14:backgroundMark x1="44164" y1="63510" x2="44164" y2="63510"/>
                        <a14:backgroundMark x1="44164" y1="62674" x2="44164" y2="62674"/>
                        <a14:backgroundMark x1="44164" y1="62117" x2="44164" y2="62117"/>
                        <a14:backgroundMark x1="44164" y1="61838" x2="44164" y2="60724"/>
                        <a14:backgroundMark x1="43533" y1="63231" x2="43533" y2="64903"/>
                        <a14:backgroundMark x1="44479" y1="62117" x2="44479" y2="62117"/>
                        <a14:backgroundMark x1="43849" y1="62953" x2="43849" y2="62953"/>
                        <a14:backgroundMark x1="43218" y1="66852" x2="43218" y2="66852"/>
                        <a14:backgroundMark x1="42902" y1="64903" x2="43533" y2="65460"/>
                        <a14:backgroundMark x1="43849" y1="66574" x2="44164" y2="68802"/>
                        <a14:backgroundMark x1="43218" y1="65738" x2="43218" y2="70195"/>
                        <a14:backgroundMark x1="43533" y1="66017" x2="43533" y2="66017"/>
                        <a14:backgroundMark x1="44164" y1="65460" x2="44164" y2="654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042" y="828519"/>
            <a:ext cx="2015022" cy="224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15008CE-C124-4086-B045-6880320C4F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99" y="1209934"/>
            <a:ext cx="1566526" cy="15665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3F9C389-CDD1-4BB6-8A4C-B92343D1D1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66" y="1209934"/>
            <a:ext cx="1566526" cy="1566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91EA69F-D678-445A-9C79-FFA7BA55757D}"/>
              </a:ext>
            </a:extLst>
          </p:cNvPr>
          <p:cNvSpPr txBox="1"/>
          <p:nvPr/>
        </p:nvSpPr>
        <p:spPr>
          <a:xfrm>
            <a:off x="565273" y="3071667"/>
            <a:ext cx="228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Similar </a:t>
            </a:r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A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94F3714-930B-4913-8EC6-FAA9B2F33EA9}"/>
              </a:ext>
            </a:extLst>
          </p:cNvPr>
          <p:cNvSpPr txBox="1"/>
          <p:nvPr/>
        </p:nvSpPr>
        <p:spPr>
          <a:xfrm>
            <a:off x="4836897" y="3071668"/>
            <a:ext cx="206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Current Item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81040AC-3D33-464E-9959-7079A2EB609D}"/>
              </a:ext>
            </a:extLst>
          </p:cNvPr>
          <p:cNvSpPr txBox="1"/>
          <p:nvPr/>
        </p:nvSpPr>
        <p:spPr>
          <a:xfrm>
            <a:off x="9140507" y="3071667"/>
            <a:ext cx="22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Similar </a:t>
            </a:r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B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CB202B22-FBB3-4A03-A6C0-9AF1207BFBE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37" b="98413" l="0" r="96107">
                        <a14:foregroundMark x1="52049" y1="19048" x2="42008" y2="20635"/>
                        <a14:foregroundMark x1="52869" y1="11905" x2="47951" y2="13492"/>
                        <a14:foregroundMark x1="25205" y1="15873" x2="21516" y2="15873"/>
                        <a14:foregroundMark x1="10246" y1="15873" x2="5738" y2="15873"/>
                        <a14:foregroundMark x1="17008" y1="53175" x2="10246" y2="54762"/>
                        <a14:foregroundMark x1="16803" y1="47619" x2="11475" y2="50000"/>
                        <a14:foregroundMark x1="5738" y1="29365" x2="5738" y2="29365"/>
                        <a14:foregroundMark x1="4508" y1="26984" x2="4508" y2="26984"/>
                        <a14:foregroundMark x1="68648" y1="19048" x2="68648" y2="19048"/>
                        <a14:foregroundMark x1="70287" y1="13492" x2="70287" y2="13492"/>
                        <a14:foregroundMark x1="93238" y1="8730" x2="89344" y2="11905"/>
                        <a14:foregroundMark x1="93852" y1="26190" x2="87910" y2="26190"/>
                        <a14:foregroundMark x1="96311" y1="18254" x2="96311" y2="20635"/>
                        <a14:foregroundMark x1="4508" y1="48413" x2="4303" y2="57937"/>
                        <a14:foregroundMark x1="3893" y1="84921" x2="3893" y2="84921"/>
                        <a14:foregroundMark x1="24795" y1="85714" x2="24795" y2="87302"/>
                        <a14:foregroundMark x1="25205" y1="85714" x2="25410" y2="88095"/>
                        <a14:foregroundMark x1="31353" y1="86508" x2="30943" y2="87302"/>
                        <a14:foregroundMark x1="31762" y1="85714" x2="31353" y2="86508"/>
                        <a14:foregroundMark x1="32172" y1="87302" x2="32172" y2="88095"/>
                        <a14:foregroundMark x1="32172" y1="86508" x2="32172" y2="87302"/>
                        <a14:foregroundMark x1="31762" y1="84127" x2="31762" y2="84127"/>
                        <a14:foregroundMark x1="31762" y1="81746" x2="31762" y2="81746"/>
                        <a14:foregroundMark x1="30738" y1="84921" x2="30738" y2="84921"/>
                        <a14:foregroundMark x1="31557" y1="87302" x2="31557" y2="87302"/>
                        <a14:foregroundMark x1="32582" y1="85714" x2="32582" y2="85714"/>
                        <a14:foregroundMark x1="32582" y1="84921" x2="32582" y2="84921"/>
                        <a14:foregroundMark x1="33197" y1="85714" x2="33197" y2="85714"/>
                        <a14:foregroundMark x1="32377" y1="88889" x2="32377" y2="88889"/>
                        <a14:foregroundMark x1="32582" y1="89683" x2="32582" y2="89683"/>
                        <a14:foregroundMark x1="18033" y1="85714" x2="18033" y2="85714"/>
                        <a14:foregroundMark x1="17623" y1="89683" x2="17623" y2="89683"/>
                        <a14:foregroundMark x1="17418" y1="90476" x2="17418" y2="90476"/>
                        <a14:foregroundMark x1="11475" y1="86508" x2="11475" y2="86508"/>
                        <a14:foregroundMark x1="32172" y1="88095" x2="2254" y2="84921"/>
                        <a14:foregroundMark x1="5123" y1="92063" x2="2459" y2="93651"/>
                        <a14:foregroundMark x1="6352" y1="92857" x2="20492" y2="95238"/>
                        <a14:foregroundMark x1="20492" y1="95238" x2="26639" y2="93651"/>
                        <a14:foregroundMark x1="31967" y1="93651" x2="29508" y2="95238"/>
                        <a14:foregroundMark x1="32992" y1="84127" x2="32992" y2="92857"/>
                        <a14:foregroundMark x1="32377" y1="82540" x2="32377" y2="96825"/>
                        <a14:foregroundMark x1="32787" y1="79365" x2="32787" y2="98413"/>
                        <a14:foregroundMark x1="31557" y1="83333" x2="18852" y2="84127"/>
                        <a14:foregroundMark x1="19877" y1="80952" x2="19877" y2="80952"/>
                        <a14:foregroundMark x1="22746" y1="81746" x2="12295" y2="80952"/>
                        <a14:foregroundMark x1="10041" y1="82540" x2="3279" y2="83333"/>
                        <a14:foregroundMark x1="11270" y1="82540" x2="0" y2="82540"/>
                        <a14:foregroundMark x1="12090" y1="82540" x2="0" y2="80159"/>
                        <a14:foregroundMark x1="23566" y1="80952" x2="27664" y2="82540"/>
                        <a14:foregroundMark x1="27049" y1="83333" x2="29713" y2="83333"/>
                        <a14:foregroundMark x1="23361" y1="53175" x2="11270" y2="57937"/>
                        <a14:foregroundMark x1="22131" y1="60317" x2="10451" y2="59524"/>
                        <a14:foregroundMark x1="27254" y1="19048" x2="18238" y2="30159"/>
                        <a14:foregroundMark x1="28074" y1="24603" x2="23566" y2="29365"/>
                        <a14:foregroundMark x1="41598" y1="14286" x2="46926" y2="12698"/>
                        <a14:foregroundMark x1="41393" y1="12698" x2="53484" y2="26190"/>
                        <a14:foregroundMark x1="56557" y1="15079" x2="53279" y2="28571"/>
                        <a14:foregroundMark x1="36680" y1="9524" x2="35451" y2="19048"/>
                        <a14:foregroundMark x1="69467" y1="11111" x2="76230" y2="12698"/>
                        <a14:foregroundMark x1="80943" y1="15079" x2="76025" y2="25397"/>
                        <a14:foregroundMark x1="76025" y1="21429" x2="63320" y2="20635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0" y="3624337"/>
            <a:ext cx="3418609" cy="6489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E40A5BEA-5C1E-4E0A-B6CB-D2D168ACF2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43" b="89431" l="6190" r="95551">
                        <a14:foregroundMark x1="8897" y1="13821" x2="6190" y2="17073"/>
                        <a14:foregroundMark x1="27853" y1="17073" x2="21470" y2="16260"/>
                        <a14:foregroundMark x1="45261" y1="14634" x2="37718" y2="18699"/>
                        <a14:foregroundMark x1="62476" y1="16260" x2="55126" y2="16260"/>
                        <a14:foregroundMark x1="88201" y1="11382" x2="82398" y2="17886"/>
                        <a14:foregroundMark x1="13346" y1="56911" x2="8317" y2="56911"/>
                        <a14:foregroundMark x1="95551" y1="20325" x2="91296" y2="26016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4145662" y="3624337"/>
            <a:ext cx="3710101" cy="6489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B4880F25-020A-417C-AB30-B749438C4A8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752" b="87597" l="2227" r="97976">
                        <a14:foregroundMark x1="28543" y1="15504" x2="18623" y2="22481"/>
                        <a14:foregroundMark x1="6680" y1="16279" x2="5870" y2="16279"/>
                        <a14:foregroundMark x1="2227" y1="18605" x2="2227" y2="18605"/>
                        <a14:foregroundMark x1="13360" y1="51938" x2="5668" y2="52713"/>
                        <a14:foregroundMark x1="42510" y1="13178" x2="37045" y2="17829"/>
                        <a14:foregroundMark x1="88057" y1="14729" x2="78340" y2="18605"/>
                        <a14:foregroundMark x1="94737" y1="11628" x2="93725" y2="24031"/>
                        <a14:foregroundMark x1="97976" y1="18605" x2="97976" y2="21705"/>
                      </a14:backgroundRemoval>
                    </a14:imgEffect>
                  </a14:imgLayer>
                </a14:imgProps>
              </a:ext>
            </a:extLst>
          </a:blip>
          <a:srcRect b="26478"/>
          <a:stretch/>
        </p:blipFill>
        <p:spPr>
          <a:xfrm>
            <a:off x="8651300" y="3624337"/>
            <a:ext cx="3380162" cy="648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34064CC-30FC-44EE-AB44-A860D4D7F3EE}"/>
              </a:ext>
            </a:extLst>
          </p:cNvPr>
          <p:cNvSpPr txBox="1"/>
          <p:nvPr/>
        </p:nvSpPr>
        <p:spPr>
          <a:xfrm>
            <a:off x="423407" y="4357991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34064CC-30FC-44EE-AB44-A860D4D7F3EE}"/>
              </a:ext>
            </a:extLst>
          </p:cNvPr>
          <p:cNvSpPr txBox="1"/>
          <p:nvPr/>
        </p:nvSpPr>
        <p:spPr>
          <a:xfrm>
            <a:off x="4773061" y="4387727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34064CC-30FC-44EE-AB44-A860D4D7F3EE}"/>
              </a:ext>
            </a:extLst>
          </p:cNvPr>
          <p:cNvSpPr txBox="1"/>
          <p:nvPr/>
        </p:nvSpPr>
        <p:spPr>
          <a:xfrm>
            <a:off x="9140507" y="4385829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  <a:latin typeface="+mj-lt"/>
              </a:rPr>
              <a:t>Item </a:t>
            </a:r>
            <a:r>
              <a:rPr lang="en-US" altLang="ko-KR" sz="2400" b="1" dirty="0" smtClean="0">
                <a:solidFill>
                  <a:srgbClr val="7F6000"/>
                </a:solidFill>
                <a:latin typeface="+mj-lt"/>
              </a:rPr>
              <a:t>Keywords</a:t>
            </a:r>
            <a:endParaRPr lang="ko-KR" altLang="en-US" sz="2400" b="1" dirty="0">
              <a:solidFill>
                <a:srgbClr val="7F6000"/>
              </a:solidFill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="" xmlns:a16="http://schemas.microsoft.com/office/drawing/2014/main" id="{FE7B8943-0503-4B8E-96FA-1911D2C4BC65}"/>
              </a:ext>
            </a:extLst>
          </p:cNvPr>
          <p:cNvSpPr/>
          <p:nvPr/>
        </p:nvSpPr>
        <p:spPr>
          <a:xfrm>
            <a:off x="1331102" y="4983731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십자형 36">
            <a:extLst>
              <a:ext uri="{FF2B5EF4-FFF2-40B4-BE49-F238E27FC236}">
                <a16:creationId xmlns="" xmlns:a16="http://schemas.microsoft.com/office/drawing/2014/main" id="{17A7D3D0-8821-40B9-8206-176F921C4F04}"/>
              </a:ext>
            </a:extLst>
          </p:cNvPr>
          <p:cNvSpPr/>
          <p:nvPr/>
        </p:nvSpPr>
        <p:spPr>
          <a:xfrm>
            <a:off x="5735743" y="4983732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십자형 37">
            <a:extLst>
              <a:ext uri="{FF2B5EF4-FFF2-40B4-BE49-F238E27FC236}">
                <a16:creationId xmlns="" xmlns:a16="http://schemas.microsoft.com/office/drawing/2014/main" id="{8A91E4C6-44A6-4C36-888D-C3572507673E}"/>
              </a:ext>
            </a:extLst>
          </p:cNvPr>
          <p:cNvSpPr/>
          <p:nvPr/>
        </p:nvSpPr>
        <p:spPr>
          <a:xfrm>
            <a:off x="10076412" y="5014214"/>
            <a:ext cx="529937" cy="529937"/>
          </a:xfrm>
          <a:prstGeom prst="plus">
            <a:avLst>
              <a:gd name="adj" fmla="val 34804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3086FA3-D9FA-429A-BE0C-FFB55DD9274B}"/>
              </a:ext>
            </a:extLst>
          </p:cNvPr>
          <p:cNvSpPr txBox="1"/>
          <p:nvPr/>
        </p:nvSpPr>
        <p:spPr>
          <a:xfrm>
            <a:off x="0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3C1DEAF-CB19-4813-B058-5DA1A240AD9C}"/>
              </a:ext>
            </a:extLst>
          </p:cNvPr>
          <p:cNvSpPr txBox="1"/>
          <p:nvPr/>
        </p:nvSpPr>
        <p:spPr>
          <a:xfrm>
            <a:off x="4067904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84D0598-CD92-4086-AC01-008235CE0539}"/>
              </a:ext>
            </a:extLst>
          </p:cNvPr>
          <p:cNvSpPr txBox="1"/>
          <p:nvPr/>
        </p:nvSpPr>
        <p:spPr>
          <a:xfrm>
            <a:off x="8273107" y="5750559"/>
            <a:ext cx="391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F6000"/>
                </a:solidFill>
              </a:rPr>
              <a:t>3 Representative Reviews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51513" y="6322766"/>
            <a:ext cx="21982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16"/>
              </a:rPr>
              <a:t>DEMONSTRATION</a:t>
            </a:r>
            <a:endParaRPr lang="ko-KR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4. System completeness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1524" y="1404405"/>
            <a:ext cx="48899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+mj-lt"/>
              </a:rPr>
              <a:t>계획된 시스템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상품 검색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로그인</a:t>
            </a:r>
            <a:r>
              <a:rPr lang="en-US" altLang="ko-KR" sz="2000" b="1" dirty="0" smtClean="0">
                <a:latin typeface="+mj-lt"/>
              </a:rPr>
              <a:t>, </a:t>
            </a:r>
            <a:r>
              <a:rPr lang="ko-KR" altLang="en-US" sz="2000" b="1" dirty="0" smtClean="0">
                <a:latin typeface="+mj-lt"/>
              </a:rPr>
              <a:t>회원가입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리뷰 분석과 키워드 추출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유사 상품 비교</a:t>
            </a:r>
            <a:endParaRPr lang="en-US" altLang="ko-KR" sz="20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인기 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최신 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키워드 별 리뷰 탐색</a:t>
            </a:r>
            <a:endParaRPr lang="en-US" altLang="ko-KR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50232" y="1404405"/>
            <a:ext cx="1187116" cy="4786069"/>
            <a:chOff x="705852" y="1173573"/>
            <a:chExt cx="1187116" cy="4786069"/>
          </a:xfrm>
        </p:grpSpPr>
        <p:grpSp>
          <p:nvGrpSpPr>
            <p:cNvPr id="6" name="그룹 5"/>
            <p:cNvGrpSpPr/>
            <p:nvPr/>
          </p:nvGrpSpPr>
          <p:grpSpPr>
            <a:xfrm>
              <a:off x="898358" y="1900989"/>
              <a:ext cx="673768" cy="4058653"/>
              <a:chOff x="898358" y="1844842"/>
              <a:chExt cx="673768" cy="405865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14400" y="1844842"/>
                <a:ext cx="657726" cy="4058653"/>
              </a:xfrm>
              <a:prstGeom prst="rect">
                <a:avLst/>
              </a:prstGeom>
              <a:solidFill>
                <a:srgbClr val="00B05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898358" y="2438399"/>
                <a:ext cx="673768" cy="3465095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05852" y="1173573"/>
              <a:ext cx="118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110%</a:t>
              </a:r>
              <a:endParaRPr lang="ko-KR" alt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16478" y="1404405"/>
            <a:ext cx="4102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+mj-lt"/>
              </a:rPr>
              <a:t>추가된 시스템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장바구니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상품 구매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리뷰 추천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구매한 상품 목록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추천한 리뷰 목록</a:t>
            </a:r>
            <a:endParaRPr lang="en-US" altLang="ko-KR" sz="2000" b="1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lt"/>
              </a:rPr>
              <a:t>스크롤로 추가 리뷰 요청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53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60" y="97274"/>
            <a:ext cx="75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 Actual Development Schedule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52DA926-DD73-473C-ADCD-5E57170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67" y="1462859"/>
            <a:ext cx="9538112" cy="4548295"/>
          </a:xfrm>
          <a:prstGeom prst="rect">
            <a:avLst/>
          </a:prstGeom>
          <a:ln w="222250" cap="rnd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6. Open Sources SW Used + External Modules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0A2EABC-5404-4A5C-915F-564F994C566D}"/>
              </a:ext>
            </a:extLst>
          </p:cNvPr>
          <p:cNvGrpSpPr/>
          <p:nvPr/>
        </p:nvGrpSpPr>
        <p:grpSpPr>
          <a:xfrm>
            <a:off x="4164367" y="1342565"/>
            <a:ext cx="2268230" cy="2818847"/>
            <a:chOff x="3698262" y="1545768"/>
            <a:chExt cx="2268230" cy="2818847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81C696C3-507D-4FB9-9A57-79F2A3BCDA74}"/>
                </a:ext>
              </a:extLst>
            </p:cNvPr>
            <p:cNvGrpSpPr/>
            <p:nvPr/>
          </p:nvGrpSpPr>
          <p:grpSpPr>
            <a:xfrm>
              <a:off x="3698262" y="1545768"/>
              <a:ext cx="1678509" cy="420923"/>
              <a:chOff x="747107" y="1045984"/>
              <a:chExt cx="1678509" cy="420923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C861201-99DA-4FB9-8BF4-2FE92644EB70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6629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2. Express.js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EFACFDEA-4BAE-4F59-B88D-02A741269B6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435B8B12-5C3F-4850-BE94-8D6AB152273A}"/>
                </a:ext>
              </a:extLst>
            </p:cNvPr>
            <p:cNvGrpSpPr/>
            <p:nvPr/>
          </p:nvGrpSpPr>
          <p:grpSpPr>
            <a:xfrm>
              <a:off x="3988542" y="2145249"/>
              <a:ext cx="1586817" cy="420923"/>
              <a:chOff x="747107" y="1045984"/>
              <a:chExt cx="1586817" cy="4209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E97ECB8-39B6-4506-A4A4-712B9E8031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571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2-1. Mocha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CEDD8674-0448-432A-8C62-E23BB1B065C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25BAB84C-7980-4524-B43E-EA1D121EDF27}"/>
                </a:ext>
              </a:extLst>
            </p:cNvPr>
            <p:cNvGrpSpPr/>
            <p:nvPr/>
          </p:nvGrpSpPr>
          <p:grpSpPr>
            <a:xfrm>
              <a:off x="3988542" y="2744730"/>
              <a:ext cx="1290261" cy="420923"/>
              <a:chOff x="747107" y="1045984"/>
              <a:chExt cx="1290261" cy="4209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C8B941BA-E275-48E2-AB47-CEAD79DD8EA6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274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2-2. Chai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84582A0-1BAC-4FCF-B84D-6E4F832A61D7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5797DF83-5413-45FA-98A2-2D6EA6E16594}"/>
                </a:ext>
              </a:extLst>
            </p:cNvPr>
            <p:cNvGrpSpPr/>
            <p:nvPr/>
          </p:nvGrpSpPr>
          <p:grpSpPr>
            <a:xfrm>
              <a:off x="3988542" y="3344211"/>
              <a:ext cx="1721789" cy="420923"/>
              <a:chOff x="747107" y="1045984"/>
              <a:chExt cx="1721789" cy="4209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6E2E439C-3EC9-406F-B4A9-A804043D1D65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70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2-3. Morgan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3A714566-FD89-4B04-8458-17FE3B309EC0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EE8E0524-3AD7-4494-B94E-38B8D9953142}"/>
                </a:ext>
              </a:extLst>
            </p:cNvPr>
            <p:cNvGrpSpPr/>
            <p:nvPr/>
          </p:nvGrpSpPr>
          <p:grpSpPr>
            <a:xfrm>
              <a:off x="3988542" y="3943692"/>
              <a:ext cx="1977950" cy="420923"/>
              <a:chOff x="747107" y="1045984"/>
              <a:chExt cx="1977950" cy="420923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FED46A8-0CDE-4CF0-BC9F-10A14B32B7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9623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2-4.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Nodemon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EE4CA43-8B35-45ED-8F2C-A9DC0773D644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E1F442ED-E431-46B9-A919-02E2B7967D5D}"/>
              </a:ext>
            </a:extLst>
          </p:cNvPr>
          <p:cNvGrpSpPr/>
          <p:nvPr/>
        </p:nvGrpSpPr>
        <p:grpSpPr>
          <a:xfrm>
            <a:off x="1109966" y="1321752"/>
            <a:ext cx="2370244" cy="2803939"/>
            <a:chOff x="761622" y="1524955"/>
            <a:chExt cx="2370244" cy="2803939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262CCB2-ACEC-47EA-A071-378BF0DE0AC8}"/>
                </a:ext>
              </a:extLst>
            </p:cNvPr>
            <p:cNvGrpSpPr/>
            <p:nvPr/>
          </p:nvGrpSpPr>
          <p:grpSpPr>
            <a:xfrm>
              <a:off x="761622" y="1524955"/>
              <a:ext cx="1224795" cy="420923"/>
              <a:chOff x="747107" y="1045984"/>
              <a:chExt cx="1224795" cy="420923"/>
            </a:xfrm>
          </p:grpSpPr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71E5D70-826D-410A-A64B-425241B2A441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2092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1. Vue.js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BC7063FD-051A-41ED-9D5C-676F45780CD6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7EDB15EE-6591-426C-B552-D822F6E6299A}"/>
                </a:ext>
              </a:extLst>
            </p:cNvPr>
            <p:cNvGrpSpPr/>
            <p:nvPr/>
          </p:nvGrpSpPr>
          <p:grpSpPr>
            <a:xfrm>
              <a:off x="1051902" y="2120709"/>
              <a:ext cx="1629200" cy="420923"/>
              <a:chOff x="747107" y="1045984"/>
              <a:chExt cx="1629200" cy="420923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B1945A07-36A6-4FDF-A9D2-E7F8EF42A5EC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613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2-1.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Vuetify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6E1DFCF-4CC7-4581-B101-225DA80B6572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E4ABEFBA-139F-42F4-94DD-F08E75D13A59}"/>
                </a:ext>
              </a:extLst>
            </p:cNvPr>
            <p:cNvGrpSpPr/>
            <p:nvPr/>
          </p:nvGrpSpPr>
          <p:grpSpPr>
            <a:xfrm>
              <a:off x="1051902" y="2716463"/>
              <a:ext cx="2079964" cy="420923"/>
              <a:chOff x="747107" y="1045984"/>
              <a:chExt cx="2079964" cy="4209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6EEB2093-945B-4A08-94A5-3C25F75D8763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2064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2-2. Vue-router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0CFDFDA2-B2F4-40BC-8867-375CC4014B13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2E2A08AB-8EBD-45E9-9744-3510D4C55E93}"/>
                </a:ext>
              </a:extLst>
            </p:cNvPr>
            <p:cNvGrpSpPr/>
            <p:nvPr/>
          </p:nvGrpSpPr>
          <p:grpSpPr>
            <a:xfrm>
              <a:off x="1051902" y="3312217"/>
              <a:ext cx="1359447" cy="420923"/>
              <a:chOff x="747107" y="1045984"/>
              <a:chExt cx="1359447" cy="420923"/>
            </a:xfrm>
          </p:grpSpPr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E5A3CC3-AC8B-4083-BF93-AC64C8355127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3438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2-3.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Vuex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473FDB08-91DB-4D83-B8CD-198F1618111C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E21A33CE-F900-4D78-8F85-8F6E6FF37086}"/>
                </a:ext>
              </a:extLst>
            </p:cNvPr>
            <p:cNvGrpSpPr/>
            <p:nvPr/>
          </p:nvGrpSpPr>
          <p:grpSpPr>
            <a:xfrm>
              <a:off x="1051902" y="3907971"/>
              <a:ext cx="1428119" cy="420923"/>
              <a:chOff x="747107" y="1045984"/>
              <a:chExt cx="1428119" cy="4209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956F51EA-DA73-4F0C-9010-8690AFEA04CF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14125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2-4. </a:t>
                </a:r>
                <a:r>
                  <a:rPr lang="en-US" altLang="ko-KR" sz="2000" b="1" dirty="0" err="1">
                    <a:solidFill>
                      <a:srgbClr val="7F6000"/>
                    </a:solidFill>
                  </a:rPr>
                  <a:t>Axios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C3B36BA3-E911-4770-A4C5-D6DE122CF859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3CFAF8A-110B-4C49-9A57-E134A88AE1A0}"/>
              </a:ext>
            </a:extLst>
          </p:cNvPr>
          <p:cNvGrpSpPr/>
          <p:nvPr/>
        </p:nvGrpSpPr>
        <p:grpSpPr>
          <a:xfrm>
            <a:off x="501504" y="4710780"/>
            <a:ext cx="11048869" cy="1840373"/>
            <a:chOff x="501504" y="4710780"/>
            <a:chExt cx="11048869" cy="1840373"/>
          </a:xfrm>
        </p:grpSpPr>
        <p:pic>
          <p:nvPicPr>
            <p:cNvPr id="40" name="Picture 2" descr="vue.js에 대한 이미지 검색결과">
              <a:extLst>
                <a:ext uri="{FF2B5EF4-FFF2-40B4-BE49-F238E27FC236}">
                  <a16:creationId xmlns="" xmlns:a16="http://schemas.microsoft.com/office/drawing/2014/main" id="{397CC31A-6589-4EC1-A065-0347628D7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04" y="4795602"/>
              <a:ext cx="1670728" cy="16707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express.js에 대한 이미지 검색결과">
              <a:extLst>
                <a:ext uri="{FF2B5EF4-FFF2-40B4-BE49-F238E27FC236}">
                  <a16:creationId xmlns="" xmlns:a16="http://schemas.microsoft.com/office/drawing/2014/main" id="{FD1F0598-D2F7-4C36-88F2-B63141D42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09" y="5260065"/>
              <a:ext cx="2715462" cy="7418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firebase에 대한 이미지 검색결과">
              <a:extLst>
                <a:ext uri="{FF2B5EF4-FFF2-40B4-BE49-F238E27FC236}">
                  <a16:creationId xmlns="" xmlns:a16="http://schemas.microsoft.com/office/drawing/2014/main" id="{8AB12EAC-5E43-4C9D-B22C-76360AADF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648" y="4890681"/>
              <a:ext cx="1480571" cy="14805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관련 이미지">
              <a:extLst>
                <a:ext uri="{FF2B5EF4-FFF2-40B4-BE49-F238E27FC236}">
                  <a16:creationId xmlns="" xmlns:a16="http://schemas.microsoft.com/office/drawing/2014/main" id="{06234A0A-A648-41F2-9238-B50A1D0CF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696" y="4710780"/>
              <a:ext cx="2978677" cy="184037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E52CA5C8-29CD-4935-ADB2-43D06199111E}"/>
              </a:ext>
            </a:extLst>
          </p:cNvPr>
          <p:cNvGrpSpPr/>
          <p:nvPr/>
        </p:nvGrpSpPr>
        <p:grpSpPr>
          <a:xfrm>
            <a:off x="7116754" y="1321752"/>
            <a:ext cx="4161240" cy="2803939"/>
            <a:chOff x="7116754" y="1321752"/>
            <a:chExt cx="4161240" cy="2803939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CDD86CAB-D55E-4823-8D5D-CFB210F706D6}"/>
                </a:ext>
              </a:extLst>
            </p:cNvPr>
            <p:cNvGrpSpPr/>
            <p:nvPr/>
          </p:nvGrpSpPr>
          <p:grpSpPr>
            <a:xfrm>
              <a:off x="7116754" y="3704768"/>
              <a:ext cx="4161240" cy="420923"/>
              <a:chOff x="747107" y="1045984"/>
              <a:chExt cx="4161240" cy="420923"/>
            </a:xfrm>
          </p:grpSpPr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363B6D2-2855-41F0-8989-C2EEB27AE742}"/>
                  </a:ext>
                </a:extLst>
              </p:cNvPr>
              <p:cNvSpPr txBox="1"/>
              <p:nvPr/>
            </p:nvSpPr>
            <p:spPr>
              <a:xfrm>
                <a:off x="762660" y="1066797"/>
                <a:ext cx="41456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F6000"/>
                    </a:solidFill>
                  </a:rPr>
                  <a:t>4. Google Natural Language API</a:t>
                </a:r>
                <a:endParaRPr lang="ko-KR" altLang="en-US" sz="2000" b="1" dirty="0">
                  <a:solidFill>
                    <a:srgbClr val="7F6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8204F0B8-C134-4D57-95F8-322E29E875AA}"/>
                  </a:ext>
                </a:extLst>
              </p:cNvPr>
              <p:cNvSpPr/>
              <p:nvPr/>
            </p:nvSpPr>
            <p:spPr>
              <a:xfrm flipH="1">
                <a:off x="747107" y="1045984"/>
                <a:ext cx="45719" cy="2950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6473D6CB-5AE4-4C20-B9DE-6280DF3DA8A0}"/>
                </a:ext>
              </a:extLst>
            </p:cNvPr>
            <p:cNvGrpSpPr/>
            <p:nvPr/>
          </p:nvGrpSpPr>
          <p:grpSpPr>
            <a:xfrm>
              <a:off x="7116754" y="1321752"/>
              <a:ext cx="2408292" cy="1591101"/>
              <a:chOff x="7116754" y="1321752"/>
              <a:chExt cx="2408292" cy="159110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="" xmlns:a16="http://schemas.microsoft.com/office/drawing/2014/main" id="{4135337A-BFE9-4B25-A605-D2CED49207C9}"/>
                  </a:ext>
                </a:extLst>
              </p:cNvPr>
              <p:cNvGrpSpPr/>
              <p:nvPr/>
            </p:nvGrpSpPr>
            <p:grpSpPr>
              <a:xfrm>
                <a:off x="7116754" y="1321752"/>
                <a:ext cx="1508782" cy="420923"/>
                <a:chOff x="747107" y="1045984"/>
                <a:chExt cx="1508782" cy="420923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="" xmlns:a16="http://schemas.microsoft.com/office/drawing/2014/main" id="{7B07A7D5-A2AA-41BB-B126-FDB3B4FDE334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1493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3. Firebase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ABAC69A7-513D-4F94-9EB4-43BB1B6FD11A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0E443B2B-8402-49D8-8174-3C74D3A20402}"/>
                  </a:ext>
                </a:extLst>
              </p:cNvPr>
              <p:cNvGrpSpPr/>
              <p:nvPr/>
            </p:nvGrpSpPr>
            <p:grpSpPr>
              <a:xfrm>
                <a:off x="7402057" y="1906841"/>
                <a:ext cx="1821945" cy="420923"/>
                <a:chOff x="747107" y="1045984"/>
                <a:chExt cx="1821945" cy="420923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32F36BA6-6CCB-4BEE-BA04-6AFA67BEFB61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18063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3-1. </a:t>
                  </a:r>
                  <a:r>
                    <a:rPr lang="en-US" altLang="ko-KR" sz="2000" b="1" dirty="0" err="1">
                      <a:solidFill>
                        <a:srgbClr val="7F6000"/>
                      </a:solidFill>
                    </a:rPr>
                    <a:t>Firestore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2EB31784-7842-4042-93CF-1AE993592FC8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0AEAF5BB-F479-4844-BD42-D100A147E57D}"/>
                  </a:ext>
                </a:extLst>
              </p:cNvPr>
              <p:cNvGrpSpPr/>
              <p:nvPr/>
            </p:nvGrpSpPr>
            <p:grpSpPr>
              <a:xfrm>
                <a:off x="7402057" y="2491930"/>
                <a:ext cx="2122989" cy="420923"/>
                <a:chOff x="747107" y="1045984"/>
                <a:chExt cx="2122989" cy="42092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0A53DB07-FCAA-4BE2-A39E-0495F403E3C3}"/>
                    </a:ext>
                  </a:extLst>
                </p:cNvPr>
                <p:cNvSpPr txBox="1"/>
                <p:nvPr/>
              </p:nvSpPr>
              <p:spPr>
                <a:xfrm>
                  <a:off x="762660" y="1066797"/>
                  <a:ext cx="21074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7F6000"/>
                      </a:solidFill>
                    </a:rPr>
                    <a:t>3-2. </a:t>
                  </a:r>
                  <a:r>
                    <a:rPr lang="en-US" altLang="ko-KR" sz="2000" b="1" dirty="0" err="1">
                      <a:solidFill>
                        <a:srgbClr val="7F6000"/>
                      </a:solidFill>
                    </a:rPr>
                    <a:t>Firestorage</a:t>
                  </a:r>
                  <a:endParaRPr lang="ko-KR" altLang="en-US" sz="2000" b="1" dirty="0">
                    <a:solidFill>
                      <a:srgbClr val="7F6000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9610AA2A-7DC7-4399-9AB8-80B97E2B826A}"/>
                    </a:ext>
                  </a:extLst>
                </p:cNvPr>
                <p:cNvSpPr/>
                <p:nvPr/>
              </p:nvSpPr>
              <p:spPr>
                <a:xfrm flipH="1">
                  <a:off x="747107" y="1045984"/>
                  <a:ext cx="45719" cy="295075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43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0" y="-18579"/>
            <a:ext cx="12192000" cy="822157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ADFF66A-F81C-4568-8F9E-37AF2FE5E09E}"/>
              </a:ext>
            </a:extLst>
          </p:cNvPr>
          <p:cNvSpPr txBox="1"/>
          <p:nvPr/>
        </p:nvSpPr>
        <p:spPr>
          <a:xfrm>
            <a:off x="126459" y="97274"/>
            <a:ext cx="1025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The Risks You Faced During the Team Project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647FDAC2-1151-471B-9482-506B4E2124D9}"/>
              </a:ext>
            </a:extLst>
          </p:cNvPr>
          <p:cNvGrpSpPr/>
          <p:nvPr/>
        </p:nvGrpSpPr>
        <p:grpSpPr>
          <a:xfrm>
            <a:off x="638629" y="1397390"/>
            <a:ext cx="5050971" cy="2031610"/>
            <a:chOff x="870858" y="1397390"/>
            <a:chExt cx="5050971" cy="2031610"/>
          </a:xfrm>
        </p:grpSpPr>
        <p:sp>
          <p:nvSpPr>
            <p:cNvPr id="69" name="사각형: 둥근 모서리 8">
              <a:extLst>
                <a:ext uri="{FF2B5EF4-FFF2-40B4-BE49-F238E27FC236}">
                  <a16:creationId xmlns="" xmlns:a16="http://schemas.microsoft.com/office/drawing/2014/main" id="{38139985-F140-4CA5-9BDD-3E19C5EE5EEF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Front-end</a:t>
              </a:r>
              <a:r>
                <a:rPr lang="ko-KR" altLang="en-US" b="1" dirty="0">
                  <a:solidFill>
                    <a:schemeClr val="tx1"/>
                  </a:solidFill>
                </a:rPr>
                <a:t>와 </a:t>
              </a:r>
              <a:r>
                <a:rPr lang="en-US" altLang="ko-KR" b="1" dirty="0">
                  <a:solidFill>
                    <a:schemeClr val="tx1"/>
                  </a:solidFill>
                </a:rPr>
                <a:t>Back-end</a:t>
              </a:r>
              <a:r>
                <a:rPr lang="ko-KR" altLang="en-US" b="1" dirty="0">
                  <a:solidFill>
                    <a:schemeClr val="tx1"/>
                  </a:solidFill>
                </a:rPr>
                <a:t> 통합에 많은 시간을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통신에 필요한 </a:t>
              </a:r>
              <a:r>
                <a:rPr lang="en-US" altLang="ko-KR" b="1" dirty="0">
                  <a:solidFill>
                    <a:schemeClr val="tx1"/>
                  </a:solidFill>
                </a:rPr>
                <a:t>API</a:t>
              </a:r>
              <a:r>
                <a:rPr lang="ko-KR" altLang="en-US" b="1" dirty="0">
                  <a:solidFill>
                    <a:schemeClr val="tx1"/>
                  </a:solidFill>
                </a:rPr>
                <a:t>를 변경하는 과정에서 소통이 원활하지 않았음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4B2C723F-6E76-408B-9E69-AD3EA5D1DFD1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시스템 통합 문제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D50395BF-947B-4541-8EE1-67B47E2817C7}"/>
              </a:ext>
            </a:extLst>
          </p:cNvPr>
          <p:cNvGrpSpPr/>
          <p:nvPr/>
        </p:nvGrpSpPr>
        <p:grpSpPr>
          <a:xfrm>
            <a:off x="6502401" y="1397390"/>
            <a:ext cx="5050971" cy="4247886"/>
            <a:chOff x="870858" y="1397390"/>
            <a:chExt cx="5050971" cy="4247886"/>
          </a:xfrm>
        </p:grpSpPr>
        <p:sp>
          <p:nvSpPr>
            <p:cNvPr id="72" name="사각형: 둥근 모서리 20">
              <a:extLst>
                <a:ext uri="{FF2B5EF4-FFF2-40B4-BE49-F238E27FC236}">
                  <a16:creationId xmlns="" xmlns:a16="http://schemas.microsoft.com/office/drawing/2014/main" id="{2D7D9A8B-7888-456E-B24F-4325D8824908}"/>
                </a:ext>
              </a:extLst>
            </p:cNvPr>
            <p:cNvSpPr/>
            <p:nvPr/>
          </p:nvSpPr>
          <p:spPr>
            <a:xfrm>
              <a:off x="870858" y="1582055"/>
              <a:ext cx="5050971" cy="406322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Vue.js</a:t>
              </a:r>
              <a:r>
                <a:rPr lang="ko-KR" altLang="en-US" b="1" dirty="0">
                  <a:solidFill>
                    <a:schemeClr val="tx1"/>
                  </a:solidFill>
                </a:rPr>
                <a:t>를 다뤄본 팀원이 없어 검색을 통해 배워가며 개발을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진행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새로운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API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를 </a:t>
              </a:r>
              <a:r>
                <a:rPr lang="ko-KR" altLang="en-US" b="1" dirty="0">
                  <a:solidFill>
                    <a:schemeClr val="tx1"/>
                  </a:solidFill>
                </a:rPr>
                <a:t>학습하는데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긴 </a:t>
              </a:r>
              <a:r>
                <a:rPr lang="ko-KR" altLang="en-US" b="1" dirty="0">
                  <a:solidFill>
                    <a:schemeClr val="tx1"/>
                  </a:solidFill>
                </a:rPr>
                <a:t>시간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소요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에러가 발생했을 경우 많은 시간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Firebase</a:t>
              </a:r>
              <a:r>
                <a:rPr lang="ko-KR" altLang="en-US" b="1" dirty="0">
                  <a:solidFill>
                    <a:schemeClr val="tx1"/>
                  </a:solidFill>
                </a:rPr>
                <a:t>가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NoSql</a:t>
              </a:r>
              <a:r>
                <a:rPr lang="ko-KR" altLang="en-US" b="1" dirty="0">
                  <a:solidFill>
                    <a:schemeClr val="tx1"/>
                  </a:solidFill>
                </a:rPr>
                <a:t> 형식이라 처음 문법을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익히고 자료 구조를 만드는 데 </a:t>
              </a:r>
              <a:r>
                <a:rPr lang="ko-KR" altLang="en-US" b="1" dirty="0">
                  <a:solidFill>
                    <a:schemeClr val="tx1"/>
                  </a:solidFill>
                </a:rPr>
                <a:t>시간 소요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Test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module</a:t>
              </a:r>
              <a:r>
                <a:rPr lang="ko-KR" altLang="en-US" b="1" dirty="0">
                  <a:solidFill>
                    <a:schemeClr val="tx1"/>
                  </a:solidFill>
                </a:rPr>
                <a:t>을 익히는데 시간 소요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44C34D-FADD-43DA-98CE-2F6B9B44BCF2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개발 문제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DB47AC19-6E33-49BE-A286-5815165FDFE8}"/>
              </a:ext>
            </a:extLst>
          </p:cNvPr>
          <p:cNvGrpSpPr/>
          <p:nvPr/>
        </p:nvGrpSpPr>
        <p:grpSpPr>
          <a:xfrm>
            <a:off x="638627" y="3613666"/>
            <a:ext cx="5050971" cy="2031610"/>
            <a:chOff x="870858" y="1397390"/>
            <a:chExt cx="5050971" cy="2031610"/>
          </a:xfrm>
        </p:grpSpPr>
        <p:sp>
          <p:nvSpPr>
            <p:cNvPr id="75" name="사각형: 둥근 모서리 26">
              <a:extLst>
                <a:ext uri="{FF2B5EF4-FFF2-40B4-BE49-F238E27FC236}">
                  <a16:creationId xmlns="" xmlns:a16="http://schemas.microsoft.com/office/drawing/2014/main" id="{661E1ED7-E128-43B1-A3F9-C5B17DA464CD}"/>
                </a:ext>
              </a:extLst>
            </p:cNvPr>
            <p:cNvSpPr/>
            <p:nvPr/>
          </p:nvSpPr>
          <p:spPr>
            <a:xfrm>
              <a:off x="870858" y="1582056"/>
              <a:ext cx="5050971" cy="18469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개발을 진행하면서 문서와 다른 점이 </a:t>
              </a:r>
              <a:r>
                <a:rPr lang="ko-KR" altLang="en-US" b="1" dirty="0" smtClean="0">
                  <a:solidFill>
                    <a:schemeClr val="bg2">
                      <a:lumMod val="10000"/>
                    </a:schemeClr>
                  </a:solidFill>
                </a:rPr>
                <a:t>발생</a:t>
              </a:r>
              <a:endParaRPr lang="en-US" altLang="ko-KR" b="1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문서와 코드를 맞추는데 어려움을 겪음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64950E66-0A38-4848-9E77-79D7B03F5B1B}"/>
                </a:ext>
              </a:extLst>
            </p:cNvPr>
            <p:cNvSpPr txBox="1"/>
            <p:nvPr/>
          </p:nvSpPr>
          <p:spPr>
            <a:xfrm>
              <a:off x="2414343" y="1397390"/>
              <a:ext cx="19639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F6000"/>
                  </a:solidFill>
                </a:rPr>
                <a:t>문서 수정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7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1540</Words>
  <Application>Microsoft Office PowerPoint</Application>
  <PresentationFormat>와이드스크린</PresentationFormat>
  <Paragraphs>170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나눔고딕 ExtraBold</vt:lpstr>
      <vt:lpstr>맑은 고딕</vt:lpstr>
      <vt:lpstr>Arial</vt:lpstr>
      <vt:lpstr>1_Office 테마</vt:lpstr>
      <vt:lpstr>2_Office 테마</vt:lpstr>
      <vt:lpstr>Team #4 Final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#4 Final Presentation</dc:title>
  <dc:creator>mdy6099@naver.com</dc:creator>
  <cp:lastModifiedBy>mdy6099@naver.com</cp:lastModifiedBy>
  <cp:revision>23</cp:revision>
  <dcterms:created xsi:type="dcterms:W3CDTF">2019-12-13T01:10:42Z</dcterms:created>
  <dcterms:modified xsi:type="dcterms:W3CDTF">2019-12-13T05:26:16Z</dcterms:modified>
</cp:coreProperties>
</file>