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9" r:id="rId4"/>
    <p:sldId id="258" r:id="rId5"/>
    <p:sldId id="260" r:id="rId6"/>
    <p:sldId id="269" r:id="rId7"/>
    <p:sldId id="291" r:id="rId8"/>
    <p:sldId id="293" r:id="rId9"/>
    <p:sldId id="292" r:id="rId10"/>
    <p:sldId id="294" r:id="rId11"/>
    <p:sldId id="295" r:id="rId12"/>
    <p:sldId id="301" r:id="rId13"/>
    <p:sldId id="300" r:id="rId14"/>
    <p:sldId id="299" r:id="rId15"/>
    <p:sldId id="298" r:id="rId16"/>
    <p:sldId id="297" r:id="rId17"/>
    <p:sldId id="290"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8" d="100"/>
          <a:sy n="48" d="100"/>
        </p:scale>
        <p:origin x="-1434" y="-90"/>
      </p:cViewPr>
      <p:guideLst>
        <p:guide orient="horz" pos="3072"/>
        <p:guide pos="409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 id="2147483658" r:id="rId8"/>
    <p:sldLayoutId id="2147483659" r:id="rId9"/>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Vehicle Loan Digital Marketing…"/>
          <p:cNvSpPr txBox="1">
            <a:spLocks noGrp="1"/>
          </p:cNvSpPr>
          <p:nvPr>
            <p:ph type="subTitle" sz="quarter" idx="1"/>
          </p:nvPr>
        </p:nvSpPr>
        <p:spPr>
          <a:xfrm>
            <a:off x="3404802" y="6629400"/>
            <a:ext cx="6457067" cy="2480657"/>
          </a:xfrm>
          <a:prstGeom prst="rect">
            <a:avLst/>
          </a:prstGeom>
        </p:spPr>
        <p:txBody>
          <a:bodyPr>
            <a:normAutofit/>
          </a:bodyPr>
          <a:lstStyle/>
          <a:p>
            <a:pPr algn="ctr">
              <a:defRPr>
                <a:latin typeface="Arial"/>
                <a:ea typeface="Arial"/>
                <a:cs typeface="Arial"/>
                <a:sym typeface="Arial"/>
              </a:defRPr>
            </a:pPr>
            <a:r>
              <a:rPr lang="en-IN" b="1" dirty="0" smtClean="0"/>
              <a:t>By</a:t>
            </a:r>
            <a:endParaRPr b="1" dirty="0"/>
          </a:p>
          <a:p>
            <a:pPr algn="ctr">
              <a:defRPr>
                <a:latin typeface="Arial"/>
                <a:ea typeface="Arial"/>
                <a:cs typeface="Arial"/>
                <a:sym typeface="Arial"/>
              </a:defRPr>
            </a:pPr>
            <a:r>
              <a:rPr lang="en-IN" dirty="0" smtClean="0"/>
              <a:t> </a:t>
            </a:r>
            <a:r>
              <a:rPr lang="en-IN" sz="4300" b="1" dirty="0" err="1" smtClean="0"/>
              <a:t>Susanta</a:t>
            </a:r>
            <a:r>
              <a:rPr lang="en-IN" sz="4300" b="1" dirty="0" smtClean="0"/>
              <a:t> Kumar </a:t>
            </a:r>
            <a:r>
              <a:rPr lang="en-IN" sz="4300" b="1" dirty="0" err="1" smtClean="0"/>
              <a:t>Labala</a:t>
            </a:r>
            <a:endParaRPr lang="en-IN" sz="4300" b="1" dirty="0" smtClean="0"/>
          </a:p>
          <a:p>
            <a:pPr algn="ctr">
              <a:defRPr>
                <a:latin typeface="Arial"/>
                <a:ea typeface="Arial"/>
                <a:cs typeface="Arial"/>
                <a:sym typeface="Arial"/>
              </a:defRPr>
            </a:pPr>
            <a:r>
              <a:rPr lang="en-IN" sz="2000" b="1" dirty="0" smtClean="0">
                <a:sym typeface="Arial"/>
              </a:rPr>
              <a:t>CDF </a:t>
            </a:r>
            <a:r>
              <a:rPr lang="en-IN" sz="2000" b="1" dirty="0" smtClean="0">
                <a:sym typeface="Arial"/>
              </a:rPr>
              <a:t>Term-2 </a:t>
            </a:r>
            <a:r>
              <a:rPr lang="en-IN" sz="2000" b="1" dirty="0" smtClean="0">
                <a:sym typeface="Arial"/>
              </a:rPr>
              <a:t>Project Report </a:t>
            </a:r>
          </a:p>
          <a:p>
            <a:pPr algn="ctr">
              <a:defRPr>
                <a:latin typeface="Arial"/>
                <a:ea typeface="Arial"/>
                <a:cs typeface="Arial"/>
                <a:sym typeface="Arial"/>
              </a:defRPr>
            </a:pPr>
            <a:r>
              <a:rPr lang="en-IN" sz="2000" b="1" dirty="0" smtClean="0">
                <a:sym typeface="Arial"/>
              </a:rPr>
              <a:t>on </a:t>
            </a:r>
          </a:p>
          <a:p>
            <a:pPr algn="ctr">
              <a:defRPr>
                <a:latin typeface="Arial"/>
                <a:ea typeface="Arial"/>
                <a:cs typeface="Arial"/>
                <a:sym typeface="Arial"/>
              </a:defRPr>
            </a:pPr>
            <a:r>
              <a:rPr lang="en-IN" sz="2000" b="1" dirty="0" smtClean="0">
                <a:sym typeface="Arial"/>
              </a:rPr>
              <a:t>House Price Prediction</a:t>
            </a:r>
            <a:endParaRPr lang="en-IN" sz="2000" b="1" dirty="0" smtClean="0"/>
          </a:p>
          <a:p>
            <a:pPr algn="r">
              <a:defRPr>
                <a:latin typeface="Arial"/>
                <a:ea typeface="Arial"/>
                <a:cs typeface="Arial"/>
                <a:sym typeface="Arial"/>
              </a:defRPr>
            </a:pPr>
            <a:r>
              <a:rPr lang="en-IN" b="1" dirty="0" smtClean="0">
                <a:sym typeface="Arial"/>
              </a:rPr>
              <a:t>15/12/2018</a:t>
            </a:r>
            <a:endParaRPr b="1" dirty="0"/>
          </a:p>
        </p:txBody>
      </p:sp>
      <p:sp>
        <p:nvSpPr>
          <p:cNvPr id="7" name="TextBox 6"/>
          <p:cNvSpPr txBox="1"/>
          <p:nvPr/>
        </p:nvSpPr>
        <p:spPr>
          <a:xfrm>
            <a:off x="1073112" y="733396"/>
            <a:ext cx="1050138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defRPr sz="3600">
                <a:latin typeface="Arial"/>
                <a:ea typeface="Arial"/>
                <a:cs typeface="Arial"/>
                <a:sym typeface="Arial"/>
              </a:defRPr>
            </a:pPr>
            <a:r>
              <a:rPr lang="en-IN" b="1" dirty="0" smtClean="0">
                <a:sym typeface="Arial"/>
              </a:rPr>
              <a:t>House Price Prediction</a:t>
            </a:r>
            <a:endParaRPr kumimoji="0" lang="en-IN" sz="2400" b="0" i="0" u="none" strike="noStrike" cap="none" spc="0" normalizeH="0" baseline="0" dirty="0">
              <a:ln>
                <a:noFill/>
              </a:ln>
              <a:solidFill>
                <a:srgbClr val="414141"/>
              </a:solidFill>
              <a:effectLst/>
              <a:uFillTx/>
              <a:latin typeface="Palatino"/>
              <a:ea typeface="Palatino"/>
              <a:cs typeface="Palatino"/>
              <a:sym typeface="Palatino"/>
            </a:endParaRPr>
          </a:p>
        </p:txBody>
      </p:sp>
      <p:pic>
        <p:nvPicPr>
          <p:cNvPr id="1026" name="Picture 2"/>
          <p:cNvPicPr>
            <a:picLocks noChangeAspect="1" noChangeArrowheads="1"/>
          </p:cNvPicPr>
          <p:nvPr/>
        </p:nvPicPr>
        <p:blipFill>
          <a:blip r:embed="rId2"/>
          <a:srcRect/>
          <a:stretch>
            <a:fillRect/>
          </a:stretch>
        </p:blipFill>
        <p:spPr bwMode="auto">
          <a:xfrm>
            <a:off x="2001806" y="1662090"/>
            <a:ext cx="8858312" cy="495303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sz="3600" b="1" dirty="0" smtClean="0"/>
              <a:t> </a:t>
            </a:r>
            <a:r>
              <a:rPr lang="en-IN" sz="3600" i="1" dirty="0" smtClean="0"/>
              <a:t> </a:t>
            </a:r>
            <a:r>
              <a:rPr lang="en-IN" sz="3600" b="1" dirty="0" smtClean="0"/>
              <a:t>First Floor Area </a:t>
            </a:r>
            <a:r>
              <a:rPr lang="en-IN" sz="3600" b="1" dirty="0" err="1" smtClean="0"/>
              <a:t>vs</a:t>
            </a:r>
            <a:r>
              <a:rPr lang="en-IN" sz="3600" b="1" dirty="0" smtClean="0"/>
              <a:t> Sale Price</a:t>
            </a:r>
            <a:endParaRPr lang="en-IN" sz="3600" b="1" dirty="0"/>
          </a:p>
        </p:txBody>
      </p:sp>
      <p:sp>
        <p:nvSpPr>
          <p:cNvPr id="189" name="Tracked in Google Analytics"/>
          <p:cNvSpPr txBox="1"/>
          <p:nvPr/>
        </p:nvSpPr>
        <p:spPr>
          <a:xfrm>
            <a:off x="1358864" y="8377262"/>
            <a:ext cx="10001320" cy="47192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a:latin typeface="Arial"/>
                <a:ea typeface="Arial"/>
                <a:cs typeface="Arial"/>
                <a:sym typeface="Arial"/>
              </a:defRPr>
            </a:lvl1pPr>
          </a:lstStyle>
          <a:p>
            <a:r>
              <a:rPr lang="en-IN" b="1" dirty="0" smtClean="0"/>
              <a:t>Looks good.</a:t>
            </a:r>
            <a:endParaRPr b="1"/>
          </a:p>
        </p:txBody>
      </p:sp>
      <p:pic>
        <p:nvPicPr>
          <p:cNvPr id="7170" name="Picture 2"/>
          <p:cNvPicPr>
            <a:picLocks noChangeAspect="1" noChangeArrowheads="1"/>
          </p:cNvPicPr>
          <p:nvPr/>
        </p:nvPicPr>
        <p:blipFill>
          <a:blip r:embed="rId2"/>
          <a:srcRect/>
          <a:stretch>
            <a:fillRect/>
          </a:stretch>
        </p:blipFill>
        <p:spPr bwMode="auto">
          <a:xfrm>
            <a:off x="1858930" y="2305032"/>
            <a:ext cx="8715436" cy="5857915"/>
          </a:xfrm>
          <a:prstGeom prst="rect">
            <a:avLst/>
          </a:prstGeom>
          <a:noFill/>
          <a:ln w="9525">
            <a:noFill/>
            <a:miter lim="800000"/>
            <a:headEnd/>
            <a:tailEnd/>
          </a:ln>
          <a:effectLst/>
        </p:spPr>
      </p:pic>
    </p:spTree>
    <p:extLst>
      <p:ext uri="{BB962C8B-B14F-4D97-AF65-F5344CB8AC3E}">
        <p14:creationId xmlns="" xmlns:p14="http://schemas.microsoft.com/office/powerpoint/2010/main" val="2849377936"/>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sz="3600" b="1" dirty="0" smtClean="0"/>
              <a:t> </a:t>
            </a:r>
            <a:r>
              <a:rPr lang="en-IN" sz="3600" b="1" dirty="0" smtClean="0"/>
              <a:t>Total Rooms </a:t>
            </a:r>
            <a:r>
              <a:rPr lang="en-IN" sz="3600" b="1" dirty="0" err="1" smtClean="0"/>
              <a:t>vs</a:t>
            </a:r>
            <a:r>
              <a:rPr lang="en-IN" sz="3600" b="1" dirty="0" smtClean="0"/>
              <a:t> Sale Price</a:t>
            </a:r>
            <a:endParaRPr lang="en-IN" sz="3600" b="1" dirty="0"/>
          </a:p>
        </p:txBody>
      </p:sp>
      <p:sp>
        <p:nvSpPr>
          <p:cNvPr id="189" name="Tracked in Google Analytics"/>
          <p:cNvSpPr txBox="1"/>
          <p:nvPr/>
        </p:nvSpPr>
        <p:spPr>
          <a:xfrm>
            <a:off x="1358864" y="8377262"/>
            <a:ext cx="10001320" cy="84125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a:latin typeface="Arial"/>
                <a:ea typeface="Arial"/>
                <a:cs typeface="Arial"/>
                <a:sym typeface="Arial"/>
              </a:defRPr>
            </a:lvl1pPr>
          </a:lstStyle>
          <a:p>
            <a:r>
              <a:rPr lang="en-IN" dirty="0" smtClean="0"/>
              <a:t>It seems like houses with more than 11 rooms come with a $100k off coupon.</a:t>
            </a:r>
            <a:endParaRPr b="1"/>
          </a:p>
        </p:txBody>
      </p:sp>
      <p:pic>
        <p:nvPicPr>
          <p:cNvPr id="8194" name="Picture 2"/>
          <p:cNvPicPr>
            <a:picLocks noChangeAspect="1" noChangeArrowheads="1"/>
          </p:cNvPicPr>
          <p:nvPr/>
        </p:nvPicPr>
        <p:blipFill>
          <a:blip r:embed="rId2"/>
          <a:srcRect/>
          <a:stretch>
            <a:fillRect/>
          </a:stretch>
        </p:blipFill>
        <p:spPr bwMode="auto">
          <a:xfrm>
            <a:off x="1716054" y="2233594"/>
            <a:ext cx="9257592" cy="5643602"/>
          </a:xfrm>
          <a:prstGeom prst="rect">
            <a:avLst/>
          </a:prstGeom>
          <a:noFill/>
          <a:ln w="9525">
            <a:noFill/>
            <a:miter lim="800000"/>
            <a:headEnd/>
            <a:tailEnd/>
          </a:ln>
          <a:effectLst/>
        </p:spPr>
      </p:pic>
    </p:spTree>
    <p:extLst>
      <p:ext uri="{BB962C8B-B14F-4D97-AF65-F5344CB8AC3E}">
        <p14:creationId xmlns="" xmlns:p14="http://schemas.microsoft.com/office/powerpoint/2010/main" val="284937793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sz="3600" b="1" dirty="0" smtClean="0"/>
              <a:t> </a:t>
            </a:r>
            <a:r>
              <a:rPr lang="en-IN" sz="3600" b="1" dirty="0" smtClean="0"/>
              <a:t> </a:t>
            </a:r>
            <a:r>
              <a:rPr lang="en-IN" sz="3600" b="1" dirty="0" smtClean="0"/>
              <a:t>Year Built </a:t>
            </a:r>
            <a:r>
              <a:rPr lang="en-IN" sz="3600" b="1" dirty="0" err="1" smtClean="0"/>
              <a:t>vs</a:t>
            </a:r>
            <a:r>
              <a:rPr lang="en-IN" sz="3600" b="1" dirty="0" smtClean="0"/>
              <a:t> </a:t>
            </a:r>
            <a:r>
              <a:rPr lang="en-IN" sz="3600" b="1" dirty="0" smtClean="0"/>
              <a:t>Sale Price</a:t>
            </a:r>
            <a:endParaRPr lang="en-IN" sz="3600" b="1" dirty="0"/>
          </a:p>
        </p:txBody>
      </p:sp>
      <p:sp>
        <p:nvSpPr>
          <p:cNvPr id="189" name="Tracked in Google Analytics"/>
          <p:cNvSpPr txBox="1"/>
          <p:nvPr/>
        </p:nvSpPr>
        <p:spPr>
          <a:xfrm>
            <a:off x="1358864" y="8377262"/>
            <a:ext cx="10001320" cy="84125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a:latin typeface="Arial"/>
                <a:ea typeface="Arial"/>
                <a:cs typeface="Arial"/>
                <a:sym typeface="Arial"/>
              </a:defRPr>
            </a:lvl1pPr>
          </a:lstStyle>
          <a:p>
            <a:r>
              <a:rPr lang="en-IN" dirty="0" smtClean="0"/>
              <a:t>Although it seems like house prices decrease with age, we can't be entirely sure. Is it because of inflation or stock market crashes? </a:t>
            </a:r>
            <a:endParaRPr b="1"/>
          </a:p>
        </p:txBody>
      </p:sp>
      <p:pic>
        <p:nvPicPr>
          <p:cNvPr id="9218" name="Picture 2"/>
          <p:cNvPicPr>
            <a:picLocks noChangeAspect="1" noChangeArrowheads="1"/>
          </p:cNvPicPr>
          <p:nvPr/>
        </p:nvPicPr>
        <p:blipFill>
          <a:blip r:embed="rId2"/>
          <a:srcRect/>
          <a:stretch>
            <a:fillRect/>
          </a:stretch>
        </p:blipFill>
        <p:spPr bwMode="auto">
          <a:xfrm>
            <a:off x="0" y="2233594"/>
            <a:ext cx="13004800" cy="6143668"/>
          </a:xfrm>
          <a:prstGeom prst="rect">
            <a:avLst/>
          </a:prstGeom>
          <a:noFill/>
          <a:ln w="9525">
            <a:noFill/>
            <a:miter lim="800000"/>
            <a:headEnd/>
            <a:tailEnd/>
          </a:ln>
          <a:effectLst/>
        </p:spPr>
      </p:pic>
    </p:spTree>
    <p:extLst>
      <p:ext uri="{BB962C8B-B14F-4D97-AF65-F5344CB8AC3E}">
        <p14:creationId xmlns="" xmlns:p14="http://schemas.microsoft.com/office/powerpoint/2010/main" val="284937793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sz="3600" b="1" dirty="0" smtClean="0"/>
              <a:t>% Missing data by feature</a:t>
            </a:r>
            <a:endParaRPr lang="en-IN" sz="3600" b="1" dirty="0"/>
          </a:p>
        </p:txBody>
      </p:sp>
      <p:sp>
        <p:nvSpPr>
          <p:cNvPr id="189" name="Tracked in Google Analytics"/>
          <p:cNvSpPr txBox="1"/>
          <p:nvPr/>
        </p:nvSpPr>
        <p:spPr>
          <a:xfrm>
            <a:off x="1358864" y="8377262"/>
            <a:ext cx="10001320" cy="47192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a:latin typeface="Arial"/>
                <a:ea typeface="Arial"/>
                <a:cs typeface="Arial"/>
                <a:sym typeface="Arial"/>
              </a:defRPr>
            </a:lvl1pPr>
          </a:lstStyle>
          <a:p>
            <a:r>
              <a:rPr lang="en-IN" dirty="0" smtClean="0"/>
              <a:t>Imputed Missing </a:t>
            </a:r>
            <a:r>
              <a:rPr lang="en-IN" dirty="0" smtClean="0"/>
              <a:t>Values</a:t>
            </a:r>
            <a:endParaRPr lang="en-IN" dirty="0"/>
          </a:p>
        </p:txBody>
      </p:sp>
      <p:pic>
        <p:nvPicPr>
          <p:cNvPr id="10242" name="Picture 2"/>
          <p:cNvPicPr>
            <a:picLocks noChangeAspect="1" noChangeArrowheads="1"/>
          </p:cNvPicPr>
          <p:nvPr/>
        </p:nvPicPr>
        <p:blipFill>
          <a:blip r:embed="rId2"/>
          <a:srcRect/>
          <a:stretch>
            <a:fillRect/>
          </a:stretch>
        </p:blipFill>
        <p:spPr bwMode="auto">
          <a:xfrm>
            <a:off x="287294" y="2243139"/>
            <a:ext cx="12001584" cy="5705496"/>
          </a:xfrm>
          <a:prstGeom prst="rect">
            <a:avLst/>
          </a:prstGeom>
          <a:noFill/>
          <a:ln w="9525">
            <a:noFill/>
            <a:miter lim="800000"/>
            <a:headEnd/>
            <a:tailEnd/>
          </a:ln>
          <a:effectLst/>
        </p:spPr>
      </p:pic>
    </p:spTree>
    <p:extLst>
      <p:ext uri="{BB962C8B-B14F-4D97-AF65-F5344CB8AC3E}">
        <p14:creationId xmlns="" xmlns:p14="http://schemas.microsoft.com/office/powerpoint/2010/main" val="2849377936"/>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sz="3600" b="1" dirty="0" smtClean="0"/>
              <a:t> </a:t>
            </a:r>
            <a:r>
              <a:rPr lang="en-IN" sz="3600" b="1" dirty="0" smtClean="0"/>
              <a:t>Sale Price</a:t>
            </a:r>
            <a:r>
              <a:rPr lang="en-IN" sz="3600" i="1" dirty="0" smtClean="0"/>
              <a:t> </a:t>
            </a:r>
            <a:r>
              <a:rPr lang="en-IN" sz="3600" b="1" dirty="0" smtClean="0"/>
              <a:t>Normal Distribution</a:t>
            </a:r>
            <a:endParaRPr lang="en-IN" sz="3600" b="1" dirty="0"/>
          </a:p>
        </p:txBody>
      </p:sp>
      <p:sp>
        <p:nvSpPr>
          <p:cNvPr id="189" name="Tracked in Google Analytics"/>
          <p:cNvSpPr txBox="1"/>
          <p:nvPr/>
        </p:nvSpPr>
        <p:spPr>
          <a:xfrm>
            <a:off x="1358864" y="8377262"/>
            <a:ext cx="10001320" cy="47192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a:latin typeface="Arial"/>
                <a:ea typeface="Arial"/>
                <a:cs typeface="Arial"/>
                <a:sym typeface="Arial"/>
              </a:defRPr>
            </a:lvl1pPr>
          </a:lstStyle>
          <a:p>
            <a:r>
              <a:rPr lang="en-IN" dirty="0" smtClean="0"/>
              <a:t> </a:t>
            </a:r>
            <a:r>
              <a:rPr lang="en-IN" b="1" dirty="0" smtClean="0"/>
              <a:t>skewness looks </a:t>
            </a:r>
            <a:r>
              <a:rPr lang="en-IN" b="1" dirty="0" smtClean="0"/>
              <a:t>good.</a:t>
            </a:r>
            <a:endParaRPr b="1"/>
          </a:p>
        </p:txBody>
      </p:sp>
      <p:pic>
        <p:nvPicPr>
          <p:cNvPr id="11266" name="Picture 2"/>
          <p:cNvPicPr>
            <a:picLocks noChangeAspect="1" noChangeArrowheads="1"/>
          </p:cNvPicPr>
          <p:nvPr/>
        </p:nvPicPr>
        <p:blipFill>
          <a:blip r:embed="rId2"/>
          <a:srcRect/>
          <a:stretch>
            <a:fillRect/>
          </a:stretch>
        </p:blipFill>
        <p:spPr bwMode="auto">
          <a:xfrm>
            <a:off x="2287558" y="2233594"/>
            <a:ext cx="8143932" cy="6000792"/>
          </a:xfrm>
          <a:prstGeom prst="rect">
            <a:avLst/>
          </a:prstGeom>
          <a:noFill/>
          <a:ln w="9525">
            <a:noFill/>
            <a:miter lim="800000"/>
            <a:headEnd/>
            <a:tailEnd/>
          </a:ln>
          <a:effectLst/>
        </p:spPr>
      </p:pic>
    </p:spTree>
    <p:extLst>
      <p:ext uri="{BB962C8B-B14F-4D97-AF65-F5344CB8AC3E}">
        <p14:creationId xmlns="" xmlns:p14="http://schemas.microsoft.com/office/powerpoint/2010/main" val="284937793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sz="3600" b="1" dirty="0" smtClean="0"/>
              <a:t>Checking performance of base models by evaluating the cross-validation RMSLE error</a:t>
            </a:r>
            <a:endParaRPr lang="en-IN" sz="3600" b="1" dirty="0"/>
          </a:p>
        </p:txBody>
      </p:sp>
      <p:sp>
        <p:nvSpPr>
          <p:cNvPr id="189" name="Tracked in Google Analytics"/>
          <p:cNvSpPr txBox="1"/>
          <p:nvPr/>
        </p:nvSpPr>
        <p:spPr>
          <a:xfrm>
            <a:off x="1358864" y="8377262"/>
            <a:ext cx="10001320" cy="47192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a:latin typeface="Arial"/>
                <a:ea typeface="Arial"/>
                <a:cs typeface="Arial"/>
                <a:sym typeface="Arial"/>
              </a:defRPr>
            </a:lvl1pPr>
          </a:lstStyle>
          <a:p>
            <a:r>
              <a:rPr lang="en-IN" b="1" dirty="0" smtClean="0"/>
              <a:t> </a:t>
            </a:r>
            <a:endParaRPr b="1"/>
          </a:p>
        </p:txBody>
      </p:sp>
      <p:pic>
        <p:nvPicPr>
          <p:cNvPr id="12290" name="Picture 2"/>
          <p:cNvPicPr>
            <a:picLocks noChangeAspect="1" noChangeArrowheads="1"/>
          </p:cNvPicPr>
          <p:nvPr/>
        </p:nvPicPr>
        <p:blipFill>
          <a:blip r:embed="rId2"/>
          <a:srcRect/>
          <a:stretch>
            <a:fillRect/>
          </a:stretch>
        </p:blipFill>
        <p:spPr bwMode="auto">
          <a:xfrm>
            <a:off x="3216251" y="2805098"/>
            <a:ext cx="7666517" cy="4572032"/>
          </a:xfrm>
          <a:prstGeom prst="rect">
            <a:avLst/>
          </a:prstGeom>
          <a:noFill/>
          <a:ln w="9525">
            <a:noFill/>
            <a:miter lim="800000"/>
            <a:headEnd/>
            <a:tailEnd/>
          </a:ln>
          <a:effectLst/>
        </p:spPr>
      </p:pic>
    </p:spTree>
    <p:extLst>
      <p:ext uri="{BB962C8B-B14F-4D97-AF65-F5344CB8AC3E}">
        <p14:creationId xmlns="" xmlns:p14="http://schemas.microsoft.com/office/powerpoint/2010/main" val="284937793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xfrm>
            <a:off x="430170" y="4019544"/>
            <a:ext cx="11988800" cy="1219200"/>
          </a:xfrm>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sz="3600" b="1" dirty="0" smtClean="0"/>
              <a:t> </a:t>
            </a:r>
            <a:r>
              <a:rPr lang="en-IN" sz="3600" i="1" dirty="0" smtClean="0"/>
              <a:t> </a:t>
            </a:r>
            <a:r>
              <a:rPr lang="fr-FR" sz="3600" dirty="0" smtClean="0"/>
              <a:t>RMSLE score on train data: 0.06084748057627577</a:t>
            </a:r>
            <a:endParaRPr lang="en-IN" sz="3600" b="1" dirty="0"/>
          </a:p>
        </p:txBody>
      </p:sp>
      <p:sp>
        <p:nvSpPr>
          <p:cNvPr id="189" name="Tracked in Google Analytics"/>
          <p:cNvSpPr txBox="1"/>
          <p:nvPr/>
        </p:nvSpPr>
        <p:spPr>
          <a:xfrm>
            <a:off x="1358864" y="8377262"/>
            <a:ext cx="10001320" cy="47192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a:latin typeface="Arial"/>
                <a:ea typeface="Arial"/>
                <a:cs typeface="Arial"/>
                <a:sym typeface="Arial"/>
              </a:defRPr>
            </a:lvl1pPr>
          </a:lstStyle>
          <a:p>
            <a:endParaRPr b="1"/>
          </a:p>
        </p:txBody>
      </p:sp>
    </p:spTree>
    <p:extLst>
      <p:ext uri="{BB962C8B-B14F-4D97-AF65-F5344CB8AC3E}">
        <p14:creationId xmlns="" xmlns:p14="http://schemas.microsoft.com/office/powerpoint/2010/main" val="2849377936"/>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Conclusion</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lstStyle>
            <a:lvl1pPr>
              <a:defRPr>
                <a:latin typeface="Arial"/>
                <a:ea typeface="Arial"/>
                <a:cs typeface="Arial"/>
                <a:sym typeface="Arial"/>
              </a:defRPr>
            </a:lvl1pPr>
          </a:lstStyle>
          <a:p>
            <a:r>
              <a:rPr lang="en-IN" dirty="0" smtClean="0"/>
              <a:t>Please refer </a:t>
            </a:r>
            <a:r>
              <a:rPr lang="en-IN" dirty="0" smtClean="0"/>
              <a:t>“submission.csv” for the predicted sale price of the house</a:t>
            </a:r>
            <a:endParaRPr dirty="0"/>
          </a:p>
        </p:txBody>
      </p:sp>
    </p:spTree>
    <p:extLst>
      <p:ext uri="{BB962C8B-B14F-4D97-AF65-F5344CB8AC3E}">
        <p14:creationId xmlns="" xmlns:p14="http://schemas.microsoft.com/office/powerpoint/2010/main" val="353368432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Heading</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normAutofit/>
          </a:bodyPr>
          <a:lstStyle>
            <a:lvl1pPr>
              <a:defRPr>
                <a:latin typeface="Arial"/>
                <a:ea typeface="Arial"/>
                <a:cs typeface="Arial"/>
                <a:sym typeface="Arial"/>
              </a:defRPr>
            </a:lvl1pPr>
          </a:lstStyle>
          <a:p>
            <a:r>
              <a:rPr lang="en-IN" dirty="0" smtClean="0"/>
              <a:t>A house value is simply more than location and square footage. Like the features that make up a person, an educated party would want to know all aspects that give a house its value</a:t>
            </a:r>
            <a:r>
              <a:rPr lang="en-IN" dirty="0" smtClean="0"/>
              <a:t>.</a:t>
            </a:r>
          </a:p>
          <a:p>
            <a:r>
              <a:rPr lang="en-IN" dirty="0" smtClean="0"/>
              <a:t>House dataset containing house information such as size, location, condition, etc. Here, we see that training set contains 81 columns. The first 80 of these also appear in the test set: these will be the features on which we will base our predictions. The final column, </a:t>
            </a:r>
            <a:r>
              <a:rPr lang="en-IN" dirty="0" err="1" smtClean="0"/>
              <a:t>SalePrice</a:t>
            </a:r>
            <a:r>
              <a:rPr lang="en-IN" dirty="0" smtClean="0"/>
              <a:t>, is our target variable</a:t>
            </a:r>
            <a:r>
              <a:rPr lang="en-IN" dirty="0" smtClean="0"/>
              <a:t>.</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venue Streams"/>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pPr>
              <a:defRPr>
                <a:latin typeface="Arial"/>
                <a:ea typeface="Arial"/>
                <a:cs typeface="Arial"/>
                <a:sym typeface="Arial"/>
              </a:defRPr>
            </a:pPr>
            <a:r>
              <a:rPr lang="en-US" sz="4400" b="1" dirty="0" smtClean="0"/>
              <a:t>Problem statement</a:t>
            </a:r>
          </a:p>
        </p:txBody>
      </p:sp>
      <p:sp>
        <p:nvSpPr>
          <p:cNvPr id="143" name="Mortgages and Home Equity Loans…"/>
          <p:cNvSpPr txBox="1">
            <a:spLocks noGrp="1"/>
          </p:cNvSpPr>
          <p:nvPr>
            <p:ph type="body" idx="1"/>
          </p:nvPr>
        </p:nvSpPr>
        <p:spPr>
          <a:xfrm>
            <a:off x="501608" y="2733660"/>
            <a:ext cx="11988800" cy="4643470"/>
          </a:xfrm>
          <a:prstGeom prst="rect">
            <a:avLst/>
          </a:prstGeom>
        </p:spPr>
        <p:txBody>
          <a:bodyPr>
            <a:normAutofit/>
          </a:bodyPr>
          <a:lstStyle/>
          <a:p>
            <a:pPr>
              <a:buNone/>
              <a:defRPr>
                <a:latin typeface="Arial"/>
                <a:ea typeface="Arial"/>
                <a:cs typeface="Arial"/>
                <a:sym typeface="Arial"/>
              </a:defRPr>
            </a:pPr>
            <a:r>
              <a:rPr lang="en-IN" b="1" dirty="0" smtClean="0"/>
              <a:t>Given </a:t>
            </a:r>
            <a:r>
              <a:rPr lang="en-IN" b="1" dirty="0" smtClean="0"/>
              <a:t>the dataset containing house information such as size, location, condition, etc. Will make a model to predict the sales price for each house. For each Id in the test set, must predict the value of the </a:t>
            </a:r>
            <a:r>
              <a:rPr lang="en-IN" b="1" dirty="0" err="1" smtClean="0"/>
              <a:t>SalePrice</a:t>
            </a:r>
            <a:r>
              <a:rPr lang="en-IN" b="1" dirty="0" smtClean="0"/>
              <a:t> variable.</a:t>
            </a:r>
            <a:endParaRPr lang="en-US" dirty="0" smtClean="0"/>
          </a:p>
          <a:p>
            <a:pPr>
              <a:defRPr>
                <a:latin typeface="Arial"/>
                <a:ea typeface="Arial"/>
                <a:cs typeface="Arial"/>
                <a:sym typeface="Arial"/>
              </a:defRPr>
            </a:pPr>
            <a:endParaRPr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FFCU Business Model"/>
          <p:cNvSpPr txBox="1">
            <a:spLocks noGrp="1"/>
          </p:cNvSpPr>
          <p:nvPr>
            <p:ph type="title"/>
          </p:nvPr>
        </p:nvSpPr>
        <p:spPr>
          <a:xfrm>
            <a:off x="508000" y="800100"/>
            <a:ext cx="11988800" cy="1219180"/>
          </a:xfrm>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sz="3600" b="1" dirty="0" smtClean="0"/>
              <a:t>10 features most related to Sale Price</a:t>
            </a:r>
            <a:endParaRPr sz="3600" dirty="0"/>
          </a:p>
        </p:txBody>
      </p:sp>
      <p:sp>
        <p:nvSpPr>
          <p:cNvPr id="140" name="Serves San Francisco and San Mateo Counties…"/>
          <p:cNvSpPr txBox="1">
            <a:spLocks noGrp="1"/>
          </p:cNvSpPr>
          <p:nvPr>
            <p:ph type="body" idx="1"/>
          </p:nvPr>
        </p:nvSpPr>
        <p:spPr>
          <a:xfrm>
            <a:off x="508000" y="2305032"/>
            <a:ext cx="11988800" cy="7053294"/>
          </a:xfrm>
          <a:prstGeom prst="rect">
            <a:avLst/>
          </a:prstGeom>
        </p:spPr>
        <p:txBody>
          <a:bodyPr/>
          <a:lstStyle/>
          <a:p>
            <a:pPr>
              <a:buNone/>
              <a:defRPr>
                <a:latin typeface="Arial"/>
                <a:ea typeface="Arial"/>
                <a:cs typeface="Arial"/>
                <a:sym typeface="Arial"/>
              </a:defRPr>
            </a:pPr>
            <a:endParaRPr lang="en-US" dirty="0" smtClean="0"/>
          </a:p>
          <a:p>
            <a:pPr>
              <a:buNone/>
              <a:defRPr>
                <a:latin typeface="Arial"/>
                <a:ea typeface="Arial"/>
                <a:cs typeface="Arial"/>
                <a:sym typeface="Arial"/>
              </a:defRPr>
            </a:pPr>
            <a:endParaRPr lang="en-US" dirty="0" smtClean="0"/>
          </a:p>
          <a:p>
            <a:pPr>
              <a:defRPr>
                <a:latin typeface="Arial"/>
                <a:ea typeface="Arial"/>
                <a:cs typeface="Arial"/>
                <a:sym typeface="Arial"/>
              </a:defRPr>
            </a:pPr>
            <a:endParaRPr lang="en-US" dirty="0" smtClean="0"/>
          </a:p>
          <a:p>
            <a:pPr>
              <a:defRPr>
                <a:latin typeface="Arial"/>
                <a:ea typeface="Arial"/>
                <a:cs typeface="Arial"/>
                <a:sym typeface="Arial"/>
              </a:defRPr>
            </a:pPr>
            <a:endParaRPr lang="en-US" dirty="0" smtClean="0"/>
          </a:p>
          <a:p>
            <a:pPr>
              <a:defRPr>
                <a:latin typeface="Arial"/>
                <a:ea typeface="Arial"/>
                <a:cs typeface="Arial"/>
                <a:sym typeface="Arial"/>
              </a:defRPr>
            </a:pPr>
            <a:endParaRPr lang="en-US" dirty="0" smtClean="0"/>
          </a:p>
          <a:p>
            <a:pPr>
              <a:defRPr>
                <a:latin typeface="Arial"/>
                <a:ea typeface="Arial"/>
                <a:cs typeface="Arial"/>
                <a:sym typeface="Arial"/>
              </a:defRPr>
            </a:pPr>
            <a:endParaRPr lang="en-US" dirty="0" smtClean="0"/>
          </a:p>
          <a:p>
            <a:pPr>
              <a:defRPr>
                <a:latin typeface="Arial"/>
                <a:ea typeface="Arial"/>
                <a:cs typeface="Arial"/>
                <a:sym typeface="Arial"/>
              </a:defRPr>
            </a:pPr>
            <a:endParaRPr lang="en-IN" dirty="0" smtClean="0"/>
          </a:p>
          <a:p>
            <a:pPr>
              <a:defRPr>
                <a:latin typeface="Arial"/>
                <a:ea typeface="Arial"/>
                <a:cs typeface="Arial"/>
                <a:sym typeface="Arial"/>
              </a:defRPr>
            </a:pPr>
            <a:endParaRPr dirty="0"/>
          </a:p>
        </p:txBody>
      </p:sp>
      <p:pic>
        <p:nvPicPr>
          <p:cNvPr id="2050" name="Picture 2"/>
          <p:cNvPicPr>
            <a:picLocks noChangeAspect="1" noChangeArrowheads="1"/>
          </p:cNvPicPr>
          <p:nvPr/>
        </p:nvPicPr>
        <p:blipFill>
          <a:blip r:embed="rId2"/>
          <a:srcRect/>
          <a:stretch>
            <a:fillRect/>
          </a:stretch>
        </p:blipFill>
        <p:spPr bwMode="auto">
          <a:xfrm>
            <a:off x="1073112" y="2447908"/>
            <a:ext cx="10787138" cy="6858048"/>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pPr>
              <a:defRPr sz="3600">
                <a:latin typeface="Arial"/>
                <a:ea typeface="Arial"/>
                <a:cs typeface="Arial"/>
                <a:sym typeface="Arial"/>
              </a:defRPr>
            </a:pPr>
            <a:r>
              <a:rPr lang="en-IN" sz="4400" b="1" dirty="0" smtClean="0"/>
              <a:t>Most </a:t>
            </a:r>
            <a:r>
              <a:rPr lang="en-IN" sz="4400" b="1" dirty="0" smtClean="0"/>
              <a:t>c</a:t>
            </a:r>
            <a:r>
              <a:rPr lang="en-IN" sz="4400" b="1" dirty="0" smtClean="0"/>
              <a:t>orrelated features to sale price</a:t>
            </a:r>
            <a:endParaRPr lang="en-IN" sz="4400" dirty="0"/>
          </a:p>
        </p:txBody>
      </p:sp>
      <p:sp>
        <p:nvSpPr>
          <p:cNvPr id="146" name="On average, Millennials and Gen. X are not able to afford buying homes in the Bay Area, but need to buy cars to get around.…"/>
          <p:cNvSpPr txBox="1">
            <a:spLocks noGrp="1"/>
          </p:cNvSpPr>
          <p:nvPr>
            <p:ph type="body" idx="1"/>
          </p:nvPr>
        </p:nvSpPr>
        <p:spPr>
          <a:xfrm>
            <a:off x="501608" y="2019280"/>
            <a:ext cx="11995192" cy="7358114"/>
          </a:xfrm>
          <a:prstGeom prst="rect">
            <a:avLst/>
          </a:prstGeom>
        </p:spPr>
        <p:txBody>
          <a:bodyPr>
            <a:normAutofit/>
          </a:bodyPr>
          <a:lstStyle/>
          <a:p>
            <a:r>
              <a:rPr lang="en-IN" sz="2400" dirty="0" err="1" smtClean="0"/>
              <a:t>OverallQual</a:t>
            </a:r>
            <a:r>
              <a:rPr lang="en-IN" sz="2400" dirty="0" smtClean="0"/>
              <a:t>: Rates the overall material and finish of the house (1 = Very Poor, 10 = Very Excellent)</a:t>
            </a:r>
          </a:p>
          <a:p>
            <a:r>
              <a:rPr lang="en-IN" sz="2400" dirty="0" err="1" smtClean="0"/>
              <a:t>GrLivArea</a:t>
            </a:r>
            <a:r>
              <a:rPr lang="en-IN" sz="2400" dirty="0" smtClean="0"/>
              <a:t>: Above grade (ground) living area square feet</a:t>
            </a:r>
          </a:p>
          <a:p>
            <a:r>
              <a:rPr lang="en-IN" sz="2400" dirty="0" err="1" smtClean="0"/>
              <a:t>GarageCars</a:t>
            </a:r>
            <a:r>
              <a:rPr lang="en-IN" sz="2400" dirty="0" smtClean="0"/>
              <a:t>: Size of garage in car capacity</a:t>
            </a:r>
          </a:p>
          <a:p>
            <a:r>
              <a:rPr lang="en-IN" sz="2400" dirty="0" err="1" smtClean="0"/>
              <a:t>GarageArea</a:t>
            </a:r>
            <a:r>
              <a:rPr lang="en-IN" sz="2400" dirty="0" smtClean="0"/>
              <a:t>: Size of garage in square feet</a:t>
            </a:r>
          </a:p>
          <a:p>
            <a:r>
              <a:rPr lang="en-IN" sz="2400" dirty="0" err="1" smtClean="0"/>
              <a:t>TotalBsmtSF</a:t>
            </a:r>
            <a:r>
              <a:rPr lang="en-IN" sz="2400" dirty="0" smtClean="0"/>
              <a:t>: Total square feet of basement area</a:t>
            </a:r>
          </a:p>
          <a:p>
            <a:r>
              <a:rPr lang="en-IN" sz="2400" dirty="0" smtClean="0"/>
              <a:t>1stFlrSF: First Floor square feet</a:t>
            </a:r>
          </a:p>
          <a:p>
            <a:r>
              <a:rPr lang="en-IN" sz="2400" dirty="0" err="1" smtClean="0"/>
              <a:t>FullBath</a:t>
            </a:r>
            <a:r>
              <a:rPr lang="en-IN" sz="2400" dirty="0" smtClean="0"/>
              <a:t>: Full bathrooms above grade</a:t>
            </a:r>
          </a:p>
          <a:p>
            <a:r>
              <a:rPr lang="en-IN" sz="2400" dirty="0" err="1" smtClean="0"/>
              <a:t>TotRmsAbvGrd</a:t>
            </a:r>
            <a:r>
              <a:rPr lang="en-IN" sz="2400" dirty="0" smtClean="0"/>
              <a:t>: Total rooms above grade (does not include bathrooms)</a:t>
            </a:r>
          </a:p>
          <a:p>
            <a:r>
              <a:rPr lang="en-IN" sz="2400" dirty="0" err="1" smtClean="0"/>
              <a:t>YearBuilt</a:t>
            </a:r>
            <a:r>
              <a:rPr lang="en-IN" sz="2400" dirty="0" smtClean="0"/>
              <a:t>: Original construction date</a:t>
            </a:r>
            <a:endParaRPr lang="en-IN" sz="2400"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sz="4400" b="1" dirty="0" smtClean="0"/>
              <a:t>Overall Quality </a:t>
            </a:r>
            <a:r>
              <a:rPr lang="en-IN" sz="4400" b="1" dirty="0" err="1" smtClean="0"/>
              <a:t>vs</a:t>
            </a:r>
            <a:r>
              <a:rPr lang="en-IN" sz="4400" b="1" dirty="0" smtClean="0"/>
              <a:t> Sale Price</a:t>
            </a:r>
            <a:endParaRPr lang="en-IN" sz="4400" b="1" dirty="0"/>
          </a:p>
        </p:txBody>
      </p:sp>
      <p:sp>
        <p:nvSpPr>
          <p:cNvPr id="7" name="TextBox 6"/>
          <p:cNvSpPr txBox="1"/>
          <p:nvPr/>
        </p:nvSpPr>
        <p:spPr>
          <a:xfrm>
            <a:off x="930236" y="8234386"/>
            <a:ext cx="1128720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IN" b="1" dirty="0" smtClean="0"/>
              <a:t>People pay more for better quality.</a:t>
            </a:r>
            <a:endParaRPr kumimoji="0" lang="en-IN" sz="2400" b="0" i="0" u="none" strike="noStrike" cap="none" spc="0" normalizeH="0" baseline="0" dirty="0">
              <a:ln>
                <a:noFill/>
              </a:ln>
              <a:solidFill>
                <a:srgbClr val="414141"/>
              </a:solidFill>
              <a:effectLst/>
              <a:uFillTx/>
              <a:latin typeface="Palatino"/>
              <a:ea typeface="Palatino"/>
              <a:cs typeface="Palatino"/>
              <a:sym typeface="Palatino"/>
            </a:endParaRPr>
          </a:p>
        </p:txBody>
      </p:sp>
      <p:pic>
        <p:nvPicPr>
          <p:cNvPr id="3074" name="Picture 2"/>
          <p:cNvPicPr>
            <a:picLocks noChangeAspect="1" noChangeArrowheads="1"/>
          </p:cNvPicPr>
          <p:nvPr/>
        </p:nvPicPr>
        <p:blipFill>
          <a:blip r:embed="rId2"/>
          <a:srcRect/>
          <a:stretch>
            <a:fillRect/>
          </a:stretch>
        </p:blipFill>
        <p:spPr bwMode="auto">
          <a:xfrm>
            <a:off x="2787624" y="2278087"/>
            <a:ext cx="7858180" cy="5497279"/>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IN" sz="4400" b="1" dirty="0" smtClean="0"/>
              <a:t>Living Area </a:t>
            </a:r>
            <a:r>
              <a:rPr lang="en-IN" sz="4400" b="1" dirty="0" err="1" smtClean="0"/>
              <a:t>vs</a:t>
            </a:r>
            <a:r>
              <a:rPr lang="en-IN" sz="4400" b="1" dirty="0" smtClean="0"/>
              <a:t> Sale Price</a:t>
            </a:r>
            <a:endParaRPr lang="en-IN" sz="4400" b="1" dirty="0"/>
          </a:p>
        </p:txBody>
      </p:sp>
      <p:sp>
        <p:nvSpPr>
          <p:cNvPr id="189" name="Tracked in Google Analytics"/>
          <p:cNvSpPr txBox="1"/>
          <p:nvPr/>
        </p:nvSpPr>
        <p:spPr>
          <a:xfrm>
            <a:off x="2430434" y="8305824"/>
            <a:ext cx="7286676" cy="47192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a:latin typeface="Arial"/>
                <a:ea typeface="Arial"/>
                <a:cs typeface="Arial"/>
                <a:sym typeface="Arial"/>
              </a:defRPr>
            </a:lvl1pPr>
          </a:lstStyle>
          <a:p>
            <a:r>
              <a:rPr lang="en-IN" b="1" dirty="0" smtClean="0"/>
              <a:t>People would pay for the more living area.</a:t>
            </a:r>
            <a:endParaRPr/>
          </a:p>
        </p:txBody>
      </p:sp>
      <p:pic>
        <p:nvPicPr>
          <p:cNvPr id="4098" name="Picture 2"/>
          <p:cNvPicPr>
            <a:picLocks noChangeAspect="1" noChangeArrowheads="1"/>
          </p:cNvPicPr>
          <p:nvPr/>
        </p:nvPicPr>
        <p:blipFill>
          <a:blip r:embed="rId2"/>
          <a:srcRect/>
          <a:stretch>
            <a:fillRect/>
          </a:stretch>
        </p:blipFill>
        <p:spPr bwMode="auto">
          <a:xfrm>
            <a:off x="2716186" y="2233594"/>
            <a:ext cx="6500858" cy="5929354"/>
          </a:xfrm>
          <a:prstGeom prst="rect">
            <a:avLst/>
          </a:prstGeom>
          <a:noFill/>
          <a:ln w="9525">
            <a:noFill/>
            <a:miter lim="800000"/>
            <a:headEnd/>
            <a:tailEnd/>
          </a:ln>
          <a:effectLst/>
        </p:spPr>
      </p:pic>
    </p:spTree>
    <p:extLst>
      <p:ext uri="{BB962C8B-B14F-4D97-AF65-F5344CB8AC3E}">
        <p14:creationId xmlns="" xmlns:p14="http://schemas.microsoft.com/office/powerpoint/2010/main" val="284937793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IN" sz="4400" b="1" dirty="0" smtClean="0"/>
              <a:t>Garage Area </a:t>
            </a:r>
            <a:r>
              <a:rPr lang="en-IN" sz="4400" b="1" dirty="0" err="1" smtClean="0"/>
              <a:t>vs</a:t>
            </a:r>
            <a:r>
              <a:rPr lang="en-IN" sz="4400" b="1" dirty="0" smtClean="0"/>
              <a:t> Sale Price</a:t>
            </a:r>
            <a:endParaRPr lang="en-IN" sz="4400" b="1" dirty="0"/>
          </a:p>
        </p:txBody>
      </p:sp>
      <p:sp>
        <p:nvSpPr>
          <p:cNvPr id="189" name="Tracked in Google Analytics"/>
          <p:cNvSpPr txBox="1"/>
          <p:nvPr/>
        </p:nvSpPr>
        <p:spPr>
          <a:xfrm>
            <a:off x="787360" y="7877196"/>
            <a:ext cx="11358642" cy="47192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a:latin typeface="Arial"/>
                <a:ea typeface="Arial"/>
                <a:cs typeface="Arial"/>
                <a:sym typeface="Arial"/>
              </a:defRPr>
            </a:lvl1pPr>
          </a:lstStyle>
          <a:p>
            <a:r>
              <a:rPr lang="en-IN" b="1" dirty="0" smtClean="0"/>
              <a:t>That looks much better.</a:t>
            </a:r>
            <a:endParaRPr/>
          </a:p>
        </p:txBody>
      </p:sp>
      <p:pic>
        <p:nvPicPr>
          <p:cNvPr id="5123" name="Picture 3"/>
          <p:cNvPicPr>
            <a:picLocks noChangeAspect="1" noChangeArrowheads="1"/>
          </p:cNvPicPr>
          <p:nvPr/>
        </p:nvPicPr>
        <p:blipFill>
          <a:blip r:embed="rId2"/>
          <a:srcRect/>
          <a:stretch>
            <a:fillRect/>
          </a:stretch>
        </p:blipFill>
        <p:spPr bwMode="auto">
          <a:xfrm>
            <a:off x="2001806" y="2233595"/>
            <a:ext cx="8215369" cy="5429288"/>
          </a:xfrm>
          <a:prstGeom prst="rect">
            <a:avLst/>
          </a:prstGeom>
          <a:noFill/>
          <a:ln w="9525">
            <a:noFill/>
            <a:miter lim="800000"/>
            <a:headEnd/>
            <a:tailEnd/>
          </a:ln>
          <a:effectLst/>
        </p:spPr>
      </p:pic>
    </p:spTree>
    <p:extLst>
      <p:ext uri="{BB962C8B-B14F-4D97-AF65-F5344CB8AC3E}">
        <p14:creationId xmlns="" xmlns:p14="http://schemas.microsoft.com/office/powerpoint/2010/main" val="284937793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IN" sz="3200" b="1" dirty="0" smtClean="0"/>
              <a:t>Basement Area </a:t>
            </a:r>
            <a:r>
              <a:rPr lang="en-IN" sz="3200" b="1" dirty="0" err="1" smtClean="0"/>
              <a:t>vs</a:t>
            </a:r>
            <a:r>
              <a:rPr lang="en-IN" sz="3200" b="1" dirty="0" smtClean="0"/>
              <a:t> Sale Price </a:t>
            </a:r>
            <a:r>
              <a:rPr lang="en-IN" sz="3200" b="1" dirty="0" smtClean="0"/>
              <a:t/>
            </a:r>
            <a:br>
              <a:rPr lang="en-IN" sz="3200" b="1" dirty="0" smtClean="0"/>
            </a:br>
            <a:endParaRPr sz="3200" dirty="0"/>
          </a:p>
        </p:txBody>
      </p:sp>
      <p:sp>
        <p:nvSpPr>
          <p:cNvPr id="189" name="Tracked in Google Analytics"/>
          <p:cNvSpPr txBox="1"/>
          <p:nvPr/>
        </p:nvSpPr>
        <p:spPr>
          <a:xfrm>
            <a:off x="1858930" y="8591576"/>
            <a:ext cx="8215370" cy="47192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a:latin typeface="Arial"/>
                <a:ea typeface="Arial"/>
                <a:cs typeface="Arial"/>
                <a:sym typeface="Arial"/>
              </a:defRPr>
            </a:lvl1pPr>
          </a:lstStyle>
          <a:p>
            <a:r>
              <a:rPr lang="en-IN" b="1" dirty="0" smtClean="0"/>
              <a:t>Everything looks fine here.</a:t>
            </a:r>
            <a:endParaRPr b="1"/>
          </a:p>
        </p:txBody>
      </p:sp>
      <p:pic>
        <p:nvPicPr>
          <p:cNvPr id="6146" name="Picture 2"/>
          <p:cNvPicPr>
            <a:picLocks noChangeAspect="1" noChangeArrowheads="1"/>
          </p:cNvPicPr>
          <p:nvPr/>
        </p:nvPicPr>
        <p:blipFill>
          <a:blip r:embed="rId2"/>
          <a:srcRect/>
          <a:stretch>
            <a:fillRect/>
          </a:stretch>
        </p:blipFill>
        <p:spPr bwMode="auto">
          <a:xfrm>
            <a:off x="1787493" y="2667000"/>
            <a:ext cx="8429684" cy="5749134"/>
          </a:xfrm>
          <a:prstGeom prst="rect">
            <a:avLst/>
          </a:prstGeom>
          <a:noFill/>
          <a:ln w="9525">
            <a:noFill/>
            <a:miter lim="800000"/>
            <a:headEnd/>
            <a:tailEnd/>
          </a:ln>
          <a:effectLst/>
        </p:spPr>
      </p:pic>
    </p:spTree>
    <p:extLst>
      <p:ext uri="{BB962C8B-B14F-4D97-AF65-F5344CB8AC3E}">
        <p14:creationId xmlns="" xmlns:p14="http://schemas.microsoft.com/office/powerpoint/2010/main" val="2849377936"/>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8659</TotalTime>
  <Words>390</Words>
  <Application>Microsoft Office PowerPoint</Application>
  <PresentationFormat>Custom</PresentationFormat>
  <Paragraphs>52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New_Template4</vt:lpstr>
      <vt:lpstr>Slide 1</vt:lpstr>
      <vt:lpstr>Heading</vt:lpstr>
      <vt:lpstr>Problem statement</vt:lpstr>
      <vt:lpstr>10 features most related to Sale Price</vt:lpstr>
      <vt:lpstr>Most correlated features to sale price</vt:lpstr>
      <vt:lpstr>Overall Quality vs Sale Price</vt:lpstr>
      <vt:lpstr>Living Area vs Sale Price</vt:lpstr>
      <vt:lpstr>Garage Area vs Sale Price</vt:lpstr>
      <vt:lpstr>Basement Area vs Sale Price  </vt:lpstr>
      <vt:lpstr>  First Floor Area vs Sale Price</vt:lpstr>
      <vt:lpstr> Total Rooms vs Sale Price</vt:lpstr>
      <vt:lpstr>  Year Built vs Sale Price</vt:lpstr>
      <vt:lpstr>% Missing data by feature</vt:lpstr>
      <vt:lpstr> Sale Price Normal Distribution</vt:lpstr>
      <vt:lpstr>Checking performance of base models by evaluating the cross-validation RMSLE error</vt:lpstr>
      <vt:lpstr>  RMSLE score on train data: 0.06084748057627577</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susanta labala</cp:lastModifiedBy>
  <cp:revision>40</cp:revision>
  <dcterms:modified xsi:type="dcterms:W3CDTF">2018-12-14T16:19:09Z</dcterms:modified>
</cp:coreProperties>
</file>