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9" r:id="rId7"/>
    <p:sldId id="291" r:id="rId8"/>
    <p:sldId id="293" r:id="rId9"/>
    <p:sldId id="292" r:id="rId10"/>
    <p:sldId id="294" r:id="rId11"/>
    <p:sldId id="29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1434" y="-90"/>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59" r:id="rId9"/>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normAutofit/>
          </a:bodyPr>
          <a:lstStyle/>
          <a:p>
            <a:pPr algn="ctr">
              <a:defRPr>
                <a:latin typeface="Arial"/>
                <a:ea typeface="Arial"/>
                <a:cs typeface="Arial"/>
                <a:sym typeface="Arial"/>
              </a:defRPr>
            </a:pPr>
            <a:r>
              <a:rPr lang="en-IN" b="1" dirty="0" smtClean="0"/>
              <a:t>By</a:t>
            </a:r>
            <a:endParaRPr b="1" dirty="0"/>
          </a:p>
          <a:p>
            <a:pPr algn="ctr">
              <a:defRPr>
                <a:latin typeface="Arial"/>
                <a:ea typeface="Arial"/>
                <a:cs typeface="Arial"/>
                <a:sym typeface="Arial"/>
              </a:defRPr>
            </a:pPr>
            <a:r>
              <a:rPr lang="en-IN" dirty="0" smtClean="0"/>
              <a:t> </a:t>
            </a:r>
            <a:r>
              <a:rPr lang="en-IN" sz="4300" b="1" dirty="0" err="1" smtClean="0"/>
              <a:t>Susanta</a:t>
            </a:r>
            <a:r>
              <a:rPr lang="en-IN" sz="4300" b="1" dirty="0" smtClean="0"/>
              <a:t> </a:t>
            </a:r>
            <a:r>
              <a:rPr lang="en-IN" sz="4300" b="1" dirty="0" smtClean="0"/>
              <a:t>Kumar </a:t>
            </a:r>
            <a:r>
              <a:rPr lang="en-IN" sz="4300" b="1" dirty="0" err="1" smtClean="0"/>
              <a:t>Labala</a:t>
            </a:r>
            <a:endParaRPr lang="en-IN" sz="4300" b="1" dirty="0" smtClean="0"/>
          </a:p>
          <a:p>
            <a:pPr algn="ctr">
              <a:defRPr>
                <a:latin typeface="Arial"/>
                <a:ea typeface="Arial"/>
                <a:cs typeface="Arial"/>
                <a:sym typeface="Arial"/>
              </a:defRPr>
            </a:pPr>
            <a:r>
              <a:rPr lang="en-IN" sz="2000" b="1" dirty="0" smtClean="0">
                <a:sym typeface="Arial"/>
              </a:rPr>
              <a:t>CDF Term-1 Project Report </a:t>
            </a:r>
            <a:endParaRPr lang="en-IN" sz="2000" b="1" dirty="0" smtClean="0">
              <a:sym typeface="Arial"/>
            </a:endParaRPr>
          </a:p>
          <a:p>
            <a:pPr algn="ctr">
              <a:defRPr>
                <a:latin typeface="Arial"/>
                <a:ea typeface="Arial"/>
                <a:cs typeface="Arial"/>
                <a:sym typeface="Arial"/>
              </a:defRPr>
            </a:pPr>
            <a:r>
              <a:rPr lang="en-IN" sz="2000" b="1" dirty="0" smtClean="0">
                <a:sym typeface="Arial"/>
              </a:rPr>
              <a:t>on </a:t>
            </a:r>
          </a:p>
          <a:p>
            <a:pPr algn="ctr">
              <a:defRPr>
                <a:latin typeface="Arial"/>
                <a:ea typeface="Arial"/>
                <a:cs typeface="Arial"/>
                <a:sym typeface="Arial"/>
              </a:defRPr>
            </a:pPr>
            <a:r>
              <a:rPr lang="en-IN" sz="2000" b="1" dirty="0" smtClean="0">
                <a:sym typeface="Arial"/>
              </a:rPr>
              <a:t>1000 </a:t>
            </a:r>
            <a:r>
              <a:rPr lang="en-IN" sz="2000" b="1" dirty="0" smtClean="0">
                <a:sym typeface="Arial"/>
              </a:rPr>
              <a:t>Movie Dataset</a:t>
            </a:r>
            <a:r>
              <a:rPr sz="2000" b="1" smtClean="0"/>
              <a:t> </a:t>
            </a:r>
            <a:endParaRPr lang="en-IN" sz="2000" b="1" dirty="0" smtClean="0"/>
          </a:p>
          <a:p>
            <a:pPr algn="r">
              <a:defRPr>
                <a:latin typeface="Arial"/>
                <a:ea typeface="Arial"/>
                <a:cs typeface="Arial"/>
                <a:sym typeface="Arial"/>
              </a:defRPr>
            </a:pPr>
            <a:r>
              <a:rPr lang="en-IN" b="1" dirty="0" smtClean="0">
                <a:sym typeface="Arial"/>
              </a:rPr>
              <a:t>08/10/2018</a:t>
            </a:r>
            <a:endParaRPr b="1" dirty="0"/>
          </a:p>
        </p:txBody>
      </p:sp>
      <p:pic>
        <p:nvPicPr>
          <p:cNvPr id="5" name="Picture 4" descr="Picture.png"/>
          <p:cNvPicPr>
            <a:picLocks noChangeAspect="1"/>
          </p:cNvPicPr>
          <p:nvPr/>
        </p:nvPicPr>
        <p:blipFill>
          <a:blip r:embed="rId2"/>
          <a:stretch>
            <a:fillRect/>
          </a:stretch>
        </p:blipFill>
        <p:spPr>
          <a:xfrm>
            <a:off x="1215988" y="2019280"/>
            <a:ext cx="10501386" cy="4572032"/>
          </a:xfrm>
          <a:prstGeom prst="rect">
            <a:avLst/>
          </a:prstGeom>
        </p:spPr>
      </p:pic>
      <p:sp>
        <p:nvSpPr>
          <p:cNvPr id="7" name="TextBox 6"/>
          <p:cNvSpPr txBox="1"/>
          <p:nvPr/>
        </p:nvSpPr>
        <p:spPr>
          <a:xfrm>
            <a:off x="1073112" y="733396"/>
            <a:ext cx="1050138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sz="3600">
                <a:latin typeface="Arial"/>
                <a:ea typeface="Arial"/>
                <a:cs typeface="Arial"/>
                <a:sym typeface="Arial"/>
              </a:defRPr>
            </a:pPr>
            <a:r>
              <a:rPr lang="en-IN" b="1" dirty="0" smtClean="0">
                <a:sym typeface="Arial"/>
              </a:rPr>
              <a:t>What Properties </a:t>
            </a:r>
            <a:r>
              <a:rPr lang="en-IN" b="1" dirty="0" smtClean="0">
                <a:sym typeface="Arial"/>
              </a:rPr>
              <a:t>are Associated with Successful Movies </a:t>
            </a:r>
            <a:r>
              <a:rPr lang="en-IN" b="1" dirty="0" smtClean="0"/>
              <a:t>Proposal</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b="1" dirty="0" smtClean="0"/>
              <a:t> What's the runtime level are associated with movies that have high popularity on average ?</a:t>
            </a:r>
            <a:endParaRPr lang="en-IN" sz="3600" b="1" dirty="0"/>
          </a:p>
        </p:txBody>
      </p:sp>
      <p:sp>
        <p:nvSpPr>
          <p:cNvPr id="189" name="Tracked in Google Analytics"/>
          <p:cNvSpPr txBox="1"/>
          <p:nvPr/>
        </p:nvSpPr>
        <p:spPr>
          <a:xfrm>
            <a:off x="1358864" y="8377262"/>
            <a:ext cx="10001320"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see that </a:t>
            </a:r>
            <a:r>
              <a:rPr lang="en-IN" dirty="0" smtClean="0"/>
              <a:t>the </a:t>
            </a:r>
            <a:r>
              <a:rPr lang="en-IN" dirty="0" smtClean="0"/>
              <a:t>higher popularity movies has longer run time</a:t>
            </a:r>
            <a:endParaRPr/>
          </a:p>
        </p:txBody>
      </p:sp>
      <p:pic>
        <p:nvPicPr>
          <p:cNvPr id="23554" name="Picture 2"/>
          <p:cNvPicPr>
            <a:picLocks noChangeAspect="1" noChangeArrowheads="1"/>
          </p:cNvPicPr>
          <p:nvPr/>
        </p:nvPicPr>
        <p:blipFill>
          <a:blip r:embed="rId2"/>
          <a:srcRect/>
          <a:stretch>
            <a:fillRect/>
          </a:stretch>
        </p:blipFill>
        <p:spPr bwMode="auto">
          <a:xfrm>
            <a:off x="1644616" y="2876536"/>
            <a:ext cx="9286940" cy="4895870"/>
          </a:xfrm>
          <a:prstGeom prst="rect">
            <a:avLst/>
          </a:prstGeom>
          <a:noFill/>
          <a:ln w="9525">
            <a:noFill/>
            <a:miter lim="800000"/>
            <a:headEnd/>
            <a:tailEnd/>
          </a:ln>
          <a:effectLst/>
        </p:spPr>
      </p:pic>
    </p:spTree>
    <p:extLst>
      <p:ext uri="{BB962C8B-B14F-4D97-AF65-F5344CB8AC3E}">
        <p14:creationId xmlns:p14="http://schemas.microsoft.com/office/powerpoint/2010/main" xmlns="" val="284937793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IN" dirty="0" smtClean="0"/>
              <a:t>The properties that are associated with high popularity movies were with high </a:t>
            </a:r>
            <a:r>
              <a:rPr lang="en-IN" b="1" dirty="0" smtClean="0"/>
              <a:t>Metascore</a:t>
            </a:r>
            <a:r>
              <a:rPr lang="en-IN" dirty="0" smtClean="0"/>
              <a:t> (</a:t>
            </a:r>
            <a:r>
              <a:rPr lang="en-IN" b="1" dirty="0" smtClean="0"/>
              <a:t>From: Section 6.1.1</a:t>
            </a:r>
            <a:r>
              <a:rPr lang="en-IN" dirty="0" smtClean="0"/>
              <a:t>) levels and </a:t>
            </a:r>
            <a:r>
              <a:rPr lang="en-IN" b="1" dirty="0" smtClean="0"/>
              <a:t>Longer Run Time</a:t>
            </a:r>
            <a:r>
              <a:rPr lang="en-IN" dirty="0" smtClean="0"/>
              <a:t> (</a:t>
            </a:r>
            <a:r>
              <a:rPr lang="en-IN" b="1" dirty="0" smtClean="0"/>
              <a:t>From: Section 6.1.2</a:t>
            </a:r>
            <a:r>
              <a:rPr lang="en-IN" dirty="0" smtClean="0"/>
              <a:t>) and high </a:t>
            </a:r>
            <a:r>
              <a:rPr lang="en-IN" b="1" dirty="0" smtClean="0"/>
              <a:t>Voting Score</a:t>
            </a:r>
            <a:r>
              <a:rPr lang="en-IN" dirty="0" smtClean="0"/>
              <a:t>(</a:t>
            </a:r>
            <a:r>
              <a:rPr lang="en-IN" b="1" dirty="0" smtClean="0"/>
              <a:t>From: Section 5.2</a:t>
            </a:r>
            <a:r>
              <a:rPr lang="en-IN" dirty="0" smtClean="0"/>
              <a:t>).</a:t>
            </a:r>
            <a:endParaRPr dirty="0"/>
          </a:p>
        </p:txBody>
      </p:sp>
    </p:spTree>
    <p:extLst>
      <p:ext uri="{BB962C8B-B14F-4D97-AF65-F5344CB8AC3E}">
        <p14:creationId xmlns:p14="http://schemas.microsoft.com/office/powerpoint/2010/main" xmlns=""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Heading</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lnSpcReduction="10000"/>
          </a:bodyPr>
          <a:lstStyle>
            <a:lvl1pPr>
              <a:defRPr>
                <a:latin typeface="Arial"/>
                <a:ea typeface="Arial"/>
                <a:cs typeface="Arial"/>
                <a:sym typeface="Arial"/>
              </a:defRPr>
            </a:lvl1pPr>
          </a:lstStyle>
          <a:p>
            <a:r>
              <a:rPr lang="en-IN" dirty="0" smtClean="0"/>
              <a:t>We always define a successful movie based on it’s revenue, reviews, popularity, etc. But what’s the factor associated with a successful movie? </a:t>
            </a:r>
            <a:endParaRPr lang="en-IN" dirty="0" smtClean="0"/>
          </a:p>
          <a:p>
            <a:r>
              <a:rPr lang="en-IN" dirty="0" smtClean="0"/>
              <a:t>We </a:t>
            </a:r>
            <a:r>
              <a:rPr lang="en-IN" dirty="0" smtClean="0"/>
              <a:t>know that movies hitting the box office are not always with high rating, or high rating movies are always not in trend. But how about popularity </a:t>
            </a:r>
            <a:r>
              <a:rPr lang="en-IN" dirty="0" err="1" smtClean="0"/>
              <a:t>v.s</a:t>
            </a:r>
            <a:r>
              <a:rPr lang="en-IN" dirty="0" smtClean="0"/>
              <a:t>. revenue</a:t>
            </a:r>
            <a:r>
              <a:rPr lang="en-IN" dirty="0" smtClean="0"/>
              <a:t>?</a:t>
            </a:r>
          </a:p>
          <a:p>
            <a:r>
              <a:rPr lang="en-IN" b="1" dirty="0" smtClean="0"/>
              <a:t> It seems like when a film raises a burst of upsurge, no matter what the reviews rating bad or not, people are still willing to pay for a popular movie.</a:t>
            </a:r>
            <a:r>
              <a:rPr lang="en-IN" dirty="0" smtClean="0"/>
              <a:t> For this point, let’s use the dataset to find the answer!</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xfrm>
            <a:off x="508000" y="800100"/>
            <a:ext cx="11988800" cy="2076436"/>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sz="4800" b="1" dirty="0" smtClean="0"/>
              <a:t>Properties are Associated with Successful Movies</a:t>
            </a:r>
            <a:r>
              <a:rPr lang="en-IN" sz="5400" dirty="0" smtClean="0"/>
              <a:t/>
            </a:r>
            <a:br>
              <a:rPr lang="en-IN" sz="5400" dirty="0" smtClean="0"/>
            </a:br>
            <a:endParaRPr sz="5400" dirty="0"/>
          </a:p>
        </p:txBody>
      </p:sp>
      <p:sp>
        <p:nvSpPr>
          <p:cNvPr id="140" name="Serves San Francisco and San Mateo Counties…"/>
          <p:cNvSpPr txBox="1">
            <a:spLocks noGrp="1"/>
          </p:cNvSpPr>
          <p:nvPr>
            <p:ph type="body" idx="1"/>
          </p:nvPr>
        </p:nvSpPr>
        <p:spPr>
          <a:xfrm>
            <a:off x="508000" y="2324100"/>
            <a:ext cx="11988800" cy="7053294"/>
          </a:xfrm>
          <a:prstGeom prst="rect">
            <a:avLst/>
          </a:prstGeom>
        </p:spPr>
        <p:txBody>
          <a:bodyPr/>
          <a:lstStyle/>
          <a:p>
            <a:pPr>
              <a:defRPr>
                <a:latin typeface="Arial"/>
                <a:ea typeface="Arial"/>
                <a:cs typeface="Arial"/>
                <a:sym typeface="Arial"/>
              </a:defRPr>
            </a:pPr>
            <a:r>
              <a:rPr lang="en-US" dirty="0" smtClean="0"/>
              <a:t>Data in </a:t>
            </a:r>
            <a:r>
              <a:rPr lang="en-US" dirty="0" smtClean="0"/>
              <a:t>depth</a:t>
            </a:r>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US" dirty="0" smtClean="0"/>
          </a:p>
          <a:p>
            <a:pPr>
              <a:defRPr>
                <a:latin typeface="Arial"/>
                <a:ea typeface="Arial"/>
                <a:cs typeface="Arial"/>
                <a:sym typeface="Arial"/>
              </a:defRPr>
            </a:pPr>
            <a:endParaRPr lang="en-IN" dirty="0" smtClean="0"/>
          </a:p>
          <a:p>
            <a:pPr>
              <a:defRPr>
                <a:latin typeface="Arial"/>
                <a:ea typeface="Arial"/>
                <a:cs typeface="Arial"/>
                <a:sym typeface="Arial"/>
              </a:defRPr>
            </a:pPr>
            <a:endParaRPr dirty="0"/>
          </a:p>
        </p:txBody>
      </p:sp>
      <p:pic>
        <p:nvPicPr>
          <p:cNvPr id="8196" name="Picture 4"/>
          <p:cNvPicPr>
            <a:picLocks noChangeAspect="1" noChangeArrowheads="1"/>
          </p:cNvPicPr>
          <p:nvPr/>
        </p:nvPicPr>
        <p:blipFill>
          <a:blip r:embed="rId2"/>
          <a:srcRect/>
          <a:stretch>
            <a:fillRect/>
          </a:stretch>
        </p:blipFill>
        <p:spPr bwMode="auto">
          <a:xfrm>
            <a:off x="4073508" y="2590784"/>
            <a:ext cx="8429684" cy="6786609"/>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pPr>
              <a:defRPr sz="3600">
                <a:latin typeface="Arial"/>
                <a:ea typeface="Arial"/>
                <a:cs typeface="Arial"/>
                <a:sym typeface="Arial"/>
              </a:defRPr>
            </a:pPr>
            <a:r>
              <a:rPr lang="en-IN" sz="3600" b="1" dirty="0" smtClean="0"/>
              <a:t>Properties are Associated with Successful Movies</a:t>
            </a:r>
            <a:endParaRPr lang="en-IN" sz="5400" dirty="0"/>
          </a:p>
        </p:txBody>
      </p:sp>
      <p:sp>
        <p:nvSpPr>
          <p:cNvPr id="143" name="Mortgages and Home Equity Loans…"/>
          <p:cNvSpPr txBox="1">
            <a:spLocks noGrp="1"/>
          </p:cNvSpPr>
          <p:nvPr>
            <p:ph type="body" idx="1"/>
          </p:nvPr>
        </p:nvSpPr>
        <p:spPr>
          <a:xfrm>
            <a:off x="501608" y="2733660"/>
            <a:ext cx="11988800" cy="6543696"/>
          </a:xfrm>
          <a:prstGeom prst="rect">
            <a:avLst/>
          </a:prstGeom>
        </p:spPr>
        <p:txBody>
          <a:bodyPr>
            <a:normAutofit/>
          </a:bodyPr>
          <a:lstStyle/>
          <a:p>
            <a:pPr>
              <a:buNone/>
              <a:defRPr>
                <a:latin typeface="Arial"/>
                <a:ea typeface="Arial"/>
                <a:cs typeface="Arial"/>
                <a:sym typeface="Arial"/>
              </a:defRPr>
            </a:pPr>
            <a:r>
              <a:rPr lang="en-US" sz="5100" b="1" dirty="0" smtClean="0"/>
              <a:t>Problem </a:t>
            </a:r>
            <a:r>
              <a:rPr lang="en-US" sz="5100" b="1" dirty="0" smtClean="0"/>
              <a:t>statement</a:t>
            </a:r>
          </a:p>
          <a:p>
            <a:pPr fontAlgn="base">
              <a:buNone/>
            </a:pPr>
            <a:r>
              <a:rPr lang="en-US" b="1" i="1" dirty="0" smtClean="0"/>
              <a:t>General </a:t>
            </a:r>
            <a:r>
              <a:rPr lang="en-US" b="1" i="1" dirty="0" smtClean="0"/>
              <a:t>Explore</a:t>
            </a:r>
            <a:r>
              <a:rPr lang="en-US" i="1" dirty="0" smtClean="0"/>
              <a:t> </a:t>
            </a:r>
            <a:r>
              <a:rPr lang="en-US" i="1" dirty="0" smtClean="0"/>
              <a:t>:</a:t>
            </a:r>
            <a:endParaRPr lang="en-US" i="1" dirty="0" smtClean="0"/>
          </a:p>
          <a:p>
            <a:pPr fontAlgn="base"/>
            <a:r>
              <a:rPr lang="en-IN" dirty="0" smtClean="0"/>
              <a:t>1</a:t>
            </a:r>
            <a:r>
              <a:rPr lang="en-IN" dirty="0" smtClean="0"/>
              <a:t>: </a:t>
            </a:r>
            <a:r>
              <a:rPr lang="en-IN" dirty="0" smtClean="0"/>
              <a:t>Popularity </a:t>
            </a:r>
            <a:r>
              <a:rPr lang="en-IN" dirty="0" smtClean="0"/>
              <a:t>Over Years</a:t>
            </a:r>
            <a:r>
              <a:rPr lang="en-US" dirty="0" smtClean="0"/>
              <a:t> </a:t>
            </a:r>
          </a:p>
          <a:p>
            <a:pPr fontAlgn="base"/>
            <a:r>
              <a:rPr lang="en-IN" dirty="0" smtClean="0"/>
              <a:t>2</a:t>
            </a:r>
            <a:r>
              <a:rPr lang="en-IN" dirty="0" smtClean="0"/>
              <a:t>: The distribution of revenue in different popularity levels in recent five years.</a:t>
            </a:r>
            <a:r>
              <a:rPr lang="en-US" dirty="0" smtClean="0"/>
              <a:t> </a:t>
            </a:r>
          </a:p>
          <a:p>
            <a:pPr fontAlgn="base"/>
            <a:r>
              <a:rPr lang="en-IN" dirty="0" smtClean="0"/>
              <a:t>3</a:t>
            </a:r>
            <a:r>
              <a:rPr lang="en-IN" dirty="0" smtClean="0"/>
              <a:t>: The distribution of revenue in different score rating levels in recent five years.</a:t>
            </a:r>
            <a:r>
              <a:rPr lang="en-US" dirty="0" smtClean="0"/>
              <a:t> </a:t>
            </a:r>
          </a:p>
          <a:p>
            <a:pPr fontAlgn="base"/>
            <a:endParaRPr lang="en-US" dirty="0" smtClean="0"/>
          </a:p>
          <a:p>
            <a:pPr>
              <a:defRPr>
                <a:latin typeface="Arial"/>
                <a:ea typeface="Arial"/>
                <a:cs typeface="Arial"/>
                <a:sym typeface="Arial"/>
              </a:defRPr>
            </a:pPr>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pPr>
              <a:defRPr sz="3600">
                <a:latin typeface="Arial"/>
                <a:ea typeface="Arial"/>
                <a:cs typeface="Arial"/>
                <a:sym typeface="Arial"/>
              </a:defRPr>
            </a:pPr>
            <a:r>
              <a:rPr lang="en-IN" sz="4400" b="1" dirty="0" smtClean="0"/>
              <a:t>Properties are Associated with Successful Movies</a:t>
            </a:r>
            <a:endParaRPr lang="en-IN" sz="4400"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lstStyle/>
          <a:p>
            <a:pPr fontAlgn="base">
              <a:buNone/>
            </a:pPr>
            <a:r>
              <a:rPr lang="en-US" b="1" i="1" dirty="0" smtClean="0"/>
              <a:t>Findings :</a:t>
            </a:r>
            <a:endParaRPr lang="en-US" b="1" i="1" dirty="0" smtClean="0"/>
          </a:p>
          <a:p>
            <a:pPr fontAlgn="base"/>
            <a:r>
              <a:rPr lang="en-IN" dirty="0" smtClean="0"/>
              <a:t>1: What kinds of properties are associated with movies that have high popularity?</a:t>
            </a:r>
            <a:r>
              <a:rPr lang="en-US" dirty="0" smtClean="0"/>
              <a:t> </a:t>
            </a:r>
          </a:p>
          <a:p>
            <a:pPr fontAlgn="base"/>
            <a:r>
              <a:rPr lang="en-IN" dirty="0" smtClean="0"/>
              <a:t>2: What kinds of properties are associated with movies that have high voting score?</a:t>
            </a:r>
            <a:r>
              <a:rPr lang="en-US" dirty="0" smtClean="0"/>
              <a:t>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smtClean="0"/>
              <a:t>How Movies Popularity Over Years ?</a:t>
            </a:r>
            <a:endParaRPr lang="en-IN" sz="4400" b="1" dirty="0"/>
          </a:p>
        </p:txBody>
      </p:sp>
      <p:pic>
        <p:nvPicPr>
          <p:cNvPr id="5121" name="Picture 1"/>
          <p:cNvPicPr>
            <a:picLocks noChangeAspect="1" noChangeArrowheads="1"/>
          </p:cNvPicPr>
          <p:nvPr/>
        </p:nvPicPr>
        <p:blipFill>
          <a:blip r:embed="rId2"/>
          <a:srcRect/>
          <a:stretch>
            <a:fillRect/>
          </a:stretch>
        </p:blipFill>
        <p:spPr bwMode="auto">
          <a:xfrm>
            <a:off x="2216120" y="2967037"/>
            <a:ext cx="8358246" cy="4714135"/>
          </a:xfrm>
          <a:prstGeom prst="rect">
            <a:avLst/>
          </a:prstGeom>
          <a:noFill/>
          <a:ln w="9525">
            <a:noFill/>
            <a:miter lim="800000"/>
            <a:headEnd/>
            <a:tailEnd/>
          </a:ln>
          <a:effectLst/>
        </p:spPr>
      </p:pic>
      <p:sp>
        <p:nvSpPr>
          <p:cNvPr id="7" name="TextBox 6"/>
          <p:cNvSpPr txBox="1"/>
          <p:nvPr/>
        </p:nvSpPr>
        <p:spPr>
          <a:xfrm>
            <a:off x="930236" y="8234386"/>
            <a:ext cx="112872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IN" dirty="0" smtClean="0"/>
              <a:t>From the figure above, we can see that the trend of popularity is upward year to year, and the peak is in the 2016. We still can conclude that popularity over years is going up in recent years</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smtClean="0"/>
              <a:t>How the distribution of Votes in different revenue levels ?</a:t>
            </a:r>
            <a:endParaRPr lang="en-IN" sz="4400" b="1" dirty="0"/>
          </a:p>
        </p:txBody>
      </p:sp>
      <p:sp>
        <p:nvSpPr>
          <p:cNvPr id="189" name="Tracked in Google Analytics"/>
          <p:cNvSpPr txBox="1"/>
          <p:nvPr/>
        </p:nvSpPr>
        <p:spPr>
          <a:xfrm>
            <a:off x="1073112" y="8305824"/>
            <a:ext cx="10029990"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dirty="0" smtClean="0"/>
              <a:t>We can see that movies with higher revenue level are with </a:t>
            </a:r>
            <a:r>
              <a:rPr lang="en-IN" dirty="0" smtClean="0"/>
              <a:t>higher Votes </a:t>
            </a:r>
            <a:r>
              <a:rPr lang="en-IN" dirty="0" smtClean="0"/>
              <a:t>.</a:t>
            </a:r>
            <a:endParaRPr/>
          </a:p>
        </p:txBody>
      </p:sp>
      <p:pic>
        <p:nvPicPr>
          <p:cNvPr id="4097" name="Picture 1"/>
          <p:cNvPicPr>
            <a:picLocks noChangeAspect="1" noChangeArrowheads="1"/>
          </p:cNvPicPr>
          <p:nvPr/>
        </p:nvPicPr>
        <p:blipFill>
          <a:blip r:embed="rId2"/>
          <a:srcRect/>
          <a:stretch>
            <a:fillRect/>
          </a:stretch>
        </p:blipFill>
        <p:spPr bwMode="auto">
          <a:xfrm>
            <a:off x="1001674" y="2233594"/>
            <a:ext cx="10358510" cy="5724547"/>
          </a:xfrm>
          <a:prstGeom prst="rect">
            <a:avLst/>
          </a:prstGeom>
          <a:noFill/>
          <a:ln w="9525">
            <a:noFill/>
            <a:miter lim="800000"/>
            <a:headEnd/>
            <a:tailEnd/>
          </a:ln>
          <a:effectLst/>
        </p:spPr>
      </p:pic>
    </p:spTree>
    <p:extLst>
      <p:ext uri="{BB962C8B-B14F-4D97-AF65-F5344CB8AC3E}">
        <p14:creationId xmlns:p14="http://schemas.microsoft.com/office/powerpoint/2010/main" xmlns="" val="284937793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smtClean="0"/>
              <a:t>How the distribution of revenue in different score rating levels ?</a:t>
            </a:r>
            <a:endParaRPr lang="en-IN" sz="4400" b="1" dirty="0"/>
          </a:p>
        </p:txBody>
      </p:sp>
      <p:sp>
        <p:nvSpPr>
          <p:cNvPr id="189" name="Tracked in Google Analytics"/>
          <p:cNvSpPr txBox="1"/>
          <p:nvPr/>
        </p:nvSpPr>
        <p:spPr>
          <a:xfrm>
            <a:off x="787360" y="7877196"/>
            <a:ext cx="11358642"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pPr algn="l"/>
            <a:r>
              <a:rPr lang="en-IN" dirty="0" smtClean="0"/>
              <a:t>From the chart above, we can see that there is no big difference of movie rating </a:t>
            </a:r>
            <a:endParaRPr lang="en-IN" dirty="0" smtClean="0"/>
          </a:p>
          <a:p>
            <a:pPr algn="l"/>
            <a:r>
              <a:rPr lang="en-IN" dirty="0" smtClean="0"/>
              <a:t>between </a:t>
            </a:r>
            <a:r>
              <a:rPr lang="en-IN" dirty="0" smtClean="0"/>
              <a:t>each revenue level. So it can be concluded that the high revenue </a:t>
            </a:r>
            <a:r>
              <a:rPr lang="en-IN" dirty="0" smtClean="0"/>
              <a:t>movies</a:t>
            </a:r>
          </a:p>
          <a:p>
            <a:pPr algn="l"/>
            <a:r>
              <a:rPr lang="en-IN" dirty="0" smtClean="0"/>
              <a:t> </a:t>
            </a:r>
            <a:r>
              <a:rPr lang="en-IN" dirty="0" smtClean="0"/>
              <a:t>don't have the significant high score rating.</a:t>
            </a:r>
            <a:endParaRPr/>
          </a:p>
        </p:txBody>
      </p:sp>
      <p:pic>
        <p:nvPicPr>
          <p:cNvPr id="2049" name="Picture 1"/>
          <p:cNvPicPr>
            <a:picLocks noChangeAspect="1" noChangeArrowheads="1"/>
          </p:cNvPicPr>
          <p:nvPr/>
        </p:nvPicPr>
        <p:blipFill>
          <a:blip r:embed="rId2"/>
          <a:srcRect/>
          <a:stretch>
            <a:fillRect/>
          </a:stretch>
        </p:blipFill>
        <p:spPr bwMode="auto">
          <a:xfrm>
            <a:off x="1144550" y="2447908"/>
            <a:ext cx="10501386" cy="5072098"/>
          </a:xfrm>
          <a:prstGeom prst="rect">
            <a:avLst/>
          </a:prstGeom>
          <a:noFill/>
          <a:ln w="9525">
            <a:noFill/>
            <a:miter lim="800000"/>
            <a:headEnd/>
            <a:tailEnd/>
          </a:ln>
          <a:effectLst/>
        </p:spPr>
      </p:pic>
    </p:spTree>
    <p:extLst>
      <p:ext uri="{BB962C8B-B14F-4D97-AF65-F5344CB8AC3E}">
        <p14:creationId xmlns:p14="http://schemas.microsoft.com/office/powerpoint/2010/main" xmlns="" val="284937793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3200" b="1" dirty="0" smtClean="0"/>
              <a:t>What's the Metascore level movie are associated with movies that have high popularity</a:t>
            </a:r>
            <a:r>
              <a:rPr lang="en-IN" sz="3200" b="1" dirty="0" smtClean="0"/>
              <a:t>?</a:t>
            </a:r>
            <a:r>
              <a:rPr lang="en-IN" sz="3200" b="1" dirty="0" smtClean="0"/>
              <a:t/>
            </a:r>
            <a:br>
              <a:rPr lang="en-IN" sz="3200" b="1" dirty="0" smtClean="0"/>
            </a:br>
            <a:endParaRPr sz="3200" dirty="0"/>
          </a:p>
        </p:txBody>
      </p:sp>
      <p:sp>
        <p:nvSpPr>
          <p:cNvPr id="189" name="Tracked in Google Analytics"/>
          <p:cNvSpPr txBox="1"/>
          <p:nvPr/>
        </p:nvSpPr>
        <p:spPr>
          <a:xfrm>
            <a:off x="1858930" y="8591576"/>
            <a:ext cx="8369279"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dirty="0" smtClean="0"/>
              <a:t>We can see that the higher popularity movies has </a:t>
            </a:r>
            <a:r>
              <a:rPr lang="en-IN" dirty="0" smtClean="0"/>
              <a:t>Metascore</a:t>
            </a:r>
            <a:endParaRPr/>
          </a:p>
        </p:txBody>
      </p:sp>
      <p:pic>
        <p:nvPicPr>
          <p:cNvPr id="3073" name="Picture 1"/>
          <p:cNvPicPr>
            <a:picLocks noChangeAspect="1" noChangeArrowheads="1"/>
          </p:cNvPicPr>
          <p:nvPr/>
        </p:nvPicPr>
        <p:blipFill>
          <a:blip r:embed="rId2"/>
          <a:srcRect/>
          <a:stretch>
            <a:fillRect/>
          </a:stretch>
        </p:blipFill>
        <p:spPr bwMode="auto">
          <a:xfrm>
            <a:off x="1644616" y="2890838"/>
            <a:ext cx="9001188" cy="4914920"/>
          </a:xfrm>
          <a:prstGeom prst="rect">
            <a:avLst/>
          </a:prstGeom>
          <a:noFill/>
          <a:ln w="9525">
            <a:noFill/>
            <a:miter lim="800000"/>
            <a:headEnd/>
            <a:tailEnd/>
          </a:ln>
          <a:effectLst/>
        </p:spPr>
      </p:pic>
    </p:spTree>
    <p:extLst>
      <p:ext uri="{BB962C8B-B14F-4D97-AF65-F5344CB8AC3E}">
        <p14:creationId xmlns:p14="http://schemas.microsoft.com/office/powerpoint/2010/main" xmlns="" val="284937793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7213</TotalTime>
  <Words>297</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New_Template4</vt:lpstr>
      <vt:lpstr>Slide 1</vt:lpstr>
      <vt:lpstr>Heading</vt:lpstr>
      <vt:lpstr>Properties are Associated with Successful Movies </vt:lpstr>
      <vt:lpstr>Properties are Associated with Successful Movies</vt:lpstr>
      <vt:lpstr>Properties are Associated with Successful Movies</vt:lpstr>
      <vt:lpstr>How Movies Popularity Over Years ?</vt:lpstr>
      <vt:lpstr>How the distribution of Votes in different revenue levels ?</vt:lpstr>
      <vt:lpstr>How the distribution of revenue in different score rating levels ?</vt:lpstr>
      <vt:lpstr>What's the Metascore level movie are associated with movies that have high popularity? </vt:lpstr>
      <vt:lpstr> What's the runtime level are associated with movies that have high popularity on average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susanta labala</cp:lastModifiedBy>
  <cp:revision>27</cp:revision>
  <dcterms:modified xsi:type="dcterms:W3CDTF">2018-10-08T17:34:03Z</dcterms:modified>
</cp:coreProperties>
</file>