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4" r:id="rId6"/>
    <p:sldId id="265" r:id="rId7"/>
    <p:sldId id="266" r:id="rId8"/>
    <p:sldId id="260" r:id="rId9"/>
    <p:sldId id="267" r:id="rId10"/>
    <p:sldId id="268" r:id="rId11"/>
    <p:sldId id="263"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4" name="Google Shape;34;p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 name="Google Shape;35;p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6" name="Google Shape;36;p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9" name="Google Shape;49;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335236" y="2130426"/>
            <a:ext cx="4881489" cy="13161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dirty="0" smtClean="0"/>
              <a:t> </a:t>
            </a:r>
            <a:endParaRPr/>
          </a:p>
        </p:txBody>
      </p:sp>
      <p:sp>
        <p:nvSpPr>
          <p:cNvPr id="89" name="Google Shape;89;p13"/>
          <p:cNvSpPr txBox="1">
            <a:spLocks noGrp="1"/>
          </p:cNvSpPr>
          <p:nvPr>
            <p:ph type="subTitle" idx="1"/>
          </p:nvPr>
        </p:nvSpPr>
        <p:spPr>
          <a:xfrm>
            <a:off x="1244991" y="4032213"/>
            <a:ext cx="6400800" cy="231231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595959"/>
              </a:buClr>
              <a:buSzPts val="3200"/>
              <a:buNone/>
            </a:pPr>
            <a:r>
              <a:rPr lang="en-IN" b="1" dirty="0" smtClean="0">
                <a:solidFill>
                  <a:srgbClr val="595959"/>
                </a:solidFill>
              </a:rPr>
              <a:t>CAR </a:t>
            </a:r>
            <a:r>
              <a:rPr lang="en-IN" b="1" smtClean="0">
                <a:solidFill>
                  <a:srgbClr val="595959"/>
                </a:solidFill>
              </a:rPr>
              <a:t>SALES </a:t>
            </a:r>
            <a:r>
              <a:rPr lang="en-IN" b="1" smtClean="0">
                <a:solidFill>
                  <a:srgbClr val="595959"/>
                </a:solidFill>
              </a:rPr>
              <a:t>PRICE ANALYSIS</a:t>
            </a:r>
            <a:endParaRPr lang="en-IN" b="1" dirty="0" smtClean="0">
              <a:solidFill>
                <a:srgbClr val="595959"/>
              </a:solidFill>
            </a:endParaRPr>
          </a:p>
          <a:p>
            <a:pPr>
              <a:defRPr>
                <a:latin typeface="Arial"/>
                <a:ea typeface="Arial"/>
                <a:cs typeface="Arial"/>
                <a:sym typeface="Arial"/>
              </a:defRPr>
            </a:pPr>
            <a:r>
              <a:rPr lang="en-IN" sz="2000" b="1" dirty="0" smtClean="0"/>
              <a:t>By</a:t>
            </a:r>
          </a:p>
          <a:p>
            <a:pPr>
              <a:defRPr>
                <a:latin typeface="Arial"/>
                <a:ea typeface="Arial"/>
                <a:cs typeface="Arial"/>
                <a:sym typeface="Arial"/>
              </a:defRPr>
            </a:pPr>
            <a:r>
              <a:rPr lang="en-IN" sz="2000" dirty="0" smtClean="0"/>
              <a:t> </a:t>
            </a:r>
            <a:r>
              <a:rPr lang="en-IN" sz="2000" b="1" dirty="0" smtClean="0"/>
              <a:t>Susanta Kumar Labala</a:t>
            </a:r>
          </a:p>
          <a:p>
            <a:pPr>
              <a:defRPr>
                <a:latin typeface="Arial"/>
                <a:ea typeface="Arial"/>
                <a:cs typeface="Arial"/>
                <a:sym typeface="Arial"/>
              </a:defRPr>
            </a:pPr>
            <a:endParaRPr lang="en-IN" sz="2000" b="1" dirty="0" smtClean="0"/>
          </a:p>
          <a:p>
            <a:pPr>
              <a:defRPr>
                <a:latin typeface="Arial"/>
                <a:ea typeface="Arial"/>
                <a:cs typeface="Arial"/>
                <a:sym typeface="Arial"/>
              </a:defRPr>
            </a:pPr>
            <a:r>
              <a:rPr lang="en-IN" sz="2000" b="1" dirty="0" smtClean="0">
                <a:sym typeface="Arial"/>
              </a:rPr>
              <a:t>GCD Term-6 Project Report                     21/07/2019</a:t>
            </a:r>
            <a:endParaRPr sz="1800">
              <a:solidFill>
                <a:srgbClr val="595959"/>
              </a:solidFill>
            </a:endParaRPr>
          </a:p>
        </p:txBody>
      </p:sp>
      <p:pic>
        <p:nvPicPr>
          <p:cNvPr id="1026" name="Picture 2" descr="C:\Users\sklab\Desktop\ML\python\Term6Inside\R-master\R-master\Projects\car_price.jpg"/>
          <p:cNvPicPr>
            <a:picLocks noChangeAspect="1" noChangeArrowheads="1"/>
          </p:cNvPicPr>
          <p:nvPr/>
        </p:nvPicPr>
        <p:blipFill>
          <a:blip r:embed="rId3"/>
          <a:srcRect/>
          <a:stretch>
            <a:fillRect/>
          </a:stretch>
        </p:blipFill>
        <p:spPr bwMode="auto">
          <a:xfrm>
            <a:off x="1509931" y="450166"/>
            <a:ext cx="6096000" cy="361495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idx="4294967295"/>
          </p:nvPr>
        </p:nvSpPr>
        <p:spPr>
          <a:xfrm>
            <a:off x="457200" y="403274"/>
            <a:ext cx="8305800" cy="1173162"/>
          </a:xfrm>
          <a:prstGeom prst="rect">
            <a:avLst/>
          </a:prstGeom>
          <a:noFill/>
          <a:ln>
            <a:noFill/>
          </a:ln>
        </p:spPr>
        <p:txBody>
          <a:bodyPr spcFirstLastPara="1" wrap="square" lIns="91425" tIns="45700" rIns="91425" bIns="45700" anchor="ctr" anchorCtr="0">
            <a:noAutofit/>
          </a:bodyPr>
          <a:lstStyle/>
          <a:p>
            <a:r>
              <a:rPr lang="en-IN" sz="3200" dirty="0" smtClean="0"/>
              <a:t>Let’s glance at the number of offers by body type</a:t>
            </a:r>
            <a:endParaRPr sz="3200"/>
          </a:p>
        </p:txBody>
      </p:sp>
      <p:sp>
        <p:nvSpPr>
          <p:cNvPr id="122" name="Google Shape;122;p17"/>
          <p:cNvSpPr/>
          <p:nvPr/>
        </p:nvSpPr>
        <p:spPr>
          <a:xfrm>
            <a:off x="457200" y="5401994"/>
            <a:ext cx="8138160" cy="576776"/>
          </a:xfrm>
          <a:prstGeom prst="rect">
            <a:avLst/>
          </a:prstGeom>
          <a:noFill/>
          <a:ln>
            <a:noFill/>
          </a:ln>
        </p:spPr>
        <p:txBody>
          <a:bodyPr spcFirstLastPara="1" wrap="square" lIns="91425" tIns="45700" rIns="91425" bIns="45700" anchor="t" anchorCtr="0">
            <a:noAutofit/>
          </a:bodyPr>
          <a:lstStyle/>
          <a:p>
            <a:pPr marL="342900" lvl="0" indent="-342900"/>
            <a:r>
              <a:rPr lang="en-IN" sz="1800" dirty="0" smtClean="0"/>
              <a:t>Found sedan is the most popular..</a:t>
            </a:r>
            <a:endParaRPr sz="1800">
              <a:solidFill>
                <a:schemeClr val="dk1"/>
              </a:solidFill>
              <a:latin typeface="Calibri"/>
              <a:ea typeface="Calibri"/>
              <a:cs typeface="Calibri"/>
              <a:sym typeface="Calibri"/>
            </a:endParaRPr>
          </a:p>
        </p:txBody>
      </p:sp>
      <p:pic>
        <p:nvPicPr>
          <p:cNvPr id="33794" name="Picture 2"/>
          <p:cNvPicPr>
            <a:picLocks noChangeAspect="1" noChangeArrowheads="1"/>
          </p:cNvPicPr>
          <p:nvPr/>
        </p:nvPicPr>
        <p:blipFill>
          <a:blip r:embed="rId3"/>
          <a:srcRect/>
          <a:stretch>
            <a:fillRect/>
          </a:stretch>
        </p:blipFill>
        <p:spPr bwMode="auto">
          <a:xfrm>
            <a:off x="133350" y="2047875"/>
            <a:ext cx="8877300"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CONCLUSION</a:t>
            </a:r>
            <a:endParaRPr sz="3200" b="1"/>
          </a:p>
        </p:txBody>
      </p:sp>
      <p:sp>
        <p:nvSpPr>
          <p:cNvPr id="130" name="Google Shape;130;p18"/>
          <p:cNvSpPr/>
          <p:nvPr/>
        </p:nvSpPr>
        <p:spPr>
          <a:xfrm>
            <a:off x="274320" y="1800664"/>
            <a:ext cx="8382000" cy="2883877"/>
          </a:xfrm>
          <a:prstGeom prst="rect">
            <a:avLst/>
          </a:prstGeom>
          <a:noFill/>
          <a:ln>
            <a:noFill/>
          </a:ln>
        </p:spPr>
        <p:txBody>
          <a:bodyPr spcFirstLastPara="1" wrap="square" lIns="91425" tIns="45700" rIns="91425" bIns="45700" anchor="t" anchorCtr="0">
            <a:noAutofit/>
          </a:bodyPr>
          <a:lstStyle/>
          <a:p>
            <a:pPr lvl="0" algn="ctr"/>
            <a:r>
              <a:rPr lang="en-IN" sz="2000" dirty="0" smtClean="0"/>
              <a:t>Above analysis shows that the prices of car strongly depend on mileage, year of manufacturing and engine volume.</a:t>
            </a:r>
          </a:p>
          <a:p>
            <a:pPr lvl="0" algn="ctr"/>
            <a:endParaRPr lang="en-IN" sz="2000" dirty="0" smtClean="0"/>
          </a:p>
          <a:p>
            <a:pPr lvl="0" algn="ctr"/>
            <a:r>
              <a:rPr lang="en-IN" sz="2000" dirty="0" smtClean="0"/>
              <a:t>The sales analysis also showed that people preferred a sedan with petrol engine.</a:t>
            </a:r>
          </a:p>
          <a:p>
            <a:pPr lvl="0" algn="ctr"/>
            <a:endParaRPr lang="en-IN" sz="2000" dirty="0" smtClean="0"/>
          </a:p>
          <a:p>
            <a:pPr lvl="0" algn="ctr"/>
            <a:r>
              <a:rPr lang="en-IN" sz="2000" dirty="0" smtClean="0"/>
              <a:t> This shows that the company should produce petrol </a:t>
            </a:r>
            <a:r>
              <a:rPr lang="en-IN" sz="2000" b="1" dirty="0" smtClean="0"/>
              <a:t>sedan</a:t>
            </a:r>
            <a:r>
              <a:rPr lang="en-IN" sz="2000" dirty="0" smtClean="0"/>
              <a:t> to increase their chances of making profit.</a:t>
            </a:r>
            <a:endParaRPr sz="2000" b="1"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b="1" dirty="0" smtClean="0"/>
              <a:t>Which car has the biggest average annual mileage? And what about average age?</a:t>
            </a:r>
            <a:endParaRPr sz="3200" b="1"/>
          </a:p>
        </p:txBody>
      </p:sp>
      <p:sp>
        <p:nvSpPr>
          <p:cNvPr id="98" name="Google Shape;98;p14"/>
          <p:cNvSpPr/>
          <p:nvPr/>
        </p:nvSpPr>
        <p:spPr>
          <a:xfrm>
            <a:off x="513471" y="5439507"/>
            <a:ext cx="8382000" cy="651803"/>
          </a:xfrm>
          <a:prstGeom prst="rect">
            <a:avLst/>
          </a:prstGeom>
          <a:noFill/>
          <a:ln>
            <a:noFill/>
          </a:ln>
        </p:spPr>
        <p:txBody>
          <a:bodyPr spcFirstLastPara="1" wrap="square" lIns="91425" tIns="45700" rIns="91425" bIns="45700" anchor="t" anchorCtr="0">
            <a:noAutofit/>
          </a:bodyPr>
          <a:lstStyle/>
          <a:p>
            <a:pPr lvl="0"/>
            <a:r>
              <a:rPr lang="en-IN" sz="1800" dirty="0" smtClean="0"/>
              <a:t>There is a wide “plateau” for 7-18 years old cars at the level of 16’000 km per year. Than the level goes down.</a:t>
            </a:r>
            <a:endParaRPr sz="1800" b="1" i="1">
              <a:solidFill>
                <a:schemeClr val="dk1"/>
              </a:solidFill>
              <a:latin typeface="Calibri"/>
              <a:ea typeface="Calibri"/>
              <a:cs typeface="Calibri"/>
              <a:sym typeface="Calibri"/>
            </a:endParaRPr>
          </a:p>
        </p:txBody>
      </p:sp>
      <p:sp>
        <p:nvSpPr>
          <p:cNvPr id="17416" name="AutoShape 8" descr="data:image/png;base64,iVBORw0KGgoAAAANSUhEUgAABgAAAAJACAMAAAB8J10mAAABXFBMVEUAAAAAADoAAGYAOjoAOmYAOpAAZpAAZrYzMzM6AAA6OgA6Ojo6OmY6ZmY6ZpA6ZrY6kLY6kNtNTU1NTW5NTY5Nbo5NbqtNjshmAABmADpmOgBmOjpmOpBmZgBmZjpmZmZmZpBmkGZmkJBmkLZmkNtmtrZmtttmtv9mzJluTU1ubm5ubo5ujqtujshuq+SOTU2Obk2Obm6Oq6uOq8iOq+SOyOSOyP+QOgCQOjqQZgCQZjqQZmaQkDqQkGaQkLaQtraQttuQ2/+rbk2rbm6rjm6ryOSr5P+2ZgC2Zjq2kDq2kGa2tpC2tra2ttu229u22/+2/9u2///Ijk3Ijm7IyKvI5P/I///bkDrbkGbbtmbbtpDbtrbbttvb27bb29vb2//b/7bb///kq27kyI7kyKvk///r6+v/tmb/yI7/25D/27b/29v/5Kv/5Mj/5OT//7b//8j//9v//+T///85mpdTAAAACXBIWXMAAB2HAAAdhwGP5fFlAAAgAElEQVR4nO2di7vkxJ2e+3DJ7ACGzMHGE5wYxyTQk7WNNxeThWwWE9YHb/A6Hi8+C7uYnVlzZrjMDmf6/3+e9EXq1qUkVUmqqq9U7/c8NnO6Vb9+VZLqbV17tSGEEJJlVrEBCCGExAkCIISQTIMACCEk0yAAQgjJNAiAEEIyDQIghJBMgwAIISTTIABCCMk0CIAQQjINAiCEkEyDAAghJNMgAEIIyTQIgBBCMg0CIISQTIMACCEk0/gUwIPVNk/9rvrSxe6lNwdbbie7tf3P49urs1/Oy1SU9FDZkGI2vBYPMyeEkCXGuwBqw/12tEIA8xZHAISQsfEvgButVxDAjMURACFkbDwL4OmbtWNAF6uz5xwE4C/LEQAhhIyNZwE8+5fVgXY77P6btxFAAsUJITnEtwA+qQ5T2xfeQAApFCeE5BDfAvjn26tn75UvXKye+n8IIIXihJAc4lsA9y5OI+3126sb1xUBfPXOzdXq7MXfHhtcf/qD7Qsv3TOc4Px0N+3q6dc/P/x5sauyb//060e/lNl/5P7NF97bt91WXb3wd/v32ieBWxTNz9pyffJ8jcvcrHM22pMfeuGrCpeppnEmu/rIPLEB/JTPfjD8cdXZ+tvnVmWXGjvqclvg+sObq7MXGm6d2qGEED/xLoAHp038y5vbAeIogOsPV0VeKoabr149/H32y6YAyne27x0a7warsn3rq/xOAJfFm7dOn7PHaAqgm+L4WW0uU7NTLCbf98KD4qUXiwqtmqaZ7Owjq4mr2TEMflwl/3CzeO/Zro7aCeCi3XpyhxJCPMW7AB6fjgFdrp763VEAp/GnvFL0y3KEWT31H+qD2+H2gerQtB04nj++9GxjyNgK4K+Ob75xUWvZEECbov1Zp1dKLkOzU9qz0Z5898KPj9M9e89c0zCT3X1kmNgAfkp1Pg+T9/bp5rI5ebujLssCtcaTO5QQ4iveBbDdtIsvhLsjQJujAHYDykufbzZf77763doUY8DulU/33w8bg9vZG/d2ByFuFgPGflTfHS7Yf5lsnFQ4vvnp7nDGvun1r4uRpSGAFkXHZ+2+ln5ys+QyNDvGMBsd87p65u82m89e7a7Znsn+Pmr2iAG83km7yU8AvX26M88z7xXf1Ds6au+If3tv8/XnjQ+a1KGEEG/xLoDdtn3YondHgI4C2H0LfPM42e5egd0Q88b+hf0wVxnc6tPuv15eHMeJ3ZuGse1WOXmpn4tDy7oA2hTtzzpxfXX7xNVodop5NhqT79+6cfjif2H64H3N9kx291HvxEfwOmZx8OWi8+PqfVp8r788dmRzoVyaBu/JHUoI8Rb/Athu74ehY3cE6CiAy8qu/v7s4+7/y1fK0akY3B6cDiqUB5QuTsPEReugwenNykj2wCSANkX7syrTPCjGq3az2oc3Z6M9+a4XSv5i8DPUbM9kdx8ZJjaA1zAr89nxcadURujuhXJpOncwuUMJId7iXwDlMaD9EaCjAKqb+f48cfXyoO7HHGxfKb+tliPGpUkAN46Tl0W/vFl+0a4IoEXR/qwqV+mTnmam2WhPvpvqVn0qQ83WTPb1Ue/Era/0zUo3TBUqeWA4K9DoqOO+QWdGdSghxF/8C6A8BrQ/AlRu/tWTfocTf7XB/tIkgOs//t93b54OV9w6TdsWQPFmpYBJAG2K9mfVGC6Ow7e52cY0G4bJa+PvfgZMNVsz2ddH/RM3rwKqvVksp74+fdB1bra6UNpLwjSdY4cSQvwlgACKY0CXx6PfBgHsrxY6Hft90BTAZ+88V07qUQCH76/1z6pxmcer6tdew2wYJj+dGd8Ug6uppmlM7+yj/omnCsA4tjcXSpcAJnUoIcRfAgjgMNpt/7/4w10ApyvJ/Qug+Vn+BWDcA9AXQHuhmAUwsUMJIf4SQAD7G4R2A3B5AeSbjWMg+/Qc3iiuG3/+Oz/+zT/fnlsAjROOrc/qOGLRdZ6y4xBQY3LzIaBmzVCHgC47jjhV0u5kw0IxCmBqhxJC/CWEALZj743t6HC886o4CVw/1ddzgvOyuJJ8UzsJPIMADE9IaH1Wlas8d9tu1jsb7cnNJ4GbNVszOXASuHvi2ueZMIcEUD0JfHjTsFCMApjaoYQQfwkhgO1mvnsIXPnv8jLQ6ohyq/ZKeXFIe5h+MOshIANF+7PMVy02mp1imI325LteKF/agplRDDPZ3UfmibsvA21UetNY4ZTK5VTFEjQsFKMAJncoIcRbQghgt03/+PZhsy4FcLoRqRwB67cmVQa3ytfXL+e9CqhNYfis031Lj8v7ltrwpxhmoz358TaukwsMNdsz2dlHXRM3wLswrfq0GKIPw7hpoZgEML1DCSHeEkQA+yfYFA9fKw8A7Aaw3bMQ9k8IuFG+cnw4QWMPYH8UYf+cgFkF0KYwf9b+yQWVZzu04Wuf3piN9uSHs57Hqbo7pDmTnX3UNXEDvAPzVsfHnXJ8FMSvV8fdk2ZHde0BTOxQQoivBBHAfrw7/fPN42vVa0gqr5z9sDa4nZ6AtipFMpcAWhSGz3p8u/rSrY2pWSXt2WhPvnvh+XpJQ03DTHb2kWliA/gp1TePD4Pr7tPWw+AMHWUUwPQOJYT4ShABVJ4SU3kc9DvlFv9M5Sn5+1HizcYVLsfB5+w/t88hTxJAm6L9WacLGV/8y+NstOBPac1Ge/J9LxQPQD77T2W7Zk3TTHb2kWliA/gpj4+XZ54eB90jgOLRbavaMq13lPky0OkdSgjxlDACOB3YrV4D8tn+d0KqvzDy2f4nUn7buhP48GMhL7x3z+aSRScBtClan1X8fslukos++M7ZaE9+6IXdIZDKr6S0appnsqOPjBObwE/5dPeDME9XfxCmTwCtH4RpdZRZAHN0KCHES3wKYHGZ7Xr10Be+q15or8pFSCZBAEOpfDFuP5xuZIIMfD7A54gqFyH5BQEM5fJ0WvJyrqcUBBGAD/A5ospFSH5BAEPZ3ay0u0Jx89k7q/ap1HEJIgAf4HNElYuQ/IIABnOxOmWm76thjn17AJ8lqlyEZBcEMJjTFYrlBZPTSwYRgAfwWaLKRUh2QQAW+Wr/QPunfzzbFeqhrn6ZHXymqHIRklkQACGEZBoEQAghmQYBEEJIpkEAhBCSaRAAIYRkGgRACCGZBgEQQkimQQCEEJJpEAAhhGQaBEAIIZkGARBCSKZBAIQQkmkQACGEZBqPArialskFriBYAoEAAgQQiCDMQIAAIEiJQAABAghEEBCASwUIFkAggAABBCIICMClAgQLIBBAgAACEQQE4FIBggUQCCBAAIEIAgJwqQDBAggEECCAQAQBAbhUgGABBAIIEEAggoAAXCpAsAACAQQIIBBBQAAuFSBYAIEAAgQQiCAgAJcKECyAQAABAghEEBCASwUIFkAggAABBCIICMClAgQLIBBAgAACEQQE4FIBggUQCCBAAIEIAgJwqQCBFsF6l7gI49pDAIEGAgJwqQCBFMF6PcoAy+oECNIlEEBAAC4VIPBHYD2WHwus1+MMINwJEGRFIICAAFwqQOCNwH4sLwus1yMNoNsJEORFIICAAFwqQOCLwGEs3zRaGFv11ZLtBAgyIxBAQAAuFSDwRODybd5GAL21VDsBgtwIBBAQgEsFCPwQ9H+bNxP0temvJdoJEGRHIICAAFwqQCAqgHrLgWKinQBBdgQCCAjApQIE0gIwxRbBKQtdDBAEJhBAQAAuFSCQEYCpCQKAICkCAQQE4FIBAi8Eg0N2m6CvBQKAIA0CAQQE4FIBAg8ENl/aGwTFVB3TIwAI0iAQQEAALhUgmJ2gGKVPA/agAjanScxDPAKAIA0CAQQE4FIBgpkJ1vWx/PS9vqfC8E7CwN6EWidAkCuBAAICcKkAwVSC2qjc9UefAqxOE7AHAEEKBAIICMClAgQTCaqj8qhh3mb4r3yOcerYnQABBDIICMClAgTTCOpH+gcP9LR2CPb/sCKoHE9qvZf9YoBAhEAAAQG4VAhP0Bgn0+6DdT02U19V9hqK/7gRGD4nyRUBggUSCCAgAJcKwQmaQ2XSfeAy+h8btFs5ErQ/LMUVAYIlEgggIACXCqEJWsNl0n3gLADzLWJjOrH2QoIrAgSLJBBAQAAuFQITtMfLpPtghABMbUYdR6v+md6KAMEyCQQQEIBLhbAEswx+kwhMFcY3jSaAhgE6O8EaLOnFAIEMgQACAnCpEJZgWQKoH80JK4C6Abo6wZ4s4cUAgRCBAAICcKkQlmBJAmgM/9a/4jtXH1Q/sqMTHNiSXQwQSBEIICAAlwphCdIVQGMcPc6B8/g/Xx9UPtXcCS52SmQxQCBOIICAAFwqhCVIVgA15O4/rNIelyfsgxQFTBWc9k/SWAwQqBMIICAAlwqBCdqDUhJ9UEVuDqiu4/+cl8IeOxEBQCBBIICAAFwqhCY4jUjFsJRCH6wbmUrQLDN+FipO6voUBABBOAIBBATgUiE4QeOrtMLiHpqgd/gfRdCoM2EWSpW2uAagm0lgMUCQAIEAAgJwqRCcoDoeuR89mYOgVWFogoGRNO5SMKA1d1gQAAShCAQQUhJAhlmv63+t6y/EjRmnNpJGoOpPnc34b0FqQlIJewBzEhgPVbT+6ZOgVaHO4nwsRWYPoIXIHgAEgQkEEFLaA4g/q6EJWmPRpv2QZL8E7QoVtjHHUqQEYHzT/CsysyHs26e3KkLggUAAAQG4VAhN0BqJNlfNhyR7JmhXOKJVEYz/Fvw9xn47VebAH8K+fXqrIgQeCAQQEIBLhdAERgGMe6raSIJ2hZKs+9t+L5qyAKqTeUPYt09vVYTAA4EAAgJwqRCYoD0OmYZfnwSGCgaCrmMpXglGxbbjBro1v1URAh8EAggIwKVCYALDVfTlG1ICaE3UwxV5Kdj2W//7+a2KEPggEEBAAC4VAhMkK4AQBCNjC907RX6rIgQ+CAQQEIBLhbAEhjFIZfjtOwAUhmB0bJn7JspuVYTAC4EAAgJwqRCWwDAAGY/A+yMwVWh9fKTT0KNjy9wzWXarIgReCAQQEIBLhbAE3QIYPQTP0AflJ44b/wWWgj1C94mMUATdFSBYAIEAAgJwqRCUwDT8bCpv1kdiHwSnT6r/ta4iOJaLvxQcELpmL7dVEQI/BAIICMClQlAC4320lXebQ3H9rTkIxn9Od+IvBReEjhnMbVWEwA+BAAICcKkQlKBfAOO+mY95GEV9TyP9peCEYO7I9DsBAgUCAQQE4FIhKMGAANqTWxybH3ErWuNcQ/pLwQ1hbfoRmfQ7AQIFAgEEBOBSISSBcQjvLzB8atj9QtRmvfSXwohTMc0OTb8TIFAgEEBAAC4VQhKMOvYwZIApArAjGEr8pTChEwwIiZ4IgUCBQAABAbhUCEkw7uAzApgfod2j5nPx/ggMFaa2h0CAQAABAbhUCEjQcQjHohkCmBehrxN6unpGAlOFqe0hECAQQEAALhUCEoy8/nBWAZgOKKW/FGYUQG9fz0dgqjC1PQQCBAIICMClQkCCOQRguJHMbR/EUCv9pTDtTPg+G8M7HglMFaa2h0CAQAABAbhUCEfQMaIMFzAP284EZetWofSXwgwCMMUjganC1PYQCBAIICAAlwrhCMY/g6AyIrVHpk6C+pSVhs3hLf2lMMMhIAQAwRwEAggIwKVCOIIJD6GpDkiNsalzpLJvk/5SmO8qIAQAQeoICMClQjCCrgHFqoD1t/nGNB17DSMIehJ/KbgjtAZ5BADBHAQCCAjApUIwglmfQ1wf2w1jlcvBjPSXwgiEZsdwFRAEcxAIICAAlwrBCOZ+EH3vEO8w/EuscJMLuFfoOg42bvwX6AQIFAgEEBCAS4VQBJ0jyniCnlHe6UhG+kthVgT2ACBIGgEBuFQIReDjtwjXdhkqk/5SmBfh0GmOBojfCRAoEAggIACXCqEIEIBHAi8IbgaI3wkQKBAIICAAlwqBCLpHk7kEYPnOvASH9tGXgh8EJwPE7wQIFAgEEBCAS4VABN1jiRcBOF3Mkv5S8ITgYoD4nQCBAoEAAgJwqRCIwIsA+oZ5+/FfYYWbXMAPgoMB4ncCBAoEAggIwKVCGIKekWQSQc8wbz3+K6xwkwt4QkAAECSHgABcKoQh6BlIphH0DPO247/CCje5gC8EawPE7wQIFAgEEBCAS4UwBN4EMO73C2clEFgKPgVg2bnxOwECBQIBBATgUiEIQd8wkksf+CTwiGBrgPidAIECgQACAnCpEIRg2Y9ii0/gE8H2OFr0ToBAgUAAAQG4VAhCgAD8EnhFsDyTHr0TIFAgEEBAAC4VQhD0DiGZ9IFXAr8IdtfSRu8ECBQIBBAQgEuFEAS9A0gmfeCVwDMCAoAgIQQE4FIhBAEC8EzgG8HmduronQCBAoEAAgJwqRCAoP8QQh594JfAvwCGH6gUvRMgUCAQQEAALhUCEPSPHnn0gV8C7wjDBojfCRAoEAggIACXCgEIEIBvAv8IgwaI3wkQKBAIICAAlwr+CQbGjiz6wDNBAIQhA8TvBAgUCAQQEIBLBf8Ei/9J9vgEIRDWh18J6/xlz+idAIECgQACAnCp4J8AAXgnCILQ/4Dt+J0AgQKBAAICcKngnWDw2IF3gsEKyROEQeg1QPxOgECBQAABAbhU8E4wePbQO8FgheQJwu4BGJdo/E6AQIFAAAEBuFTwToAA/BMEOgfQZ4D4nQCBAoEAAgJwqeCbYPj6Qd8EwxWSJ0AAEIgQCCAgAJcKvgmG7yDyTTBcIXkCBACBCIEAAgJwqeCbAAEEIEAAEIgQCCAgAJcKvgkQQAACBACBCIEAAgJwqeCZwOIhMp4JLCokTxD6KiCDA+J3AgQKBAIICMClgmcCi8dIeiawqJA8Qej7AAwKiN8JECgQCCAgAJcKngkQQAiCQAjV7/5NBcTvBAgUCAQQEIBLBb8ENg+S90tgUyF5glAItVG/+w+PBH3toy8GCCQQEIBLBb8ENj8l5ZfApkLyBJEQGvsDEw2Q/mKAQAIBAbhU8EuAAIIQREMohv3epwT5Jai0j74YIJBAQAAuFbwS2AwJS++DEAQREfqvDQpBcGwffTFAIIGAAFwqeCWwGRCW3gchCKIizGWA9BcDBBIICMClglcCBBCGIC4CAoBACQEBuFTwSWA1Hiy8D4IQIIArhcUAgQQCAnCp4JPAajhYeB8EIUAAVwqLAQIJBBkBfPvW94t/Pfngzvn5Tz5GAKEJ7CokT4AArhQWAwQSCDICuHv+/dIE57t89w8ZCcB6OFhwHwQjiIzAVUAQCCGICODJ3fNSAHfPX/l48+j981e+yEYA9uPBcvsgHEFsBPYAINBB0BDAn35+Xgrgmzv77/7fvvXyr3IRgMN4sNg+CEgQHaFc2lMUkP5igEACQUIA98/Pf/ovhQDuH//7s0wE4PKNcKl9EJIgPkK5rCcYIP3FAIEEgoYAvvc3m4fFwH/3/Bf7/5Z/L14ATmcFF9oHQQkEEI4Eow2Q/mKAQAJBQgCVAf/J+8Whn2/ulCcB/qzIyMLqqQkgNgwJHBY6WVYQgGMQQNZhqZNFZT4BtC4Ejb+z44OAQ0CBCQQQagSjDgOlvxggkEBI4BAQAvBM4FYheQIBhDrBmHPB6S8GCCQQEIBLBS8EXAUUlkAAoUEwwgDpLwYIJBDUBJDfVUDcBxCYQAChReBsgPQXAwQSCHICKK//z+c+AO4EDksggNAmKBa/9f3B6S8GCCQQ5ASQ4Z3AbPdBCQQQDATHe4OdvwlYrzwDBK4VpraHQAFBTgBP3j//XobPAopM4FAheQIBBBOBy7UAVQJ7aQwROFaY2h4CBQQ5AWwe5fc0UPvNd7l9EI5AAGHGqwEcpDFM4FRhansIFBD0BLB59MF2/P9J6/s/AvBI4FAheQIBhPmuB3babRgicKswtT0ECggyArBI/Fn1Q+Cw8S62DwISCCDMJgCnNoMETkl/RYhPIICAAFwq+CFw2HQX2wcBCQQQEAAEIggIwKWCHwIEEJRAAAEBQCCCgABcKnghcNl0l9oHIQkEEBAABCIICMClghcCly13qX0QkkAAYbargBBA0gQCCAjApYIXAgQQlkAAoftqANuhvCzAVUApEwggIACXCl4IEEBYAgGEnjsCLYfyY4Fx479wH+REIICAAFwq+CBw2nYX2gdBCQQQOgncBcCdwAkTCCAgAJcKPgictt2F9kFQAgGEXoJRApiVwK7C1PYQKCAgAJcKPggQQGACAYQBAbg8C2g/NQJIk0AAAQG4VPBA4PbtbZl9EJZAAKGfwFEAli1cCKwqTG0PgQICAnCp4IHA8eo9DwSOFZInEEAYEoDTw+CuEECqBAIICMClggcCBBCaQABhgMBBAGsEkDCBAAICcKkwP4Hr/TvzE7hWSJ5AAGFOAVg2cCOwqTC1PQQKCAjApcL8BK7378xP4FoheQIBhEEBODwKovjvvAQ2Faa2h0ABAQG4VJifAAEEJxBAGCJwEIBtA0cCiwpT20OggBBUAH8s8zkCKIIAghMIIAwLYGi1QABLIBBACCaAr95ZnfLU7xDAPs6PcJmdwLlC8gQCCIMElgJYI4CkCQQQQgng8e0VAjAJIDaBc4XkCQQQ5hOA7fTOBMMVpraHQAEhlAAuV6tnfvxRmd/cQwD7IIDwBAIIFgIYWDE29akQQJIEAgiBBHD99urGmDF/4QJwf4jj3ATuFZInEEAYJrAUgPX07gSDFaa2h0ABIZAAHt8++yUCMAggNoF7heQJBBBsBNC/aiCAJRAIIAQTwLjD/gjAM4F7heQJBBAsCCwEsEYAiRMIIAQ7BMQeQJtgxGPcZyYYUSF5AgGEuQRgPfkYgqEKU9tDoIAQ7iTwLQTQFkBsghEVkicQQLASQO/KsWlMgQBSJBBACCWA7S7AGwgAAQgQCCDYEFgIwHrqcQQDFaa2h0ABIdQhoHd/uFqdfee1Ij/iMtBdEEAMAgEEOwH0rR1NATjfUp5EHyydQAAh2EngFTeCNQnG/JLfvARjKiRPIIBgRTAggDUCSJ5AAAEBuFSYl8B9/FdY3MkTCCDMIwD7qUcS9FeY2h4CBYRQ5wDmSPxZnZcAAUQhEECwFEDP+rFpvosAEiQQQEAALhVmJRhxBEhhcSdPIIBgRzAgAPuJRxP0VpjaHgIFBATgUmFWghHjv8LiTp5AAMFWAN1rCAJYAoEAQigBfP3Havg9gCsEEItAAMGSoGcNacvB8bdFU+mDRRMIIHAS2KXCnARjjgApLO7kCQQQ5hCAw8TjCfoqTG0PgQICAnCpMCfBmPFfYXEnTyCAYC2ArnXE8A4CSI9AACHUjWD/WP4UwF+9ujr7a34PAAFEIxBAsCXoEYD9tJMIeipMbQ+BAkKEk8Bf3nx21PgvMKtzEiCASAQCCPYCMK8kptcRQHoEAggxrgIa+2C4+LM6I8GoUwAKizt5AgEEa4JOAbQLIID0CAQQYghg7C5A/FmdkWDU+K+wuJMnEEDwIQC3NSqhPlgwgQBCDAGM/XWY+LM6IwECiEUggOAgANNqskYAyyAQQIizB4AAxh0BUljcyRMIINgTdAjARIAAkiMQQIgggOuLFYeAxo3/Cos7eQIBBBcBmE73IoBlEAgghLoM9N3ypwBe++HNFSeBEUA8AgEEB4KO630QwBIIBBCi3AjGZaAIIB6BAAICgEAEIYIAnn593PgvMKuzEYw8BaCwuJMnEEBwEkD7oT9mATgZIKk+WCyBAEKMk8BjE39WZyMYOf4rLO7kCQQQXAjMT31DAEsgEEBAAC4VZiNAAPEIBBDcBND85RcEsBQCAYQ4AvinzK8CGnsESGFxJ08ggOBEYPzpLwSwBAIBhBgCuP4w9/sAxo7/Cos7eQIBBAQAgQhCEAF8+oPnn3/hvfKvL1/N/nHQCCAigQCCowDW7b8QwBIIBBACCOCrV6sXf15/yO8BjD4CpLC4kycQQHAjaAigm8BhtUqtD5ZJIIDgXwCnK0B3Btjb4Jlfjhn/BWZ1JoLR47/C4k6eQADBVQDr1r8RwBIIBBD8C+ByO+K/cfjPm5svb27/81Lu9wEggJgEAgiOBDUB9BAggMQIBBC8C+D67eLJDxer1Y3d+D/y6z8CmJNgQoXkCQQQEAAEIgghBHC2H/K3g/8zr47/+r8gAYw/BaCwuJMnEEBwFsC6+S8EsAQCAQTvAnh8uzjluz8XcPbG6OF/SQKITTClQvIEAgiuBBUB9BLYr1np9cESCQQQwgrgbPThHwQwJ8GUCskTCCC4C2Bd+y8CWAaBAEJYAYx7DPTCBDDhCJDC4k6eQADBmeAogH4CBJAWgQBCUAGMu/x/eQKITTCpQvIEAggIAAIRBATgUmEWAgQQl0AAYYQA1le1fUcEsAQCAQQE4FJhDoIpR4AUFnfyBAII7gTrQwYIEEBaBAIICMClwhwEU8Z/hcWdPIEAgi8B2K9cKfbB8ggEEBCAS4U5CBBAZAIBhDGHgOoGQABLIBBACCGAdiaaIOms17EJSGpZnzI0YRggQjriUQDxXTcDwaRTAAq+T55AAMH9TuB1Yx+APYAlEAgg+H8UxLuvtfOjfH8RbNL4r7C4kycQQEAAEIggeBfAjIk/qzMQIIDYBAIICAACEQQE4FJhOsG0I0AKizt5AgEEbwKwNkByfbBIAgEEBOBSYTrBtPFfYXEnTyCAgAAgEEEIKoA/lvkcAUQjmFoheQIBBFeC1viPABZBIIAQTABfvcNVQPvr+SITTCywAAIBBG/3ASCApAgEEEIJoH41aJ4CqN/LGYMgfh8IEAggeLsTGAEkRSCAEEoAl6vVMz/+qMxvcrwMtLkNhyeI3wcKBAIIIwga6w4CWAKBAEIgAVy/vboxZsxfkABae/HBCa6i94EEgQCCRwLL9WvRfZAMgQBCIAE8vj3tx8DSF0D7PF5ogn37JaxwkwtER0AAEIggBBPADI//iT+r45saruQLTHBov4QVbnKB6FMi3kkAACAASURBVAhJCsDyIJRtFr0U0kEIdggo8z0ABCBDIICQogBsT0PbZtFLIR2EcCeBp/0eMAKYSnBov4QVbnKB6AgJCsD6QlTbLHoppIMQSgDbXYA3EAACECAQQEhPAPa3otlm0UshHYRQh4De/eFqdfadfJ8GigBkCAQQfBLYrV7+HkZhm2UvhWQQgp0Ezv33ALgKSIVAAAEBLH0pJIOAAFwqTGnMfQAiBAII0QXguiIiAC8EAgihzgHMkfizOqn1DOO/wuJOnkAAIbYAnFdFBOCFQAABAbhUmNZ8+vivsLiTJxBAiCwA951RBOCFQAABAbhUmNZ8vY5NEL8PBAgEEOIKYMzpKK4C8kEggBBSANflzwF8+u8zPAeAAEQIBBC8EgwN6+MuSGu1kO6DRAgEEIIJgN8DQAAaBAIICQqAO4E9EAgghBJA/TKgZxFAFIL4fSBAIICQrgCsCKyy8KWQCkK4R0Gszr7zw5u7/63G3hMcf1Yntd6O/0tY3MkTCCAkKID9pOwBzEsggBDqTuC3V8/e2/3/mzsXPDvqRmCBWZ3UGgFoEAggpCiAZm3pPkiEQAAh2I1g+6eBHh4Jd7HTAAIITxC/DxQIBBCiCmDcTekIwAOBAEIwAezP+z7Y/y7Yg5G/DhZ/Vie1RgAaBAIIfgnsDWD/eWsE4IFAACG0AHZHfx7fHncMKP6sTmqNADQIBBAiC2DETenrY0MbApssfSkkghDsHMD+ENCXN3ceGPvzYPFndVJrBKBBIICQnACO0yKAOQkEEEJdBXSxP/p/OBVw0EBuAthuOotY3MkTCCDEF8COwPkU8BUCmJdAACGUAL68uXrxt7vLgG7tZJDjISAEIEIggBD/HMCewNoA64oAeBTEfAQCCMHuBL7Y3//7YLU6u7ka+fOQ8Wd1SmMEIEIggBBdAAWBtQAMxbX7IA0CAYRgAtj8w+7Az/XF/kbgHO8DQAAiBAIIngkGDLA+CcDOAGsE4IdAACGcADabf9qO+9efPP/86+PGf4FZndIYAYgQCCDEFsCRwFIAptrifZAEgQBCSAFMTfxZndC2stVFIti3h0ABQUcAdj8fVvuD3wOYjUAAAQG4VJjQFgGoEAggRBXAuroqWgnAWFy8D5IgEEDwLoDrd1/70b3d/1fzo/yuAkIAKgQCCJEFUCGw+v0w45/ifZAEgQCCdwE8vr27+ocfhUcAKgQCCDoCsNgFaEyBAOYjEEBAAC4VJrRFACoEAgi+CfoMsG4IwOKaUUN7/T5IgUAAgXMALhXGN61vdTEIDu0hUECIK4A6waAAOoqr90EKBAIICMClwvimCECGQAAhogDWLQEMXzJkfEW9D1IgEEBAAC4VxjdFADIEAghRBdAkGBCAocJ6mGA4y18KSSD4F8DXf2zncwQQnODQHgIFBC0B9BnA9CYCmItAACHESeB28jsJjABkCAQQvBN0DurrtgB6dwFM7yGAuQgEEBCAS4XxTRGADIEAQkwBtAl6Txl31pDvgwQIBBD83wj2jx/t8+vV6uxHf/3RR3/13Ors9d/kdiNY88xbeIKiPQQKCFoC6NkFMNYpLiTtJxhMBkshBYRQJ4G3OwLlM6A/GbkDIDCro1siAB0CAYRoAlibBdBpAPMbCGAmAgGEUAK4qPwGwGV+PwqPAHQIBBAiCsBIMDi54WX5PkiAQAAhkACK3wQ+5Mub2f0iGALQIRBAiCWAdYcAug4C9XlBvg8SIBBACCSA2u/AZ/ij8AhAh0AAwT+B2QCVX/TddLwx/Gr5PNEBgqHksBQSQAgmgNoeQG4CMFx7F5igbA+BAoKcAMzf9btPDSCAWQgEEMKdA7hh/DcCCENQtodAASGSANY9Aui84aurun4f6BMIIIQSwIPV6qXDgf/rD1erNxFAYIKyPQQKCNEE0E1gEkBP9XUCfaBPIIAQSgCb3a/Bv/Daa689t/3vS6PGf4FZHdsQAQgRCCDEEcC6VwBdD33rKq/fB/oEAgjBBLD74l/kVsckCMAfQdkeAgWEWALoI2gLoL+8fh/oEwggBBPAZvP13+6+/T/9+rgnwaUsAOPdN0EJju0hUEAIQGAwwIAAOn75q6t6An0gTyCAEFAAkxN/Vke2QwBKBAIIUQSw7hdA66cf+6uvE+gDeQIBhLACuB797R8BTCI4todAASGSAPoJ6i0GfycmgT6QJxBACCiAT3+wewzo43/3+qjbgBHAFIJjewgUECQFUP/OP/BLkQhgDgIBhMAngbcCuL16Ztyz4ARmdWQ7BKBEIIAQQwDrYQGszf82lx/6LeGhZLEU9BFCXgb6zH+8+dTvrv/najXuUUACszqyHQJQIhBAiCOAQYK18Z+W9V2TxVLQRwh4I9gbxUOAPrmZ2Y1gXU/gCkdwag+BAkIIgsYIvbYRwLr9L8vy7sljKcgjhBLA/nHQxVPgcnscNAKQIhBAiCIAC4J16x+25d2Tx1KQRwgkgMPjoAsB5PYwOAQgRSCAICuAciIbAUw0QB5LQR4hkAAOQ38hgP7HQX/71vk+3/0DApiL4NQeAgWE8AJojtcdBMVUNoM7AmBVLCrMK4Bv7iCAuQlO7SFQQIghADuC9SEWBAiAVbGoYCGA67d3J36Lkf9B72VAD8+/3/FO/Fkd1ar7GbyhCCrtIVBACC6A1piOABQIBBBCnQTen/g9CGArg76TwHfPf4YA5iWotIdAASEIQe9l/Z2HgKwNMPUkQCZLQR0hlAC+vLl66d5eAF+9uqr8OlgrT95/+VcIYF6CSnsIFBBUBbBe2xtggwBYFQ8VbASw3QVYrZ6/efad5waeB/3tW6/8/c/Pz//8YwQwG0GlPQQKCKEF0B7QO+4DcDAAAmBVLCpYCWDzDzetfg+gPAd8/ovylT8r0tdKOet1bAKSYyrrneUqWBOAzdSj2chi0/d7AM/vfg/gxd/2tn94fv7TLzb/+sH58UhQ4gJgMyFR4lsArNnEkKm/B3C/uAjIcC44/s7OmEZ9v8MXhqDaHgIFhMCHgAwHdGY4BDTxOqBMloI6QrhDQI55eP7KFwhgFoJqewgUEMIQnO7rbY/UCECBQAAhoAD+8aNjfjP8ONBv7rTuBIs/q2MaIQAxAgGEsAIwjeYzXAU08ULQXJaCOEIwAZzOAe9/FsBCAOwBzERQbQ+BAkJoAVgTONwHsJl4L1guS0EcIZQAHqxWVgJ48n5x+Y/hhuD4szqmEQIQIxBAkBWAw53ACIBVsahgIYDrt1dn7/3xmJ6fBr57GPiPIkhdAAO/xB2AoNYeAgWEoAIwjuedBLbj/0EAEwyQy1IQRwgkgMe3bX8E5ps7u8tAH/28fQ5YYFZHtEEAagQCCIEF4I0AASSPEEwA1j8BcL94GGj7VuD4szqiDQJQIxBACERwWPcQgCyBAEKwQ0D2vwHz6C/Oz1/+aev7PwIYSVBrD4ECQkgBmI/TIAAFAgGEUCeBL0f+DjACmExQaw+BAkJYAfgjmHISIJuloI0QSgCPb/c9AnS5AqhtIYtY3MkTCCAEFEDHGD0TAQJIHSHYfQBf3V4981qZHw3fCIYAZiKot4dAASGoAHwSIIDUEYIJ4EO7+wAQwNwE9fYQKCAEE0DnNZ0IQIFAACHcOQAEsIzFnTyBAEKoy0ADCGC0AXJZCuIIIW8EG3XcBwFMJKi3h0ABIQhB72Md5iIYEEDPbWWZLAV1hGD3AUw/Bywwq84t6mv/IhZ38gQCCCEI+h/sFkYAAfZBprSPTiCAoHcjGAKYlaDRHgIFhAAEA492nk8APQYIsg8yoX10AgEEwRvBEMCcBI32ECggLEcAfbsAYfZBJrSPTiCAEO4kcO8vASMAXwSN9hAoIGQhgFAE49tHJxBACCWA67fP3kAAS1jcyRMIICCATJaCPkKoQ0Dv/nC1OvtOdjeCIQA9AgGERQmgywAIIAWEYCeBs7wPoLHiL2JxJ08ggLCcq4B6dgEQQAoICMClgmsDBCBIIICwnPsAEEDiCKHOAcyR+LPq2gABCBIIICzmTuArSwF4JRjdPjqBAAICcKng2gABCBIIIAQi6B7/ZxWA+SMGxv98loI2AgJwqeDaAAEIEgggLIrAOL4fhv0w+yCj20cnEEBAAC4VHKdvrvqLWNzJEwggLIrANMCXwz4CUEdAAC4VHKdHAIoEAgiLImiP8PVBHwEoIyAAlwqO0yMARQIBhGURNFfzxpd+zgEoIyAAlwqO0yMARQIBhGURNFbz1oCPAIQREIBLBcfpEYAigQDCsgia3/cNR4Q8E4xsH51AAAEBuFRwm7y13i9icSdPIICwLILqAG8854sAdBEQgEsFt8kRgCSBAMLCCNbVi34MkyIAXQQE4FLBbXIEIEkggLAsguPV/l2XfPIoCF0EBOBSwW1yBCBJIICwKIKhW36vzLsAi+qDdBEQgEsFt8kRgCSBAMKSCCzGfwSgi4AAXCq4TY4AJAkEEBZEMPDMz+NE/gjGt49OIICAAFwqOE3dXukXsbiTJxBAWBCBlQBMuwAL6oOUERCASwWnqRGAJoEAwoIIbAXAxqCJgABcKjhNzTqvSSCAsCACOwGwMagiIACXCk5Ts85rEgggLIgAAaSNgABcKjhNzTqvSSCAsCQCq/HfcAxoSX2QMAICcKngMjHnvUQJBBAWRWAz/nNJnCoCAnCp4DIxAhAlEEBYFoHN+I8ARBEQgEsFl4kRgCiBAMLCCCzG//YxoIX1QaoICMClgsvECECUQAAhRwIEIImAAFwquEyMAEQJBBByJGjuAuTYB4IICMClgsO0PP5ElUAAIUsCBKCIgABcKjhMiwBUCQQQsiRAAIoICMClgsO0CECVQAAhS4LGMaAs+0APAQG4VHCYFgGoEggg5EmAAAQREIBLBYdpEYAqgQBCngT1XYA8+0AOAQG4VHCYFgGoEgggZEqAAPQQEIBLBftJ+R1sWQIBhEwJUhGAzY1tsxAod4JDBQTQDgKQJRBAyJSgNqzq9oHVoy1mIRDuBJcKCKAdBCBLIICQK0ESArB7uN0sBLqd4FQBAbSDAGQJBBByJUhBAHaPt56HQLYT3CoggHYQgCyBAEKuBNVBVbQPLH/gZh4C1U5wrIAAWjGvO4tY3MkTCCBkS4AALBDcKsQnQADtIABdAgGEbAkqg6poHyAA9woIoBUEoEsggJAvAQIYRnCrEJ8AAbSDAHQJBBDyJUAAwwhuFeITIIB2EIAugQBCvgSnUVW1D7gKyLkCAmimY91ZxOJOnkAAIWMCeQFwH4BzBQTQDAIQJhBAyJjgOLAGIugZyrkTeB4CBNAKAhAmEEDImSCsAPoGcwQwDwECaAUBCBMIIORMEFQAvYdzugWw//95CAYKLGFFQACtIABhAgGEnAnK0TgEQf8J3QEBcA7AtgICaAYBCBMIIGRNEE4AA5d0dp8EPvx3BoLBAktYERBAM65nneYn6GwPgQJC1gT6Aqj/dwrBYIElrAgIoBkEoEwggJA1QTEYywvAYheAVfEKARiCAJQJBBDyJtAWwGlS7gS2rBBKAMlkvY5NQIhs1qG2j5oA7Bud/umFauHJfg9gxJ0nMxP0tYdAASFzgv32oXoVUGVS9gDsKiCASsbceTIvQW97CBQQMicIJYCBx/oYCarTDh4DYlW8QgD1jLrzZFaC/vYQKCBkTrDfPPwT7D7G+ftYbVoEYFUBARwz7s6TOQkG2kOggJA7QRABHLbBaQIYMACr4hUCqGbcdWdzEgy1h0ABIXeCEAKobIEOAmhstwjApgICKIMAEiAQQMidYLd1+CWobYAOR2QbUw7sArAqXiGAahBAAgQCCNkT+BZAY/sbLYCBXQBWxSsEUA0CSIBAACF7gv11+f4Imluf9Sm51oT9uwCVAj1Xf/cVWMKKgACOQQAJEAggQOBVAO2Nz14ArVfsCPquNuorEGYx9LAhAJcKg1NwFZA+gQACBD3jpfVI2kVgaD5BAH0om9NU4wywiHuTEEAlvWtC7K0OAhEECLq3EvuR1ExgbGy5Q25sakHQ/72vr8ASxiQEUI1n205tD4ECQvYE3WOSw0hqJOjUiqG9QQCGlsMEA0d++wos4agEAqimby3IfruXIBBAyJ2ge0xyGUlNBN3HlQzt7QTQA5KCAAbgEIBLBYtpeteXzLd7DQIBhMwJusckp6HUcA1OZyvTG60+6Nh5GCRAAAigTO8akPl2L0IggJA5wdou9gRlg55GdgKwbNkgQAAIoEz/RQN5b/ciBAIImRPMLQCbNob3LAXQswuAAK4QQC39K0Dm270IgQBC5gTdY9IoAdg1GRZAV/vusilcBYQAZpzVwSkGbhzMe7sXIRBAyJzAUgCWD2O2bGIjgK6mAwTa9wH09w4CcKkwOAUC0CcQQMidoHtMqhvA6kk81gJovmkvgK43WnsAvbymAoHOS3bTIQCXCkMTDKwCuW/3GgQCCNkTdI9JlXeGxlTHI/BDAuhpPSCA9br/l2e6s4h7kxDAMUNfWXLf7iUIBBAg6B6Tqu80Jmo02VSnn0MA3U07Xj8SDE3YlaB7AL4IEECZwX3W7Ld7BQIBBAh6nvhjGPSrOji9tTFcTtT/ifUXHATQdWdns67gSeCjlRBAAAHEJhhsD4ECAgQOBPUjQqfhdt16Y2D76xdAb+t+AfR8xkBCnpfkHAACgEADAQI3gtbXfKMKhja/5gRNAfQ2Nb68ab8lKIDWP2YmQABFBtfAtLa6pRIIIEDgStA+2LM23Ak8WKSHoL95pwCaH+u2CxD0vCSXgU6e1f63hy9cTmyrWyaBAAIEzgSGQ/2bxrsWNboJBtp3HD8xNJMTgPGfcxIggEOGV8HktrpFEgggQDBNACMJGltoQwADbU0vbgzbvNMuQNjD0twJPLVC77sW966nttUtkkAAAYIoAriaIoCOS1Ytp+xIAAF0/jEbAQI4BAGkQSCAAEEsAVS3UScBGHcBOh4fag8U+LC0zSNR3QkQwD4WByGT2+oWSSCAAIE7QftizxEEnQIY3nrtv+s77AL4F0Dvn/MQIIB9LBZ7elvdEgkEECAYQdC62HNeATg1LYE6JrXmCX1UYviJeCMIEMAuNlchJLjVLZBAAAGCMQTNiz1HCaD6KAknAbSG9W2tDgL7XQDvAhh8AQG4VOh5z2ahp7jVLY9AAAGCUQSNiz3HEHQIYMRFpPU7ERqT2uIEPyqBACZV6HkPAaRCIIAAQSyCTgHYtK0XWncTWO8CBB+TBp+JPYIAAVzZfYXIdqvTIhBAgCCeACqHkFwF0HroTyeBpQHs7l/rTa8ALF5DAC4Vut+yWo65bnVaBAIIEEQjMArAchhu3VPVTWBXz+4JFr1xHZMGHok6hgAB2K5B2W51UgQCCBBEFMDpKqKKACzbNqr0DQhWKNMN0CcAm1cRgEuFznfsFmK2W50UgQACBPEIJgjgOHgankbUNWkfyBwGcB6Tep+IN4oAASCAlAgEECCQEoD1EFwM1zb3Ig/fWNa+tXlM3I9CIYDxFbresFyE+W51SgQCCBDEFMDxTuKTAOzbWt+LbPHrBF4F0Fm054FI4wgQgO0alO9Wp0QggABBRILxAnC7Fzm2ALo/udYeAThU6HoDASREIIAAQVQBlAdwNo0Xhhu6PI1ooKpnAfTU7H4i3jgCBGC7BDPe6oQIBBAgiEnQFoBls9aI3U8QVwB9H11tjwAcKnS8brsAc97qdAgEECDIQgDWBrD6fHM6EHprIoCxFcwvWy/BnLc6HQIBBAjiCmBdJRhxBMjyFwl6B+F5xv8OhP6aXU/EG0mAADSe/AFBMggQRCVoCsC2lbMA+o7DHy4n9bQHMHQCutIeAThUML+MAJIiEECAIAsBdJYuK6xLD9gRmGJEGL4E9dQeAThUML5qv/yy3upkCAQQIIgsgPWJwH7zdbwKaN+ks1BRwBGhHbMA7LkQgEsF46s6P/8AQSIIEMQlqAvAoVnjkM2wAMzPY2vejDzBACaE4Wqm52GMJshcAA4LL++tToVAAAGC2AJYX40QQOvxncME7eL1ApvyRXuIeowCGG6GAEZVML3osOzy3upUCAQQIIhMcBKA25fvxilbCwE0qzcKbLqms40Bwe5JpE2C0UEAsQlc2kOggACBkAD8EjTqN3xTEcBIDpMAbNohgDEVDK+5LLnMtzoRAgEECKILYB1IALXhuHXJ56kTxhqgjWD54zaNu+HGJ3sBxCZwag+BAgIEsQlKAXi5DbfxScfjRu1L/iudMJLEIAC7hghgRIX2S06LLfetToNAAAGC2AQnAXgnKA1guuOr2gmWQ8nQaQjHH7dBAC4V2i85rUC5b3UaBAIIEMQm2A2iYQTQ+8yHWidYsQxeiGR/V0ObYFQQQFwCt/YQKCBAEJ3gIAAvD+JpfE7fAx/qnWAB03crguNzJRCAe4XWK24rUPZbnQSBAAIE0Qm2W+5eAJ4JDM+PqBVoCGAIp+9mZMfxv3Y33JRkLoDYBI7tIVBAgCA+gaAABg1gqLZpvWfBXbQwEIxIzgJw3IOMvc5DIIIAQXwC1+FyHIGbAIYGlB4B9B9q6qhmIHBP3gKITeDaHgIFBAjiE0gKYMAA63Y2Vp/TUc5E4BwEEJPAtT0ECggQRCdwP2IyisBVAAM/5WUXW/zj3XCTkrEAXFef7Lc6CQIBBAhiE4wYLscR9H+QoRMGfkWmWW6KAK4QgGOFxt+uK0/uW50GgQACBJEJxo2Xowh6P8YogA4g8yg/5RBQcS3sxOQrAOd1J/OtToRAAAGCfATQe7LB1AnGacsaLehJAriSFMCTD+6cn//k4xQEEJvAvT0ECggQZCSA5sMbagVMFdbFcyPW1VfKP5vME64CqhcenbkF8O1b57t89w/SAhjVc5lvdSIEAggQ5CSAvgLGCnWyBmQDeWNuZJnJPXA1vwDunr/y8ebR++evfCEsgHEdl/lWJ0IggAABAjgUMFeooA0hThqTZuiC2QXwzZ39d/9v33r5V7oCGNlxmW91IgQCCBDEJphl/Pe+B2AB2Dwq4fLpM3XCvAK4f/794r8/kxXA2I7LfavTIBBAgCA6wTxffqc03hfoOAdgP8II7AbNK4C757/Y//dhIQJBAYzuuOy3OgkCAQQI4hPMMP6HEIBHBEkBPHm/OPTzzZ3yJMCfFZlWeMbUOi42DCFkTGQ331Dji5/PQQCEEDI6CGCX4mRwNeP3UopdlYkFOAS0CAIBBAgg6EbgENBBAK3rQMczFqATCyCARRAIIEAAQQ+Cy/AicClUdgLgKqCkCQQQIICgD8FheBG4FGpWAaRwFRD3ASRNIIAAAQS9CPbDi8ClUPMKoLz+X/k+AO4ETplAAAECCPoRrIeXiQjTx/8s7wQe2XHx1zgIJBAggEAEQe5poE/eP/+e/rOAIEiXQAABAghEEOQEsHmUxNNAIUiWQAABAghEEPQEsHn0wXb8/0nr+z8CgGAWAgEECCAQQRAUQGfizyoECyAQQIAAAhEEBOBSAYIFEAggQACBCAICcKkAwQIIBBAggEAEAQG4VIBgAQQCCBBAIIKAAFwqQLAAAgEECCAQQUAALhUgWACBAAIEEIggIACXChAsgEAAAQIIRBAQgEsFCBZAIIAAAQQiCAjApQIECyAQQIAAAhGElAQwMfF/VBICBQIBBAggEEGYnQABQKBNIIAAAQQiCAgAgswIBBAggEAEAQFAkBmBAAIEEIggIAAIMiMQQIAAAhEEBABBZgQCCBBAIIKAACDIjEAAAQIIRBAQAASZEQggQACBCEJGAiCEEOI1CIAQQjINAiCEkEyDAAghJNMgAEIIyTQIgBBCMg0CIISQTIMACCEk04gK4MkHd87Pf/JxPIBv3zrf57t/iPX53y/+FasrjgSRuuJPf3F+/nI531E6oUoQpxP+9PMtwX/74vBHnD6oEMTbJr6588oBId64UCJE6YT6h87aCZoCKGY41ui72S3vuAK4e14ffsNzHAnidMXvDx/68q92f0TphBpBlE64f/jM7+0/M0of1AiibRNP3j+vjb4RNsojQpROqH3ovJ2gKYC75698vHlU9nmMPCyHvyh5cve8/PxIXVEhiNIVD89f/h+b3Xzv1/MYnVAniNEJ39zZE/z88NEx+qBOEG2b2GroMNfxxoUjQqStofKh83aCpAC+uVOo7vDtK0bunv8s1kcf9ruLRR6pKyoEUbpi+4XrF7v/br/t/CJOJ9QJonRC8ZmHuY+yItQIom0Tu++/+9Eu3rhwRIjTCdUPnbkTJAVwvxh77kcbhZ+8H889u28bP/2XYxfE6IoqQZSu+PatYg93v+rH6IQ6Qcz14UASc5s4EMTqg62K/+vhAHy0PjghROmE2ofO3AmSArh7+PIV8TjMt2+98vfbL8F/HuU09P3v/c1x1uN0RZUgalccht+o68OeIGYnHE4/xuyDA0GsPrh7/v3iDGy0PjghROmE2ofO3AmKAjgK73jyP3jKsy5FZ4dPsXgjdsXD40GoiF2x39GNuj4cdrUjdsK/3Nl9aMw+OBDE6oOH5698cZjpaH1wQojTCdUPnbsTEIAxD8/Pf/rF5l8/OI+1568jgKhdsd/fjbo+HPa4o3XC3fPzl/9mE7MPSoJIfbAXcFwBVBDidEL1QzMTQKyrMO8fj8BEOgvRFkDornjYOAsRoyse7rezmOvDgSBaJzz5P//lzvnL/z1iHxwJIvXB/tNaAgjaBxWEOJ1Q/dC5O0FcAPGuAz3kYawrUXX2AE5/B++Kh3de3u1px+yEA8Hp7wjrw592R2CibhN/ulM94hG0D+7vPyzqHkAV4ZgoA8PuQzPbA4gtgGj7IHoCCN8V94v97HidcL+5px9lffCx3bsTHP8I2Qff3NnPdkwB1BAqr0ZYEXYfmoMABK4CKhNNQXGvAjJ9YvCu+P1x9I3VCb9vHemNsj7sPzTqNlGb7ZB9UNyJXNz5GqUP6ghlFrMiSAqgvMQ12n0A5V1A8RR0OgIfqyuOV+xrAQAABAJJREFU+yBxuuLJ3eIBBJtYnVAhiNIJxw/db/cx+qBGEKUP6qNvlPWghhB3Rdh/6MydICmA+HcC322MfsFzuggzVlec9kGidMXdylGHOJ1QJYjSCXerSyDSncAVgojbxPEazHjjwvFWhHgrwuFDc7gTeDun34v7LKBv7uwuvHr082gE5fAbrysq9wFE6Ir71Y+L0gn368e9I3TC4UOf/L64FCpCH9QIIm4T35S34cYbF073AcRaEYoPnbkTJAWweRT9aaDFjt93Yz2R+riLGa0rjgQxuqJ8/m3xRKIIndAgiLI+PDx86OFCpCgrQo0g3jZRHnGPOC6UCFE6ofah83aCpgA2jz7YzuJPYl4C9Gj3MPifCjyNNFZXVAjCd8XD04HXPUX4TmgRxFgfHlV/EyHKilAniLVNHE+5xhsXTgjRVoTyQ2ftBFEBEEII8R0EQAghmQYBEEJIpkEAhBCSaRAAIYRkGgRACCGZBgEQQkimQQCEEJJpEAAhhGQaBEAIIZkGARBCSKZBAIQQkmkQACGEZBoEQAghmQYBEEJIpkEAhBCSaRAAIYRkGgRACCGZBgEQQkimQQCEEJJpEAAh1Xz2zs3VavX86/eKvz/9wWp19tK9y9VTv9v//dXu/bMXfxuPkJDZggAIOeX6w1WRZ/bj/fXbh7+eeqcQwGX5/ktxQQmZIwiAkFO24/tL2+/+X726Wt3Y/X2x/3uvhb0Atu/vvvx//SEGIEsIAiDkmMe3D+P+7h/PbkXw5c3Vrf3flwcBbP8+vL994eyXsSgJmSsIgJBjHpTD+vXb+wH/eOR/K4Ta37sJbsSiJGSuIABCDLnYDfWVUb759/aFZ+91tCUklSAAQur5+rOP3n1uf8hn+73/VvHiZfF3JeXOACHJBgEQUsknz1XGdwRAFh4EQMgxh6s+n3/tf39+UQz45SGfy8bfhCwhCICQY4qrQDfd5wA48E+WFARASJnTAN+86qf4++J48ScuIEsIAiCkzGlUP13337wPoJjgwWr1ZjROQmYKAiDkmOIQ0GevrlaH7/qX7TuBn3lva4pfr9gBIAsIAiDkmMevFlf4vPjrwzf864viyUD/q/ksIMZ/soAgAEJOuf7b53bP+vy70wU/7aeB7i4UfeG9mJSEzBQEQIhFuPGXLDEIgJDOXJTf+3n0D1lkEAAhnbksr/U5Xg5EyJKCAAjpzHbcP3tj+/3/k5s8+IEsMQiAkO48uFn+QBi/AUkWGARASE++/vBw0Q9ngMkSgwAIISTTIABCCMk0CIAQQjINAiCEkEyDAAghJNMgAEIIyTQIgBBCMg0CIISQTIMACCEk0yAAQgjJNAiAEEIyDQIghJBMgwAIISTTIABCCMk0/x+4pzyTSnf2Z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417" name="Picture 9"/>
          <p:cNvPicPr>
            <a:picLocks noChangeAspect="1" noChangeArrowheads="1"/>
          </p:cNvPicPr>
          <p:nvPr/>
        </p:nvPicPr>
        <p:blipFill>
          <a:blip r:embed="rId3"/>
          <a:srcRect/>
          <a:stretch>
            <a:fillRect/>
          </a:stretch>
        </p:blipFill>
        <p:spPr bwMode="auto">
          <a:xfrm>
            <a:off x="862013" y="1547446"/>
            <a:ext cx="7419975" cy="3305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lvl="0">
              <a:buSzPts val="2880"/>
            </a:pPr>
            <a:r>
              <a:rPr lang="en-IN" sz="2880" b="1" dirty="0" smtClean="0"/>
              <a:t>check the mileage variance for age groups</a:t>
            </a:r>
            <a:endParaRPr sz="2880" b="1"/>
          </a:p>
        </p:txBody>
      </p:sp>
      <p:sp>
        <p:nvSpPr>
          <p:cNvPr id="105" name="Google Shape;105;p15"/>
          <p:cNvSpPr/>
          <p:nvPr/>
        </p:nvSpPr>
        <p:spPr>
          <a:xfrm>
            <a:off x="457200" y="5247249"/>
            <a:ext cx="8382000" cy="913283"/>
          </a:xfrm>
          <a:prstGeom prst="rect">
            <a:avLst/>
          </a:prstGeom>
          <a:noFill/>
          <a:ln>
            <a:noFill/>
          </a:ln>
        </p:spPr>
        <p:txBody>
          <a:bodyPr spcFirstLastPara="1" wrap="square" lIns="91425" tIns="45700" rIns="91425" bIns="45700" anchor="t" anchorCtr="0">
            <a:noAutofit/>
          </a:bodyPr>
          <a:lstStyle/>
          <a:p>
            <a:pPr lvl="0"/>
            <a:r>
              <a:rPr lang="en-IN" sz="1800" dirty="0" smtClean="0"/>
              <a:t>As we see average values of mileage for VAZ are lower than 2nd quartile for all cars of this age. In this cars it is easy to "adjust" speedometer readings. And assumed that we got evidence of such massive manipulations.</a:t>
            </a:r>
            <a:endParaRPr sz="1800" b="1" i="1">
              <a:solidFill>
                <a:schemeClr val="dk1"/>
              </a:solidFill>
              <a:latin typeface="Calibri"/>
              <a:ea typeface="Calibri"/>
              <a:cs typeface="Calibri"/>
              <a:sym typeface="Calibri"/>
            </a:endParaRPr>
          </a:p>
        </p:txBody>
      </p:sp>
      <p:pic>
        <p:nvPicPr>
          <p:cNvPr id="15361" name="Picture 1"/>
          <p:cNvPicPr>
            <a:picLocks noChangeAspect="1" noChangeArrowheads="1"/>
          </p:cNvPicPr>
          <p:nvPr/>
        </p:nvPicPr>
        <p:blipFill>
          <a:blip r:embed="rId3"/>
          <a:srcRect/>
          <a:stretch>
            <a:fillRect/>
          </a:stretch>
        </p:blipFill>
        <p:spPr bwMode="auto">
          <a:xfrm>
            <a:off x="823913" y="1659988"/>
            <a:ext cx="7496175" cy="3225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b="1" dirty="0" smtClean="0"/>
              <a:t>What is the distribution of year of production?</a:t>
            </a:r>
            <a:endParaRPr sz="3200" b="1"/>
          </a:p>
        </p:txBody>
      </p:sp>
      <p:sp>
        <p:nvSpPr>
          <p:cNvPr id="113" name="Google Shape;113;p16"/>
          <p:cNvSpPr/>
          <p:nvPr/>
        </p:nvSpPr>
        <p:spPr>
          <a:xfrm>
            <a:off x="457200" y="5134708"/>
            <a:ext cx="8382000" cy="1308295"/>
          </a:xfrm>
          <a:prstGeom prst="rect">
            <a:avLst/>
          </a:prstGeom>
          <a:noFill/>
          <a:ln>
            <a:noFill/>
          </a:ln>
        </p:spPr>
        <p:txBody>
          <a:bodyPr spcFirstLastPara="1" wrap="square" lIns="91425" tIns="45700" rIns="91425" bIns="45700" anchor="t" anchorCtr="0">
            <a:noAutofit/>
          </a:bodyPr>
          <a:lstStyle/>
          <a:p>
            <a:r>
              <a:rPr lang="en-IN" sz="1800" dirty="0" smtClean="0"/>
              <a:t>There are two clear groups. The first one is relevant to post Soviet period growth with a burst after 2000. The second one is short recovery after 2008 crisis.</a:t>
            </a:r>
          </a:p>
          <a:p>
            <a:endParaRPr lang="en-IN" sz="1800" dirty="0" smtClean="0"/>
          </a:p>
          <a:p>
            <a:r>
              <a:rPr lang="en-IN" sz="1800" dirty="0" smtClean="0"/>
              <a:t>It is interesting what are the oldest cars at the market.</a:t>
            </a:r>
            <a:endParaRPr lang="en-IN" sz="1800" dirty="0"/>
          </a:p>
        </p:txBody>
      </p:sp>
      <p:pic>
        <p:nvPicPr>
          <p:cNvPr id="13313" name="Picture 1"/>
          <p:cNvPicPr>
            <a:picLocks noChangeAspect="1" noChangeArrowheads="1"/>
          </p:cNvPicPr>
          <p:nvPr/>
        </p:nvPicPr>
        <p:blipFill>
          <a:blip r:embed="rId3"/>
          <a:srcRect/>
          <a:stretch>
            <a:fillRect/>
          </a:stretch>
        </p:blipFill>
        <p:spPr bwMode="auto">
          <a:xfrm>
            <a:off x="656420" y="1634930"/>
            <a:ext cx="7866315" cy="30074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dirty="0" smtClean="0"/>
              <a:t>Diesel engines have consistently bigger annual mileage</a:t>
            </a:r>
            <a:endParaRPr sz="3200" b="1"/>
          </a:p>
        </p:txBody>
      </p:sp>
      <p:sp>
        <p:nvSpPr>
          <p:cNvPr id="113" name="Google Shape;113;p16"/>
          <p:cNvSpPr/>
          <p:nvPr/>
        </p:nvSpPr>
        <p:spPr>
          <a:xfrm>
            <a:off x="457200" y="5556740"/>
            <a:ext cx="8382000" cy="450166"/>
          </a:xfrm>
          <a:prstGeom prst="rect">
            <a:avLst/>
          </a:prstGeom>
          <a:noFill/>
          <a:ln>
            <a:noFill/>
          </a:ln>
        </p:spPr>
        <p:txBody>
          <a:bodyPr spcFirstLastPara="1" wrap="square" lIns="91425" tIns="45700" rIns="91425" bIns="45700" anchor="t" anchorCtr="0">
            <a:noAutofit/>
          </a:bodyPr>
          <a:lstStyle/>
          <a:p>
            <a:r>
              <a:rPr lang="en-IN" sz="1800" dirty="0" smtClean="0"/>
              <a:t>it looks like Diesel drivers are indeed tend to drive more</a:t>
            </a:r>
            <a:endParaRPr lang="en-IN" sz="1800" dirty="0"/>
          </a:p>
        </p:txBody>
      </p:sp>
      <p:pic>
        <p:nvPicPr>
          <p:cNvPr id="11266" name="Picture 2"/>
          <p:cNvPicPr>
            <a:picLocks noChangeAspect="1" noChangeArrowheads="1"/>
          </p:cNvPicPr>
          <p:nvPr/>
        </p:nvPicPr>
        <p:blipFill>
          <a:blip r:embed="rId3"/>
          <a:srcRect/>
          <a:stretch>
            <a:fillRect/>
          </a:stretch>
        </p:blipFill>
        <p:spPr bwMode="auto">
          <a:xfrm>
            <a:off x="678912" y="1794877"/>
            <a:ext cx="7448550" cy="3100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b="1" dirty="0" smtClean="0"/>
              <a:t>What about petrol and body type? Do they influence drivers mileage?</a:t>
            </a:r>
            <a:endParaRPr sz="3200" b="1"/>
          </a:p>
        </p:txBody>
      </p:sp>
      <p:sp>
        <p:nvSpPr>
          <p:cNvPr id="113" name="Google Shape;113;p16"/>
          <p:cNvSpPr/>
          <p:nvPr/>
        </p:nvSpPr>
        <p:spPr>
          <a:xfrm>
            <a:off x="457200" y="5514535"/>
            <a:ext cx="8382000" cy="492369"/>
          </a:xfrm>
          <a:prstGeom prst="rect">
            <a:avLst/>
          </a:prstGeom>
          <a:noFill/>
          <a:ln>
            <a:noFill/>
          </a:ln>
        </p:spPr>
        <p:txBody>
          <a:bodyPr spcFirstLastPara="1" wrap="square" lIns="91425" tIns="45700" rIns="91425" bIns="45700" anchor="t" anchorCtr="0">
            <a:noAutofit/>
          </a:bodyPr>
          <a:lstStyle/>
          <a:p>
            <a:r>
              <a:rPr lang="en-IN" sz="1800" dirty="0" smtClean="0"/>
              <a:t>Also we can see that the cars which use gas as a fuel are mainly old ones.</a:t>
            </a:r>
            <a:endParaRPr lang="en-IN" sz="1800" dirty="0"/>
          </a:p>
        </p:txBody>
      </p:sp>
      <p:pic>
        <p:nvPicPr>
          <p:cNvPr id="11265" name="Picture 1"/>
          <p:cNvPicPr>
            <a:picLocks noChangeAspect="1" noChangeArrowheads="1"/>
          </p:cNvPicPr>
          <p:nvPr/>
        </p:nvPicPr>
        <p:blipFill>
          <a:blip r:embed="rId3"/>
          <a:srcRect/>
          <a:stretch>
            <a:fillRect/>
          </a:stretch>
        </p:blipFill>
        <p:spPr bwMode="auto">
          <a:xfrm>
            <a:off x="534572" y="1561515"/>
            <a:ext cx="8060788" cy="3615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idx="4294967295"/>
          </p:nvPr>
        </p:nvSpPr>
        <p:spPr>
          <a:xfrm>
            <a:off x="457200" y="403274"/>
            <a:ext cx="8305800" cy="1173162"/>
          </a:xfrm>
          <a:prstGeom prst="rect">
            <a:avLst/>
          </a:prstGeom>
          <a:noFill/>
          <a:ln>
            <a:noFill/>
          </a:ln>
        </p:spPr>
        <p:txBody>
          <a:bodyPr spcFirstLastPara="1" wrap="square" lIns="91425" tIns="45700" rIns="91425" bIns="45700" anchor="ctr" anchorCtr="0">
            <a:noAutofit/>
          </a:bodyPr>
          <a:lstStyle/>
          <a:p>
            <a:r>
              <a:rPr lang="en-IN" sz="3200" dirty="0" smtClean="0"/>
              <a:t/>
            </a:r>
            <a:br>
              <a:rPr lang="en-IN" sz="3200" dirty="0" smtClean="0"/>
            </a:br>
            <a:r>
              <a:rPr lang="en-IN" sz="3200" b="1" dirty="0" smtClean="0"/>
              <a:t>What is the distribution of engine volume?</a:t>
            </a:r>
            <a:r>
              <a:rPr lang="en-IN" sz="3200" dirty="0" smtClean="0"/>
              <a:t/>
            </a:r>
            <a:br>
              <a:rPr lang="en-IN" sz="3200" dirty="0" smtClean="0"/>
            </a:br>
            <a:endParaRPr sz="3200"/>
          </a:p>
        </p:txBody>
      </p:sp>
      <p:sp>
        <p:nvSpPr>
          <p:cNvPr id="122" name="Google Shape;122;p17"/>
          <p:cNvSpPr/>
          <p:nvPr/>
        </p:nvSpPr>
        <p:spPr>
          <a:xfrm>
            <a:off x="457200" y="5401994"/>
            <a:ext cx="8382000" cy="520504"/>
          </a:xfrm>
          <a:prstGeom prst="rect">
            <a:avLst/>
          </a:prstGeom>
          <a:noFill/>
          <a:ln>
            <a:noFill/>
          </a:ln>
        </p:spPr>
        <p:txBody>
          <a:bodyPr spcFirstLastPara="1" wrap="square" lIns="91425" tIns="45700" rIns="91425" bIns="45700" anchor="t" anchorCtr="0">
            <a:noAutofit/>
          </a:bodyPr>
          <a:lstStyle/>
          <a:p>
            <a:pPr marL="342900" lvl="0" indent="-342900"/>
            <a:r>
              <a:rPr lang="en-IN" sz="1800" dirty="0" smtClean="0">
                <a:solidFill>
                  <a:schemeClr val="dk1"/>
                </a:solidFill>
                <a:latin typeface="Calibri"/>
                <a:ea typeface="Calibri"/>
                <a:cs typeface="Calibri"/>
                <a:sym typeface="Calibri"/>
              </a:rPr>
              <a:t>Main engine volumes are clear to understand, the most popular one is 1.5-1.6 litres.</a:t>
            </a:r>
            <a:endParaRPr sz="1800">
              <a:solidFill>
                <a:schemeClr val="dk1"/>
              </a:solidFill>
              <a:latin typeface="Calibri"/>
              <a:ea typeface="Calibri"/>
              <a:cs typeface="Calibri"/>
              <a:sym typeface="Calibri"/>
            </a:endParaRPr>
          </a:p>
        </p:txBody>
      </p:sp>
      <p:pic>
        <p:nvPicPr>
          <p:cNvPr id="9217" name="Picture 1"/>
          <p:cNvPicPr>
            <a:picLocks noChangeAspect="1" noChangeArrowheads="1"/>
          </p:cNvPicPr>
          <p:nvPr/>
        </p:nvPicPr>
        <p:blipFill>
          <a:blip r:embed="rId3"/>
          <a:srcRect/>
          <a:stretch>
            <a:fillRect/>
          </a:stretch>
        </p:blipFill>
        <p:spPr bwMode="auto">
          <a:xfrm>
            <a:off x="689317" y="1617785"/>
            <a:ext cx="7835705" cy="3404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idx="4294967295"/>
          </p:nvPr>
        </p:nvSpPr>
        <p:spPr>
          <a:xfrm>
            <a:off x="457200" y="403274"/>
            <a:ext cx="8305800" cy="1173162"/>
          </a:xfrm>
          <a:prstGeom prst="rect">
            <a:avLst/>
          </a:prstGeom>
          <a:noFill/>
          <a:ln>
            <a:noFill/>
          </a:ln>
        </p:spPr>
        <p:txBody>
          <a:bodyPr spcFirstLastPara="1" wrap="square" lIns="91425" tIns="45700" rIns="91425" bIns="45700" anchor="ctr" anchorCtr="0">
            <a:noAutofit/>
          </a:bodyPr>
          <a:lstStyle/>
          <a:p>
            <a:r>
              <a:rPr lang="en-IN" sz="3200" b="1" dirty="0" smtClean="0"/>
              <a:t/>
            </a:r>
            <a:br>
              <a:rPr lang="en-IN" sz="3200" b="1" dirty="0" smtClean="0"/>
            </a:br>
            <a:r>
              <a:rPr lang="en-IN" sz="3200" b="1" dirty="0" smtClean="0"/>
              <a:t>What is the distribution across different engine types?</a:t>
            </a:r>
            <a:br>
              <a:rPr lang="en-IN" sz="3200" b="1" dirty="0" smtClean="0"/>
            </a:br>
            <a:endParaRPr sz="3200" b="1"/>
          </a:p>
        </p:txBody>
      </p:sp>
      <p:sp>
        <p:nvSpPr>
          <p:cNvPr id="122" name="Google Shape;122;p17"/>
          <p:cNvSpPr/>
          <p:nvPr/>
        </p:nvSpPr>
        <p:spPr>
          <a:xfrm>
            <a:off x="457200" y="5401994"/>
            <a:ext cx="8382000" cy="1097280"/>
          </a:xfrm>
          <a:prstGeom prst="rect">
            <a:avLst/>
          </a:prstGeom>
          <a:noFill/>
          <a:ln>
            <a:noFill/>
          </a:ln>
        </p:spPr>
        <p:txBody>
          <a:bodyPr spcFirstLastPara="1" wrap="square" lIns="91425" tIns="45700" rIns="91425" bIns="45700" anchor="t" anchorCtr="0">
            <a:noAutofit/>
          </a:bodyPr>
          <a:lstStyle/>
          <a:p>
            <a:pPr marL="342900" lvl="0" indent="-342900" algn="just"/>
            <a:r>
              <a:rPr lang="en-IN" sz="1800" dirty="0" smtClean="0"/>
              <a:t>      Indeed main part of diesel engines has 2l volume, while petrol as usual is just 1.5l. Gas engines have the same pattern as petrol because again they are just reworked petrol ones.</a:t>
            </a:r>
            <a:endParaRPr sz="1800" b="1">
              <a:solidFill>
                <a:schemeClr val="dk1"/>
              </a:solidFill>
              <a:latin typeface="Calibri"/>
              <a:ea typeface="Calibri"/>
              <a:cs typeface="Calibri"/>
              <a:sym typeface="Calibri"/>
            </a:endParaRPr>
          </a:p>
        </p:txBody>
      </p:sp>
      <p:pic>
        <p:nvPicPr>
          <p:cNvPr id="9218" name="Picture 2"/>
          <p:cNvPicPr>
            <a:picLocks noChangeAspect="1" noChangeArrowheads="1"/>
          </p:cNvPicPr>
          <p:nvPr/>
        </p:nvPicPr>
        <p:blipFill>
          <a:blip r:embed="rId3"/>
          <a:srcRect/>
          <a:stretch>
            <a:fillRect/>
          </a:stretch>
        </p:blipFill>
        <p:spPr bwMode="auto">
          <a:xfrm>
            <a:off x="851828" y="1674055"/>
            <a:ext cx="7743532" cy="3446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idx="4294967295"/>
          </p:nvPr>
        </p:nvSpPr>
        <p:spPr>
          <a:xfrm>
            <a:off x="457200" y="403274"/>
            <a:ext cx="8305800" cy="1173162"/>
          </a:xfrm>
          <a:prstGeom prst="rect">
            <a:avLst/>
          </a:prstGeom>
          <a:noFill/>
          <a:ln>
            <a:noFill/>
          </a:ln>
        </p:spPr>
        <p:txBody>
          <a:bodyPr spcFirstLastPara="1" wrap="square" lIns="91425" tIns="45700" rIns="91425" bIns="45700" anchor="ctr" anchorCtr="0">
            <a:noAutofit/>
          </a:bodyPr>
          <a:lstStyle/>
          <a:p>
            <a:r>
              <a:rPr lang="en-IN" sz="3200" dirty="0" smtClean="0"/>
              <a:t>Body type and Engine volume relation</a:t>
            </a:r>
            <a:endParaRPr sz="3200"/>
          </a:p>
        </p:txBody>
      </p:sp>
      <p:sp>
        <p:nvSpPr>
          <p:cNvPr id="122" name="Google Shape;122;p17"/>
          <p:cNvSpPr/>
          <p:nvPr/>
        </p:nvSpPr>
        <p:spPr>
          <a:xfrm>
            <a:off x="457200" y="5401993"/>
            <a:ext cx="8382000" cy="1041009"/>
          </a:xfrm>
          <a:prstGeom prst="rect">
            <a:avLst/>
          </a:prstGeom>
          <a:noFill/>
          <a:ln>
            <a:noFill/>
          </a:ln>
        </p:spPr>
        <p:txBody>
          <a:bodyPr spcFirstLastPara="1" wrap="square" lIns="91425" tIns="45700" rIns="91425" bIns="45700" anchor="t" anchorCtr="0">
            <a:noAutofit/>
          </a:bodyPr>
          <a:lstStyle/>
          <a:p>
            <a:pPr marL="342900" lvl="0" indent="-342900"/>
            <a:r>
              <a:rPr lang="en-IN" sz="1800" dirty="0" smtClean="0"/>
              <a:t>Hatchbacks almost don’t have variance - their engines gathered in 1.4-1.6 litters zone. Almost the same with </a:t>
            </a:r>
            <a:r>
              <a:rPr lang="en-IN" sz="1800" dirty="0" err="1" smtClean="0"/>
              <a:t>vagon</a:t>
            </a:r>
            <a:r>
              <a:rPr lang="en-IN" sz="1800" dirty="0" smtClean="0"/>
              <a:t> which often have 2l volume. While crossover engine volume can vary significantly.</a:t>
            </a:r>
            <a:endParaRPr sz="1800">
              <a:solidFill>
                <a:schemeClr val="dk1"/>
              </a:solidFill>
              <a:latin typeface="Calibri"/>
              <a:ea typeface="Calibri"/>
              <a:cs typeface="Calibri"/>
              <a:sym typeface="Calibri"/>
            </a:endParaRPr>
          </a:p>
        </p:txBody>
      </p:sp>
      <p:pic>
        <p:nvPicPr>
          <p:cNvPr id="32770" name="Picture 2"/>
          <p:cNvPicPr>
            <a:picLocks noChangeAspect="1" noChangeArrowheads="1"/>
          </p:cNvPicPr>
          <p:nvPr/>
        </p:nvPicPr>
        <p:blipFill>
          <a:blip r:embed="rId3"/>
          <a:srcRect/>
          <a:stretch>
            <a:fillRect/>
          </a:stretch>
        </p:blipFill>
        <p:spPr bwMode="auto">
          <a:xfrm>
            <a:off x="842963" y="1659988"/>
            <a:ext cx="7710194" cy="35450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4399</TotalTime>
  <Words>382</Words>
  <PresentationFormat>On-screen Show (4:3)</PresentationFormat>
  <Paragraphs>42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Which car has the biggest average annual mileage? And what about average age?</vt:lpstr>
      <vt:lpstr>check the mileage variance for age groups</vt:lpstr>
      <vt:lpstr>What is the distribution of year of production?</vt:lpstr>
      <vt:lpstr>Diesel engines have consistently bigger annual mileage</vt:lpstr>
      <vt:lpstr>What about petrol and body type? Do they influence drivers mileage?</vt:lpstr>
      <vt:lpstr> What is the distribution of engine volume? </vt:lpstr>
      <vt:lpstr> What is the distribution across different engine types? </vt:lpstr>
      <vt:lpstr>Body type and Engine volume relation</vt:lpstr>
      <vt:lpstr>Let’s glance at the number of offers by body type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susanta labala</cp:lastModifiedBy>
  <cp:revision>44</cp:revision>
  <dcterms:modified xsi:type="dcterms:W3CDTF">2019-07-20T06:30:23Z</dcterms:modified>
</cp:coreProperties>
</file>