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4" r:id="rId6"/>
    <p:sldId id="260" r:id="rId7"/>
    <p:sldId id="262" r:id="rId8"/>
    <p:sldId id="261" r:id="rId9"/>
    <p:sldId id="263"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4" name="Google Shape;34;p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5" name="Google Shape;35;p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6" name="Google Shape;36;p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3" name="Google Shape;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9" name="Google Shape;49;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335236" y="2130426"/>
            <a:ext cx="4881489" cy="13161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dirty="0" smtClean="0"/>
              <a:t> </a:t>
            </a:r>
            <a:endParaRPr/>
          </a:p>
        </p:txBody>
      </p:sp>
      <p:sp>
        <p:nvSpPr>
          <p:cNvPr id="89" name="Google Shape;89;p13"/>
          <p:cNvSpPr txBox="1">
            <a:spLocks noGrp="1"/>
          </p:cNvSpPr>
          <p:nvPr>
            <p:ph type="subTitle" idx="1"/>
          </p:nvPr>
        </p:nvSpPr>
        <p:spPr>
          <a:xfrm>
            <a:off x="1244991" y="4032213"/>
            <a:ext cx="6400800" cy="231231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595959"/>
              </a:buClr>
              <a:buSzPts val="3200"/>
              <a:buNone/>
            </a:pPr>
            <a:r>
              <a:rPr lang="en-IN" b="1" dirty="0" smtClean="0">
                <a:solidFill>
                  <a:srgbClr val="595959"/>
                </a:solidFill>
              </a:rPr>
              <a:t>EMAIL FILTERING MODEL</a:t>
            </a:r>
          </a:p>
          <a:p>
            <a:pPr>
              <a:defRPr>
                <a:latin typeface="Arial"/>
                <a:ea typeface="Arial"/>
                <a:cs typeface="Arial"/>
                <a:sym typeface="Arial"/>
              </a:defRPr>
            </a:pPr>
            <a:r>
              <a:rPr lang="en-IN" sz="2000" b="1" dirty="0" smtClean="0"/>
              <a:t>By</a:t>
            </a:r>
          </a:p>
          <a:p>
            <a:pPr>
              <a:defRPr>
                <a:latin typeface="Arial"/>
                <a:ea typeface="Arial"/>
                <a:cs typeface="Arial"/>
                <a:sym typeface="Arial"/>
              </a:defRPr>
            </a:pPr>
            <a:r>
              <a:rPr lang="en-IN" sz="2000" dirty="0" smtClean="0"/>
              <a:t> </a:t>
            </a:r>
            <a:r>
              <a:rPr lang="en-IN" sz="2000" b="1" dirty="0" smtClean="0"/>
              <a:t>Susanta Kumar </a:t>
            </a:r>
            <a:r>
              <a:rPr lang="en-IN" sz="2000" b="1" dirty="0" err="1" smtClean="0"/>
              <a:t>Labala</a:t>
            </a:r>
            <a:endParaRPr lang="en-IN" sz="2000" b="1" dirty="0" smtClean="0"/>
          </a:p>
          <a:p>
            <a:pPr>
              <a:defRPr>
                <a:latin typeface="Arial"/>
                <a:ea typeface="Arial"/>
                <a:cs typeface="Arial"/>
                <a:sym typeface="Arial"/>
              </a:defRPr>
            </a:pPr>
            <a:endParaRPr lang="en-IN" sz="2000" b="1" dirty="0" smtClean="0"/>
          </a:p>
          <a:p>
            <a:pPr>
              <a:defRPr>
                <a:latin typeface="Arial"/>
                <a:ea typeface="Arial"/>
                <a:cs typeface="Arial"/>
                <a:sym typeface="Arial"/>
              </a:defRPr>
            </a:pPr>
            <a:r>
              <a:rPr lang="en-IN" sz="2000" b="1" dirty="0" smtClean="0">
                <a:sym typeface="Arial"/>
              </a:rPr>
              <a:t>GCD Term-4 </a:t>
            </a:r>
            <a:r>
              <a:rPr lang="en-IN" sz="2000" b="1" dirty="0" smtClean="0">
                <a:sym typeface="Arial"/>
              </a:rPr>
              <a:t>Project Report </a:t>
            </a:r>
            <a:r>
              <a:rPr lang="en-IN" sz="2000" b="1" dirty="0" smtClean="0">
                <a:sym typeface="Arial"/>
              </a:rPr>
              <a:t>                    17/03/2019</a:t>
            </a:r>
            <a:endParaRPr sz="1800">
              <a:solidFill>
                <a:srgbClr val="595959"/>
              </a:solidFill>
            </a:endParaRPr>
          </a:p>
        </p:txBody>
      </p:sp>
      <p:pic>
        <p:nvPicPr>
          <p:cNvPr id="5" name="Picture 4" descr="EmailFilter.jpeg"/>
          <p:cNvPicPr>
            <a:picLocks noChangeAspect="1"/>
          </p:cNvPicPr>
          <p:nvPr/>
        </p:nvPicPr>
        <p:blipFill>
          <a:blip r:embed="rId3"/>
          <a:stretch>
            <a:fillRect/>
          </a:stretch>
        </p:blipFill>
        <p:spPr>
          <a:xfrm>
            <a:off x="1969477" y="225083"/>
            <a:ext cx="4881489" cy="369980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b="1" dirty="0" smtClean="0"/>
              <a:t>Distribution of Ham/Spam Emails</a:t>
            </a:r>
            <a:endParaRPr sz="3200" b="1"/>
          </a:p>
        </p:txBody>
      </p:sp>
      <p:sp>
        <p:nvSpPr>
          <p:cNvPr id="98" name="Google Shape;98;p14"/>
          <p:cNvSpPr/>
          <p:nvPr/>
        </p:nvSpPr>
        <p:spPr>
          <a:xfrm>
            <a:off x="457200" y="5791200"/>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i="1" u="none" strike="noStrike" cap="none" dirty="0" smtClean="0">
                <a:solidFill>
                  <a:schemeClr val="dk1"/>
                </a:solidFill>
                <a:latin typeface="Calibri"/>
                <a:ea typeface="Calibri"/>
                <a:cs typeface="Calibri"/>
                <a:sym typeface="Calibri"/>
              </a:rPr>
              <a:t>13.4 % of Emails are Spam needs to be classified using ML models.</a:t>
            </a:r>
            <a:endParaRPr sz="1800" b="1" i="1">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3"/>
          <a:srcRect/>
          <a:stretch>
            <a:fillRect/>
          </a:stretch>
        </p:blipFill>
        <p:spPr bwMode="auto">
          <a:xfrm>
            <a:off x="1378634" y="1364566"/>
            <a:ext cx="5779218" cy="40233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idx="4294967295"/>
          </p:nvPr>
        </p:nvSpPr>
        <p:spPr>
          <a:xfrm>
            <a:off x="457200" y="304800"/>
            <a:ext cx="8305800" cy="1173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80"/>
              <a:buFont typeface="Calibri"/>
              <a:buNone/>
            </a:pPr>
            <a:r>
              <a:rPr lang="en-IN" sz="2880" b="1" dirty="0" smtClean="0"/>
              <a:t>Most </a:t>
            </a:r>
            <a:r>
              <a:rPr lang="en-IN" sz="2880" b="1" dirty="0" smtClean="0"/>
              <a:t>f</a:t>
            </a:r>
            <a:r>
              <a:rPr lang="en-IN" sz="2880" b="1" dirty="0" smtClean="0"/>
              <a:t>requent words in ham messages</a:t>
            </a:r>
            <a:endParaRPr sz="2880" b="1"/>
          </a:p>
        </p:txBody>
      </p:sp>
      <p:sp>
        <p:nvSpPr>
          <p:cNvPr id="105" name="Google Shape;105;p15"/>
          <p:cNvSpPr/>
          <p:nvPr/>
        </p:nvSpPr>
        <p:spPr>
          <a:xfrm>
            <a:off x="457200" y="5791200"/>
            <a:ext cx="8382000" cy="369332"/>
          </a:xfrm>
          <a:prstGeom prst="rect">
            <a:avLst/>
          </a:prstGeom>
          <a:noFill/>
          <a:ln>
            <a:noFill/>
          </a:ln>
        </p:spPr>
        <p:txBody>
          <a:bodyPr spcFirstLastPara="1" wrap="square" lIns="91425" tIns="45700" rIns="91425" bIns="45700" anchor="t" anchorCtr="0">
            <a:noAutofit/>
          </a:bodyPr>
          <a:lstStyle/>
          <a:p>
            <a:pPr lvl="0"/>
            <a:r>
              <a:rPr lang="en-IN" sz="1800" dirty="0" smtClean="0"/>
              <a:t>The </a:t>
            </a:r>
            <a:r>
              <a:rPr lang="en-IN" sz="1800" dirty="0" smtClean="0"/>
              <a:t>frequent words </a:t>
            </a:r>
            <a:r>
              <a:rPr lang="en-IN" sz="1800" dirty="0" smtClean="0"/>
              <a:t>of the messages will be model features</a:t>
            </a:r>
            <a:endParaRPr sz="1800" b="1" i="1">
              <a:solidFill>
                <a:schemeClr val="dk1"/>
              </a:solidFill>
              <a:latin typeface="Calibri"/>
              <a:ea typeface="Calibri"/>
              <a:cs typeface="Calibri"/>
              <a:sym typeface="Calibri"/>
            </a:endParaRPr>
          </a:p>
        </p:txBody>
      </p:sp>
      <p:pic>
        <p:nvPicPr>
          <p:cNvPr id="2050" name="Picture 2"/>
          <p:cNvPicPr>
            <a:picLocks noChangeAspect="1" noChangeArrowheads="1"/>
          </p:cNvPicPr>
          <p:nvPr/>
        </p:nvPicPr>
        <p:blipFill>
          <a:blip r:embed="rId3"/>
          <a:srcRect/>
          <a:stretch>
            <a:fillRect/>
          </a:stretch>
        </p:blipFill>
        <p:spPr bwMode="auto">
          <a:xfrm>
            <a:off x="1561514" y="1547446"/>
            <a:ext cx="6266810" cy="40796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buSzPts val="3200"/>
            </a:pPr>
            <a:r>
              <a:rPr lang="en-IN" sz="3200" b="1" dirty="0" smtClean="0"/>
              <a:t>Most frequent words in </a:t>
            </a:r>
            <a:r>
              <a:rPr lang="en-IN" sz="3200" b="1" dirty="0" smtClean="0"/>
              <a:t>spam </a:t>
            </a:r>
            <a:r>
              <a:rPr lang="en-IN" sz="3200" b="1" dirty="0" smtClean="0"/>
              <a:t>messages</a:t>
            </a:r>
            <a:endParaRPr sz="3200" b="1"/>
          </a:p>
        </p:txBody>
      </p:sp>
      <p:sp>
        <p:nvSpPr>
          <p:cNvPr id="113" name="Google Shape;113;p16"/>
          <p:cNvSpPr/>
          <p:nvPr/>
        </p:nvSpPr>
        <p:spPr>
          <a:xfrm>
            <a:off x="457200" y="5134708"/>
            <a:ext cx="8382000" cy="1055077"/>
          </a:xfrm>
          <a:prstGeom prst="rect">
            <a:avLst/>
          </a:prstGeom>
          <a:noFill/>
          <a:ln>
            <a:noFill/>
          </a:ln>
        </p:spPr>
        <p:txBody>
          <a:bodyPr spcFirstLastPara="1" wrap="square" lIns="91425" tIns="45700" rIns="91425" bIns="45700" anchor="t" anchorCtr="0">
            <a:noAutofit/>
          </a:bodyPr>
          <a:lstStyle/>
          <a:p>
            <a:r>
              <a:rPr lang="en-IN" sz="1800" dirty="0" smtClean="0"/>
              <a:t>The majority </a:t>
            </a:r>
            <a:r>
              <a:rPr lang="en-IN" sz="1800" dirty="0" smtClean="0"/>
              <a:t>of frequent words in both classes are stop words such as 'to', 'a', 'or' and so </a:t>
            </a:r>
            <a:r>
              <a:rPr lang="en-IN" sz="1800" dirty="0" smtClean="0"/>
              <a:t>on. Which are common </a:t>
            </a:r>
            <a:r>
              <a:rPr lang="en-IN" sz="1800" dirty="0" smtClean="0"/>
              <a:t>words in a </a:t>
            </a:r>
            <a:r>
              <a:rPr lang="en-IN" sz="1800" dirty="0" smtClean="0"/>
              <a:t>language</a:t>
            </a:r>
            <a:r>
              <a:rPr lang="en-IN" sz="1800" dirty="0" smtClean="0"/>
              <a:t>, there is no </a:t>
            </a:r>
            <a:r>
              <a:rPr lang="en-IN" sz="1800" dirty="0" smtClean="0"/>
              <a:t>single </a:t>
            </a:r>
            <a:r>
              <a:rPr lang="en-IN" sz="1800" dirty="0" smtClean="0"/>
              <a:t>universal list of stop words.</a:t>
            </a:r>
            <a:endParaRPr lang="en-IN" sz="1800" dirty="0"/>
          </a:p>
        </p:txBody>
      </p:sp>
      <p:pic>
        <p:nvPicPr>
          <p:cNvPr id="3074" name="Picture 2"/>
          <p:cNvPicPr>
            <a:picLocks noChangeAspect="1" noChangeArrowheads="1"/>
          </p:cNvPicPr>
          <p:nvPr/>
        </p:nvPicPr>
        <p:blipFill>
          <a:blip r:embed="rId3"/>
          <a:srcRect/>
          <a:stretch>
            <a:fillRect/>
          </a:stretch>
        </p:blipFill>
        <p:spPr bwMode="auto">
          <a:xfrm>
            <a:off x="1153552" y="1336431"/>
            <a:ext cx="6541476" cy="38686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buSzPts val="3200"/>
            </a:pPr>
            <a:r>
              <a:rPr lang="en-IN" sz="3200" b="1" dirty="0" smtClean="0"/>
              <a:t>length </a:t>
            </a:r>
            <a:r>
              <a:rPr lang="en-IN" sz="3200" b="1" dirty="0" smtClean="0"/>
              <a:t>of ham and spam messages</a:t>
            </a:r>
            <a:endParaRPr sz="3200" b="1"/>
          </a:p>
        </p:txBody>
      </p:sp>
      <p:sp>
        <p:nvSpPr>
          <p:cNvPr id="113" name="Google Shape;113;p16"/>
          <p:cNvSpPr/>
          <p:nvPr/>
        </p:nvSpPr>
        <p:spPr>
          <a:xfrm>
            <a:off x="457200" y="5134708"/>
            <a:ext cx="8382000" cy="872197"/>
          </a:xfrm>
          <a:prstGeom prst="rect">
            <a:avLst/>
          </a:prstGeom>
          <a:noFill/>
          <a:ln>
            <a:noFill/>
          </a:ln>
        </p:spPr>
        <p:txBody>
          <a:bodyPr spcFirstLastPara="1" wrap="square" lIns="91425" tIns="45700" rIns="91425" bIns="45700" anchor="t" anchorCtr="0">
            <a:noAutofit/>
          </a:bodyPr>
          <a:lstStyle/>
          <a:p>
            <a:r>
              <a:rPr lang="en-IN" sz="1800" dirty="0" smtClean="0"/>
              <a:t>From this plot we can say that spam messages are much more long than ham messages on an average</a:t>
            </a:r>
            <a:endParaRPr lang="en-IN" sz="1800" dirty="0"/>
          </a:p>
        </p:txBody>
      </p:sp>
      <p:pic>
        <p:nvPicPr>
          <p:cNvPr id="4098" name="Picture 2"/>
          <p:cNvPicPr>
            <a:picLocks noChangeAspect="1" noChangeArrowheads="1"/>
          </p:cNvPicPr>
          <p:nvPr/>
        </p:nvPicPr>
        <p:blipFill>
          <a:blip r:embed="rId3"/>
          <a:srcRect/>
          <a:stretch>
            <a:fillRect/>
          </a:stretch>
        </p:blipFill>
        <p:spPr bwMode="auto">
          <a:xfrm>
            <a:off x="409575" y="1463040"/>
            <a:ext cx="8324850" cy="32217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idx="4294967295"/>
          </p:nvPr>
        </p:nvSpPr>
        <p:spPr>
          <a:xfrm>
            <a:off x="457200" y="403274"/>
            <a:ext cx="8305800" cy="1173162"/>
          </a:xfrm>
          <a:prstGeom prst="rect">
            <a:avLst/>
          </a:prstGeom>
          <a:noFill/>
          <a:ln>
            <a:noFill/>
          </a:ln>
        </p:spPr>
        <p:txBody>
          <a:bodyPr spcFirstLastPara="1" wrap="square" lIns="91425" tIns="45700" rIns="91425" bIns="45700" anchor="ctr" anchorCtr="0">
            <a:noAutofit/>
          </a:bodyPr>
          <a:lstStyle/>
          <a:p>
            <a:r>
              <a:rPr lang="en-IN" sz="3200" dirty="0" smtClean="0"/>
              <a:t/>
            </a:r>
            <a:br>
              <a:rPr lang="en-IN" sz="3200" dirty="0" smtClean="0"/>
            </a:br>
            <a:r>
              <a:rPr lang="en-IN" sz="3200" b="1" dirty="0" smtClean="0"/>
              <a:t> </a:t>
            </a:r>
            <a:r>
              <a:rPr lang="en-IN" sz="3200" b="1" dirty="0" smtClean="0"/>
              <a:t> Pre-processing</a:t>
            </a:r>
            <a:r>
              <a:rPr lang="en-IN" sz="3200" b="1" dirty="0" smtClean="0"/>
              <a:t/>
            </a:r>
            <a:br>
              <a:rPr lang="en-IN" sz="3200" b="1" dirty="0" smtClean="0"/>
            </a:br>
            <a:r>
              <a:rPr lang="en-IN" sz="3200" b="1" dirty="0" smtClean="0"/>
              <a:t>to improve the </a:t>
            </a:r>
            <a:r>
              <a:rPr lang="en-IN" sz="3200" b="1" dirty="0" smtClean="0"/>
              <a:t>analytics data. </a:t>
            </a:r>
            <a:r>
              <a:rPr lang="en-IN" sz="3200" b="1" dirty="0" smtClean="0"/>
              <a:t/>
            </a:r>
            <a:br>
              <a:rPr lang="en-IN" sz="3200" b="1" dirty="0" smtClean="0"/>
            </a:br>
            <a:r>
              <a:rPr lang="en-IN" sz="3200" dirty="0" smtClean="0"/>
              <a:t/>
            </a:r>
            <a:br>
              <a:rPr lang="en-IN" sz="3200" dirty="0" smtClean="0"/>
            </a:br>
            <a:endParaRPr sz="3200"/>
          </a:p>
        </p:txBody>
      </p:sp>
      <p:sp>
        <p:nvSpPr>
          <p:cNvPr id="122" name="Google Shape;122;p17"/>
          <p:cNvSpPr/>
          <p:nvPr/>
        </p:nvSpPr>
        <p:spPr>
          <a:xfrm>
            <a:off x="457200" y="2039815"/>
            <a:ext cx="8382000" cy="4120717"/>
          </a:xfrm>
          <a:prstGeom prst="rect">
            <a:avLst/>
          </a:prstGeom>
          <a:noFill/>
          <a:ln>
            <a:noFill/>
          </a:ln>
        </p:spPr>
        <p:txBody>
          <a:bodyPr spcFirstLastPara="1" wrap="square" lIns="91425" tIns="45700" rIns="91425" bIns="45700" anchor="t" anchorCtr="0">
            <a:noAutofit/>
          </a:bodyPr>
          <a:lstStyle/>
          <a:p>
            <a:pPr marL="342900" lvl="0" indent="-342900">
              <a:buFont typeface="+mj-lt"/>
              <a:buAutoNum type="arabicPeriod"/>
            </a:pPr>
            <a:r>
              <a:rPr lang="en-IN" sz="1800" b="1" i="1" dirty="0" smtClean="0">
                <a:solidFill>
                  <a:schemeClr val="dk1"/>
                </a:solidFill>
                <a:latin typeface="Calibri"/>
                <a:ea typeface="Calibri"/>
                <a:cs typeface="Calibri"/>
                <a:sym typeface="Calibri"/>
              </a:rPr>
              <a:t>For </a:t>
            </a:r>
            <a:r>
              <a:rPr lang="en-IN" sz="1800" b="1" i="1" dirty="0" smtClean="0">
                <a:solidFill>
                  <a:schemeClr val="dk1"/>
                </a:solidFill>
                <a:latin typeface="Calibri"/>
                <a:ea typeface="Calibri"/>
                <a:cs typeface="Calibri"/>
                <a:sym typeface="Calibri"/>
              </a:rPr>
              <a:t>text classification, removing stop words (words that don't provide useful meaning, i.e. "and" "or"). </a:t>
            </a:r>
            <a:endParaRPr lang="en-IN" sz="1800" b="1" i="1" dirty="0" smtClean="0">
              <a:solidFill>
                <a:schemeClr val="dk1"/>
              </a:solidFill>
              <a:latin typeface="Calibri"/>
              <a:ea typeface="Calibri"/>
              <a:cs typeface="Calibri"/>
              <a:sym typeface="Calibri"/>
            </a:endParaRPr>
          </a:p>
          <a:p>
            <a:pPr marL="342900" lvl="0" indent="-342900">
              <a:buFont typeface="+mj-lt"/>
              <a:buAutoNum type="arabicPeriod"/>
            </a:pPr>
            <a:endParaRPr lang="en-IN" sz="1800" b="1" i="1" dirty="0" smtClean="0">
              <a:solidFill>
                <a:schemeClr val="dk1"/>
              </a:solidFill>
              <a:latin typeface="Calibri"/>
              <a:ea typeface="Calibri"/>
              <a:cs typeface="Calibri"/>
              <a:sym typeface="Calibri"/>
            </a:endParaRPr>
          </a:p>
          <a:p>
            <a:pPr marL="342900" lvl="0" indent="-342900">
              <a:buFont typeface="+mj-lt"/>
              <a:buAutoNum type="arabicPeriod"/>
            </a:pPr>
            <a:r>
              <a:rPr lang="en-IN" sz="1800" b="1" i="1" dirty="0" smtClean="0">
                <a:solidFill>
                  <a:schemeClr val="dk1"/>
                </a:solidFill>
                <a:latin typeface="Calibri"/>
                <a:ea typeface="Calibri"/>
                <a:cs typeface="Calibri"/>
                <a:sym typeface="Calibri"/>
              </a:rPr>
              <a:t>Also the characters are converted to a single case </a:t>
            </a:r>
            <a:r>
              <a:rPr lang="en-IN" sz="1800" b="1" i="1" dirty="0" smtClean="0">
                <a:solidFill>
                  <a:schemeClr val="dk1"/>
                </a:solidFill>
                <a:latin typeface="Calibri"/>
                <a:ea typeface="Calibri"/>
                <a:cs typeface="Calibri"/>
                <a:sym typeface="Calibri"/>
              </a:rPr>
              <a:t> </a:t>
            </a:r>
          </a:p>
          <a:p>
            <a:pPr marL="342900" lvl="0" indent="-342900">
              <a:buFont typeface="+mj-lt"/>
              <a:buAutoNum type="arabicPeriod"/>
            </a:pPr>
            <a:endParaRPr lang="en-IN" sz="1800" b="1" i="1" dirty="0" smtClean="0">
              <a:solidFill>
                <a:schemeClr val="dk1"/>
              </a:solidFill>
              <a:latin typeface="Calibri"/>
              <a:ea typeface="Calibri"/>
              <a:cs typeface="Calibri"/>
              <a:sym typeface="Calibri"/>
            </a:endParaRPr>
          </a:p>
          <a:p>
            <a:pPr marL="342900" lvl="0" indent="-342900">
              <a:buFont typeface="+mj-lt"/>
              <a:buAutoNum type="arabicPeriod"/>
            </a:pPr>
            <a:r>
              <a:rPr lang="en-IN" sz="1800" b="1" i="1" dirty="0" smtClean="0">
                <a:solidFill>
                  <a:schemeClr val="dk1"/>
                </a:solidFill>
                <a:latin typeface="Calibri"/>
                <a:ea typeface="Calibri"/>
                <a:cs typeface="Calibri"/>
                <a:sym typeface="Calibri"/>
              </a:rPr>
              <a:t>Stems each word (</a:t>
            </a:r>
            <a:r>
              <a:rPr lang="en-IN" sz="1800" b="1" i="1" dirty="0" err="1" smtClean="0">
                <a:solidFill>
                  <a:schemeClr val="dk1"/>
                </a:solidFill>
                <a:latin typeface="Calibri"/>
                <a:ea typeface="Calibri"/>
                <a:cs typeface="Calibri"/>
                <a:sym typeface="Calibri"/>
              </a:rPr>
              <a:t>i.e</a:t>
            </a:r>
            <a:r>
              <a:rPr lang="en-IN" sz="1800" b="1" i="1" dirty="0" smtClean="0">
                <a:solidFill>
                  <a:schemeClr val="dk1"/>
                </a:solidFill>
                <a:latin typeface="Calibri"/>
                <a:ea typeface="Calibri"/>
                <a:cs typeface="Calibri"/>
                <a:sym typeface="Calibri"/>
              </a:rPr>
              <a:t> it replaces a word with the root of that word, for example "tasted" or "tasting" would become "taste</a:t>
            </a:r>
            <a:r>
              <a:rPr lang="en-IN" sz="1800" b="1" i="1" dirty="0" smtClean="0">
                <a:solidFill>
                  <a:schemeClr val="dk1"/>
                </a:solidFill>
                <a:latin typeface="Calibri"/>
                <a:ea typeface="Calibri"/>
                <a:cs typeface="Calibri"/>
                <a:sym typeface="Calibri"/>
              </a:rPr>
              <a:t>").</a:t>
            </a:r>
          </a:p>
          <a:p>
            <a:pPr marL="342900" lvl="0" indent="-342900">
              <a:buFont typeface="+mj-lt"/>
              <a:buAutoNum type="arabicPeriod"/>
            </a:pPr>
            <a:endParaRPr lang="en-IN" sz="1800" b="1" i="1" dirty="0" smtClean="0">
              <a:solidFill>
                <a:schemeClr val="dk1"/>
              </a:solidFill>
              <a:latin typeface="Calibri"/>
              <a:ea typeface="Calibri"/>
              <a:cs typeface="Calibri"/>
              <a:sym typeface="Calibri"/>
            </a:endParaRPr>
          </a:p>
          <a:p>
            <a:pPr marL="342900" lvl="0" indent="-342900">
              <a:buFont typeface="+mj-lt"/>
              <a:buAutoNum type="arabicPeriod"/>
            </a:pPr>
            <a:r>
              <a:rPr lang="en-IN" sz="1800" b="1" i="1" dirty="0" smtClean="0">
                <a:solidFill>
                  <a:schemeClr val="dk1"/>
                </a:solidFill>
                <a:latin typeface="Calibri"/>
                <a:ea typeface="Calibri"/>
                <a:cs typeface="Calibri"/>
                <a:sym typeface="Calibri"/>
              </a:rPr>
              <a:t>Processing TFIDF (term frequency - inverse document frequency) statistical method to tell how important a word is to a particular document by increasing the numerical value for an occurrence in the specific document but decreasing relative to number of occurrences in the entire corpus.</a:t>
            </a:r>
            <a:endParaRPr sz="1800" b="1"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idx="4294967295"/>
          </p:nvPr>
        </p:nvSpPr>
        <p:spPr>
          <a:xfrm>
            <a:off x="457200" y="304800"/>
            <a:ext cx="8305800" cy="1173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b="1" dirty="0" smtClean="0"/>
              <a:t> Model Selection </a:t>
            </a:r>
            <a:endParaRPr sz="3200" b="1"/>
          </a:p>
        </p:txBody>
      </p:sp>
      <p:sp>
        <p:nvSpPr>
          <p:cNvPr id="138" name="Google Shape;138;p19"/>
          <p:cNvSpPr/>
          <p:nvPr/>
        </p:nvSpPr>
        <p:spPr>
          <a:xfrm>
            <a:off x="457200" y="1772530"/>
            <a:ext cx="8382000" cy="3545058"/>
          </a:xfrm>
          <a:prstGeom prst="rect">
            <a:avLst/>
          </a:prstGeom>
          <a:noFill/>
          <a:ln>
            <a:noFill/>
          </a:ln>
        </p:spPr>
        <p:txBody>
          <a:bodyPr spcFirstLastPara="1" wrap="square" lIns="91425" tIns="45700" rIns="91425" bIns="45700" anchor="t" anchorCtr="0">
            <a:noAutofit/>
          </a:bodyPr>
          <a:lstStyle/>
          <a:p>
            <a:pPr lvl="0"/>
            <a:r>
              <a:rPr lang="en-IN" sz="2000" b="1" dirty="0" smtClean="0"/>
              <a:t>Naive Bayes classifier </a:t>
            </a:r>
            <a:r>
              <a:rPr lang="en-IN" sz="2000" dirty="0" smtClean="0"/>
              <a:t>is a conventional and very popular method for document classification problem. It is a supervised probabilistic classifier based on Bayes theorem assuming independence between every pair of features. </a:t>
            </a:r>
            <a:endParaRPr lang="en-IN" sz="2000" dirty="0" smtClean="0"/>
          </a:p>
          <a:p>
            <a:pPr lvl="0"/>
            <a:endParaRPr lang="en-IN" sz="2000" dirty="0" smtClean="0"/>
          </a:p>
          <a:p>
            <a:pPr lvl="0"/>
            <a:r>
              <a:rPr lang="en-IN" sz="2000" b="1" dirty="0" smtClean="0"/>
              <a:t>SVM </a:t>
            </a:r>
            <a:r>
              <a:rPr lang="en-IN" sz="2000" dirty="0" smtClean="0"/>
              <a:t> is supervised binary classifiers</a:t>
            </a:r>
            <a:r>
              <a:rPr lang="en-IN" sz="2000" b="1" dirty="0" smtClean="0"/>
              <a:t> </a:t>
            </a:r>
            <a:r>
              <a:rPr lang="en-IN" sz="2000" dirty="0" smtClean="0"/>
              <a:t>which </a:t>
            </a:r>
            <a:r>
              <a:rPr lang="en-IN" sz="2000" dirty="0" smtClean="0"/>
              <a:t>are very effective when you have higher number of features. The goal of SVM is to separate some subset of training data from rest called the support vectors (boundary of separating hyper-plane). The decision function of SVM model that predicts the class of the test data is based on support vectors and makes use of a kernel trick.</a:t>
            </a:r>
            <a:endParaRPr sz="2000" b="1"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idx="4294967295"/>
          </p:nvPr>
        </p:nvSpPr>
        <p:spPr>
          <a:xfrm>
            <a:off x="457200" y="304800"/>
            <a:ext cx="8305800" cy="1173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b="1" dirty="0" smtClean="0"/>
              <a:t>Model Prediction Accuracy </a:t>
            </a:r>
            <a:r>
              <a:rPr lang="en-IN" sz="3200" b="1" dirty="0" smtClean="0"/>
              <a:t>R</a:t>
            </a:r>
            <a:r>
              <a:rPr lang="en-IN" sz="3200" b="1" dirty="0" smtClean="0"/>
              <a:t>esult</a:t>
            </a:r>
            <a:endParaRPr sz="3200" b="1"/>
          </a:p>
        </p:txBody>
      </p:sp>
      <p:sp>
        <p:nvSpPr>
          <p:cNvPr id="130" name="Google Shape;130;p18"/>
          <p:cNvSpPr/>
          <p:nvPr/>
        </p:nvSpPr>
        <p:spPr>
          <a:xfrm>
            <a:off x="189914" y="2700998"/>
            <a:ext cx="8382000" cy="1083212"/>
          </a:xfrm>
          <a:prstGeom prst="rect">
            <a:avLst/>
          </a:prstGeom>
          <a:noFill/>
          <a:ln>
            <a:noFill/>
          </a:ln>
        </p:spPr>
        <p:txBody>
          <a:bodyPr spcFirstLastPara="1" wrap="square" lIns="91425" tIns="45700" rIns="91425" bIns="45700" anchor="t" anchorCtr="0">
            <a:noAutofit/>
          </a:bodyPr>
          <a:lstStyle/>
          <a:p>
            <a:r>
              <a:rPr lang="en-IN" sz="2000" b="1" dirty="0" smtClean="0"/>
              <a:t>Multinomial Naive Bayes </a:t>
            </a:r>
            <a:r>
              <a:rPr lang="en-IN" sz="2000" b="1" dirty="0" smtClean="0"/>
              <a:t>Model	 : </a:t>
            </a:r>
            <a:r>
              <a:rPr lang="en-IN" sz="2000" dirty="0" smtClean="0"/>
              <a:t>0.9850478468899522</a:t>
            </a:r>
          </a:p>
          <a:p>
            <a:r>
              <a:rPr lang="en-IN" sz="2000" dirty="0" smtClean="0"/>
              <a:t> </a:t>
            </a:r>
          </a:p>
          <a:p>
            <a:r>
              <a:rPr lang="en-IN" sz="2000" b="1" dirty="0" smtClean="0"/>
              <a:t>SVM </a:t>
            </a:r>
            <a:r>
              <a:rPr lang="en-IN" sz="2000" b="1" dirty="0" smtClean="0"/>
              <a:t>model </a:t>
            </a:r>
            <a:r>
              <a:rPr lang="en-IN" sz="2000" b="1" dirty="0" smtClean="0"/>
              <a:t>				 : </a:t>
            </a:r>
            <a:r>
              <a:rPr lang="en-IN" sz="2000" dirty="0" smtClean="0"/>
              <a:t>0.9784688995215312</a:t>
            </a:r>
          </a:p>
          <a:p>
            <a:r>
              <a:rPr lang="en-IN" sz="2000" dirty="0" smtClean="0"/>
              <a:t> </a:t>
            </a:r>
            <a:endParaRPr sz="2000" b="1"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idx="4294967295"/>
          </p:nvPr>
        </p:nvSpPr>
        <p:spPr>
          <a:xfrm>
            <a:off x="457200" y="304800"/>
            <a:ext cx="8305800" cy="1173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b="1" dirty="0" smtClean="0"/>
              <a:t>CONCLUSION</a:t>
            </a:r>
            <a:endParaRPr sz="3200" b="1"/>
          </a:p>
        </p:txBody>
      </p:sp>
      <p:sp>
        <p:nvSpPr>
          <p:cNvPr id="130" name="Google Shape;130;p18"/>
          <p:cNvSpPr/>
          <p:nvPr/>
        </p:nvSpPr>
        <p:spPr>
          <a:xfrm>
            <a:off x="189914" y="2700997"/>
            <a:ext cx="8382000" cy="1302823"/>
          </a:xfrm>
          <a:prstGeom prst="rect">
            <a:avLst/>
          </a:prstGeom>
          <a:noFill/>
          <a:ln>
            <a:noFill/>
          </a:ln>
        </p:spPr>
        <p:txBody>
          <a:bodyPr spcFirstLastPara="1" wrap="square" lIns="91425" tIns="45700" rIns="91425" bIns="45700" anchor="t" anchorCtr="0">
            <a:noAutofit/>
          </a:bodyPr>
          <a:lstStyle/>
          <a:p>
            <a:pPr lvl="0" algn="ctr"/>
            <a:r>
              <a:rPr lang="en-IN" sz="2000" b="1" dirty="0" smtClean="0"/>
              <a:t>Multinomial Naive Bayes Model </a:t>
            </a:r>
            <a:r>
              <a:rPr lang="en-IN" sz="2000" dirty="0" smtClean="0"/>
              <a:t>provided </a:t>
            </a:r>
            <a:r>
              <a:rPr lang="en-IN" sz="2000" dirty="0" smtClean="0"/>
              <a:t>a slightly more accurate result than the SVM model so should therefore be used. There are many other models that may be more suitable for this dataset, however both of these model produce sufficient results.</a:t>
            </a:r>
            <a:endParaRPr sz="2000" b="1"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4334</TotalTime>
  <Words>393</Words>
  <PresentationFormat>On-screen Show (4:3)</PresentationFormat>
  <Paragraphs>41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vt:lpstr>
      <vt:lpstr>Distribution of Ham/Spam Emails</vt:lpstr>
      <vt:lpstr>Most frequent words in ham messages</vt:lpstr>
      <vt:lpstr>Most frequent words in spam messages</vt:lpstr>
      <vt:lpstr>length of ham and spam messages</vt:lpstr>
      <vt:lpstr>   Pre-processing to improve the analytics data.   </vt:lpstr>
      <vt:lpstr> Model Selection </vt:lpstr>
      <vt:lpstr>Model Prediction Accuracy 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susanta labala</cp:lastModifiedBy>
  <cp:revision>35</cp:revision>
  <dcterms:modified xsi:type="dcterms:W3CDTF">2019-03-15T17:05:40Z</dcterms:modified>
</cp:coreProperties>
</file>