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8" r:id="rId1"/>
    <p:sldMasterId id="2147483729" r:id="rId2"/>
  </p:sldMasterIdLst>
  <p:notesMasterIdLst>
    <p:notesMasterId r:id="rId24"/>
  </p:notesMasterIdLst>
  <p:handoutMasterIdLst>
    <p:handoutMasterId r:id="rId25"/>
  </p:handoutMasterIdLst>
  <p:sldIdLst>
    <p:sldId id="302" r:id="rId3"/>
    <p:sldId id="257" r:id="rId4"/>
    <p:sldId id="470" r:id="rId5"/>
    <p:sldId id="471" r:id="rId6"/>
    <p:sldId id="474" r:id="rId7"/>
    <p:sldId id="475" r:id="rId8"/>
    <p:sldId id="279" r:id="rId9"/>
    <p:sldId id="469" r:id="rId10"/>
    <p:sldId id="300" r:id="rId11"/>
    <p:sldId id="320" r:id="rId12"/>
    <p:sldId id="406" r:id="rId13"/>
    <p:sldId id="407" r:id="rId14"/>
    <p:sldId id="472" r:id="rId15"/>
    <p:sldId id="448" r:id="rId16"/>
    <p:sldId id="450" r:id="rId17"/>
    <p:sldId id="451" r:id="rId18"/>
    <p:sldId id="452" r:id="rId19"/>
    <p:sldId id="453" r:id="rId20"/>
    <p:sldId id="465" r:id="rId21"/>
    <p:sldId id="476" r:id="rId22"/>
    <p:sldId id="454" r:id="rId2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45">
          <p15:clr>
            <a:srgbClr val="A4A3A4"/>
          </p15:clr>
        </p15:guide>
        <p15:guide id="2" pos="30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D9E6"/>
    <a:srgbClr val="BDC5D3"/>
    <a:srgbClr val="788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0" autoAdjust="0"/>
    <p:restoredTop sz="96382" autoAdjust="0"/>
  </p:normalViewPr>
  <p:slideViewPr>
    <p:cSldViewPr snapToGrid="0" showGuides="1">
      <p:cViewPr varScale="1">
        <p:scale>
          <a:sx n="199" d="100"/>
          <a:sy n="199" d="100"/>
        </p:scale>
        <p:origin x="184" y="304"/>
      </p:cViewPr>
      <p:guideLst>
        <p:guide orient="horz" pos="2174"/>
        <p:guide pos="28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notesViewPr>
    <p:cSldViewPr snapToGrid="0" showGuides="1">
      <p:cViewPr>
        <p:scale>
          <a:sx n="140" d="100"/>
          <a:sy n="140" d="100"/>
        </p:scale>
        <p:origin x="4288" y="680"/>
      </p:cViewPr>
      <p:guideLst>
        <p:guide orient="horz" pos="2245"/>
        <p:guide pos="30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74638" y="280988"/>
            <a:ext cx="41465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27" tIns="0" rIns="19727" bIns="0" numCol="1" anchor="t" anchorCtr="0" compatLnSpc="1">
            <a:prstTxWarp prst="textNoShape">
              <a:avLst/>
            </a:prstTxWarp>
          </a:bodyPr>
          <a:lstStyle>
            <a:lvl1pPr algn="l" defTabSz="982663" eaLnBrk="0" hangingPunct="0">
              <a:defRPr sz="1000" i="1">
                <a:ea typeface="+mn-ea"/>
              </a:defRPr>
            </a:lvl1pPr>
          </a:lstStyle>
          <a:p>
            <a:pPr>
              <a:defRPr/>
            </a:pPr>
            <a:r>
              <a:rPr lang="en-US" i="0" dirty="0" smtClean="0">
                <a:latin typeface="Helvetica Neue" charset="0"/>
                <a:ea typeface="Helvetica Neue" charset="0"/>
                <a:cs typeface="Helvetica Neue" charset="0"/>
              </a:rPr>
              <a:t>CS 194H: </a:t>
            </a:r>
            <a:r>
              <a:rPr lang="en-US" i="0" dirty="0" smtClean="0">
                <a:latin typeface="Helvetica Neue" charset="0"/>
                <a:ea typeface="Helvetica Neue" charset="0"/>
                <a:cs typeface="Helvetica Neue" charset="0"/>
              </a:rPr>
              <a:t>dt+UX^2 </a:t>
            </a:r>
            <a:r>
              <a:rPr lang="en-US" i="0" dirty="0" smtClean="0">
                <a:latin typeface="Helvetica Neue" charset="0"/>
                <a:ea typeface="Helvetica Neue" charset="0"/>
                <a:cs typeface="Helvetica Neue" charset="0"/>
              </a:rPr>
              <a:t>- User </a:t>
            </a:r>
            <a:r>
              <a:rPr lang="en-US" i="0" dirty="0" smtClean="0">
                <a:latin typeface="Helvetica Neue" charset="0"/>
                <a:ea typeface="Helvetica Neue" charset="0"/>
                <a:cs typeface="Helvetica Neue" charset="0"/>
              </a:rPr>
              <a:t>Experience Design Project</a:t>
            </a:r>
            <a:br>
              <a:rPr lang="en-US" i="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i="0" dirty="0" smtClean="0">
                <a:latin typeface="Helvetica Neue" charset="0"/>
                <a:ea typeface="Helvetica Neue" charset="0"/>
                <a:cs typeface="Helvetica Neue" charset="0"/>
              </a:rPr>
              <a:t>Winter 2016</a:t>
            </a:r>
            <a:endParaRPr lang="en-US" i="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0" dirty="0">
                <a:latin typeface="Helvetica Neue" charset="0"/>
                <a:ea typeface="Helvetica Neue" charset="0"/>
                <a:cs typeface="Helvetica Neue" charset="0"/>
              </a:rPr>
              <a:t>Prof. James A. Landay</a:t>
            </a:r>
          </a:p>
          <a:p>
            <a:pPr>
              <a:defRPr/>
            </a:pPr>
            <a:r>
              <a:rPr lang="en-US" i="0" dirty="0" smtClean="0">
                <a:latin typeface="Helvetica Neue" charset="0"/>
                <a:ea typeface="Helvetica Neue" charset="0"/>
                <a:cs typeface="Helvetica Neue" charset="0"/>
              </a:rPr>
              <a:t>Stanford University</a:t>
            </a:r>
            <a:endParaRPr lang="en-US" i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FFB18-D12E-6445-813A-5DDF92750C9C}" type="slidenum">
              <a:rPr lang="en-US" smtClean="0">
                <a:latin typeface="Helvetica Neue" charset="0"/>
                <a:ea typeface="Helvetica Neue" charset="0"/>
                <a:cs typeface="Helvetica Neue" charset="0"/>
              </a:rPr>
              <a:t>‹#›</a:t>
            </a:fld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280987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CF11D-6A3D-6B45-BD2E-DAC3FCC56F4B}" type="datetimeFigureOut">
              <a:rPr lang="en-US" smtClean="0">
                <a:latin typeface="Helvetica Neue" charset="0"/>
                <a:ea typeface="Helvetica Neue" charset="0"/>
                <a:cs typeface="Helvetica Neue" charset="0"/>
              </a:rPr>
              <a:t>1/5/16</a:t>
            </a:fld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30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27" tIns="0" rIns="19727" bIns="0" numCol="1" anchor="t" anchorCtr="0" compatLnSpc="1">
            <a:prstTxWarp prst="textNoShape">
              <a:avLst/>
            </a:prstTxWarp>
          </a:bodyPr>
          <a:lstStyle>
            <a:lvl1pPr algn="l" defTabSz="982663" eaLnBrk="0" hangingPunct="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-1588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27" tIns="0" rIns="19727" bIns="0" numCol="1" anchor="t" anchorCtr="0" compatLnSpc="1">
            <a:prstTxWarp prst="textNoShape">
              <a:avLst/>
            </a:prstTxWarp>
          </a:bodyPr>
          <a:lstStyle>
            <a:lvl1pPr algn="r" defTabSz="982663" eaLnBrk="0" hangingPunct="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5488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89" tIns="49318" rIns="96989" bIns="49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27" tIns="0" rIns="19727" bIns="0" numCol="1" anchor="b" anchorCtr="0" compatLnSpc="1">
            <a:prstTxWarp prst="textNoShape">
              <a:avLst/>
            </a:prstTxWarp>
          </a:bodyPr>
          <a:lstStyle>
            <a:lvl1pPr algn="l" defTabSz="982663" eaLnBrk="0" hangingPunct="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27" tIns="0" rIns="19727" bIns="0" numCol="1" anchor="b" anchorCtr="0" compatLnSpc="1">
            <a:prstTxWarp prst="textNoShape">
              <a:avLst/>
            </a:prstTxWarp>
          </a:bodyPr>
          <a:lstStyle>
            <a:lvl1pPr algn="r" defTabSz="982663" eaLnBrk="0" hangingPunct="0">
              <a:defRPr sz="1000" i="1"/>
            </a:lvl1pPr>
          </a:lstStyle>
          <a:p>
            <a:fld id="{2ED165DB-0391-2242-BAEE-4CF6E6838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94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66725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9858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63725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47C3920-605D-9740-8296-2D1A769807A8}" type="slidenum">
              <a:rPr lang="en-US" sz="1000"/>
              <a:pPr/>
              <a:t>1</a:t>
            </a:fld>
            <a:endParaRPr lang="en-US" sz="10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45C761D-A4B9-2E49-BB58-E30157E4DE19}" type="slidenum">
              <a:rPr lang="en-US" sz="1000"/>
              <a:pPr/>
              <a:t>11</a:t>
            </a:fld>
            <a:endParaRPr lang="en-US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01" tIns="49323" rIns="97001" bIns="493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5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5F447C4-C232-6943-AC91-673F55591760}" type="slidenum">
              <a:rPr lang="en-US" sz="1000"/>
              <a:pPr/>
              <a:t>12</a:t>
            </a:fld>
            <a:endParaRPr lang="en-US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01" tIns="49323" rIns="97001" bIns="493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2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257CD17-B4EC-B845-8573-C3376B51A0DC}" type="slidenum">
              <a:rPr lang="en-US" sz="1000"/>
              <a:pPr/>
              <a:t>14</a:t>
            </a:fld>
            <a:endParaRPr lang="en-US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01" tIns="49323" rIns="97001" bIns="493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0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47DA133-3279-7F4F-BB94-59B395D9B12D}" type="slidenum">
              <a:rPr lang="en-US" sz="1000"/>
              <a:pPr/>
              <a:t>15</a:t>
            </a:fld>
            <a:endParaRPr lang="en-US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01" tIns="49323" rIns="97001" bIns="493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7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C177DF5-5D78-E444-A9AA-7C210E21F2E7}" type="slidenum">
              <a:rPr lang="en-US" sz="1000"/>
              <a:pPr/>
              <a:t>16</a:t>
            </a:fld>
            <a:endParaRPr lang="en-US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01" tIns="49323" rIns="97001" bIns="493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21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9B47EA-2F1F-4740-962C-DD8E7E0F8753}" type="slidenum">
              <a:rPr lang="en-US" sz="1000"/>
              <a:pPr/>
              <a:t>17</a:t>
            </a:fld>
            <a:endParaRPr lang="en-US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01" tIns="49323" rIns="97001" bIns="493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2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B0EABA2-C602-0745-9CD2-B21380EF5881}" type="slidenum">
              <a:rPr lang="en-US" sz="1000"/>
              <a:pPr/>
              <a:t>18</a:t>
            </a:fld>
            <a:endParaRPr lang="en-US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01" tIns="49323" rIns="97001" bIns="493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42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0237481-D035-F642-97BF-6CA60B158D13}" type="slidenum">
              <a:rPr lang="en-US" sz="1000"/>
              <a:pPr/>
              <a:t>19</a:t>
            </a:fld>
            <a:endParaRPr lang="en-US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01" tIns="49323" rIns="97001" bIns="493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6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0237481-D035-F642-97BF-6CA60B158D13}" type="slidenum">
              <a:rPr lang="en-US" sz="1000"/>
              <a:pPr/>
              <a:t>20</a:t>
            </a:fld>
            <a:endParaRPr lang="en-US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01" tIns="49323" rIns="97001" bIns="493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3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2892607-33E6-DD4B-B201-B228481CA3A4}" type="slidenum">
              <a:rPr lang="en-US" sz="1000"/>
              <a:pPr/>
              <a:t>21</a:t>
            </a:fld>
            <a:endParaRPr lang="en-US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F6ED4E7-295C-3743-98A7-124F5E4495B3}" type="slidenum">
              <a:rPr lang="en-US" sz="1000"/>
              <a:pPr/>
              <a:t>2</a:t>
            </a:fld>
            <a:endParaRPr lang="en-US" sz="10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6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A25EB00-2A98-8841-8065-B21619A00D73}" type="slidenum">
              <a:rPr lang="en-US" sz="1000"/>
              <a:pPr/>
              <a:t>4</a:t>
            </a:fld>
            <a:endParaRPr lang="en-US" sz="10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5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576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883" indent="-285725" defTabSz="982576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82576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82576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82576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8257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8257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8257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8257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14F194C-455D-8141-80E8-613DAE9243AE}" type="slidenum">
              <a:rPr lang="en-US" sz="1000"/>
              <a:pPr/>
              <a:t>5</a:t>
            </a:fld>
            <a:endParaRPr lang="en-US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1"/>
            <a:ext cx="5365750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92" tIns="49319" rIns="96992" bIns="4931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576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883" indent="-285725" defTabSz="982576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82576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82576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82576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8257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8257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8257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8257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14F194C-455D-8141-80E8-613DAE9243AE}" type="slidenum">
              <a:rPr lang="en-US" sz="1000"/>
              <a:pPr/>
              <a:t>6</a:t>
            </a:fld>
            <a:endParaRPr lang="en-US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1"/>
            <a:ext cx="5365750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92" tIns="49319" rIns="96992" bIns="4931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0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1FC86E1-1063-454B-9D53-8315FC45D107}" type="slidenum">
              <a:rPr lang="en-US" sz="1000"/>
              <a:pPr/>
              <a:t>7</a:t>
            </a:fld>
            <a:endParaRPr lang="en-US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4038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77943" indent="-299209" defTabSz="994038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96835" indent="-239367" defTabSz="994038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75569" indent="-239367" defTabSz="994038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154304" indent="-239367" defTabSz="994038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633038" indent="-239367" defTabSz="99403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3111772" indent="-239367" defTabSz="99403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590506" indent="-239367" defTabSz="99403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4069240" indent="-239367" defTabSz="99403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08A512B-F447-444F-A4D1-D9741DB46074}" type="slidenum">
              <a:rPr lang="en-US" sz="1000"/>
              <a:pPr/>
              <a:t>8</a:t>
            </a:fld>
            <a:endParaRPr lang="en-US" sz="10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7728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664BF1-0FBB-2245-A496-BB30FE6297D1}" type="slidenum">
              <a:rPr lang="en-US" sz="1000"/>
              <a:pPr/>
              <a:t>9</a:t>
            </a:fld>
            <a:endParaRPr lang="en-US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AF0362-6E19-EE4E-B8E0-8C4A2AD12FD1}" type="slidenum">
              <a:rPr lang="en-US" sz="1000"/>
              <a:pPr/>
              <a:t>10</a:t>
            </a:fld>
            <a:endParaRPr lang="en-US" sz="10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 rot="10800000">
            <a:off x="0" y="0"/>
            <a:ext cx="9144000" cy="464008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8000"/>
                </a:srgbClr>
              </a:gs>
              <a:gs pos="82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53998" y="3892718"/>
            <a:ext cx="60198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6D6D6D"/>
                </a:solidFill>
                <a:latin typeface="Helvetica"/>
                <a:ea typeface="+mn-ea"/>
                <a:cs typeface="Helvetica"/>
              </a:rPr>
              <a:t>Prof. James A. Landay</a:t>
            </a:r>
          </a:p>
          <a:p>
            <a:pPr algn="l">
              <a:defRPr/>
            </a:pPr>
            <a:r>
              <a:rPr lang="en-US" dirty="0" smtClean="0">
                <a:solidFill>
                  <a:srgbClr val="6D6D6D"/>
                </a:solidFill>
                <a:latin typeface="Helvetica"/>
                <a:ea typeface="+mn-ea"/>
                <a:cs typeface="Helvetica"/>
              </a:rPr>
              <a:t>Computer Science Department</a:t>
            </a:r>
          </a:p>
          <a:p>
            <a:pPr algn="l">
              <a:defRPr/>
            </a:pPr>
            <a:r>
              <a:rPr lang="en-US" dirty="0" smtClean="0">
                <a:solidFill>
                  <a:srgbClr val="6D6D6D"/>
                </a:solidFill>
                <a:latin typeface="Helvetica"/>
                <a:ea typeface="+mn-ea"/>
                <a:cs typeface="Helvetica"/>
              </a:rPr>
              <a:t>Stanford University</a:t>
            </a:r>
            <a:endParaRPr lang="en-US" dirty="0">
              <a:solidFill>
                <a:srgbClr val="6D6D6D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3998" y="2102662"/>
            <a:ext cx="8077200" cy="1143000"/>
          </a:xfr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3998" y="4922792"/>
            <a:ext cx="59836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endParaRPr lang="en-US" dirty="0" smtClean="0">
              <a:solidFill>
                <a:srgbClr val="6D6D6D"/>
              </a:solidFill>
              <a:latin typeface="Helvetica"/>
              <a:ea typeface="+mn-ea"/>
              <a:cs typeface="Helvetica"/>
            </a:endParaRPr>
          </a:p>
          <a:p>
            <a:pPr algn="l">
              <a:defRPr/>
            </a:pPr>
            <a:r>
              <a:rPr lang="en-US" dirty="0" smtClean="0">
                <a:solidFill>
                  <a:srgbClr val="6D6D6D"/>
                </a:solidFill>
                <a:latin typeface="Helvetica"/>
                <a:ea typeface="+mn-ea"/>
                <a:cs typeface="Helvetica"/>
              </a:rPr>
              <a:t>Winter 2016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6069" y="0"/>
            <a:ext cx="8894980" cy="4091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700" b="0" i="0">
                <a:solidFill>
                  <a:srgbClr val="6D6D6D"/>
                </a:solidFill>
                <a:latin typeface="Helvetica Light"/>
                <a:ea typeface="ＭＳ Ｐゴシック" charset="0"/>
                <a:cs typeface="Helvetica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</a:defRPr>
            </a:lvl9pPr>
          </a:lstStyle>
          <a:p>
            <a:r>
              <a:rPr lang="en-US" sz="2000" b="0" baseline="0" dirty="0" smtClean="0">
                <a:solidFill>
                  <a:srgbClr val="6D6D6D"/>
                </a:solidFill>
              </a:rPr>
              <a:t>dt+UX</a:t>
            </a:r>
            <a:r>
              <a:rPr lang="en-US" sz="2000" b="1" baseline="30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dirty="0" smtClean="0"/>
              <a:t>: USER EXPERIENCE DESIGN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454778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8650" y="352425"/>
            <a:ext cx="2165350" cy="5972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352425"/>
            <a:ext cx="6346825" cy="5972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60D547-AD23-1049-B715-E30636EE86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6729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2425"/>
            <a:ext cx="8664575" cy="1143000"/>
          </a:xfrm>
        </p:spPr>
        <p:txBody>
          <a:bodyPr/>
          <a:lstStyle>
            <a:lvl1pPr>
              <a:defRPr>
                <a:solidFill>
                  <a:srgbClr val="E87A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AAD2D-0A78-5443-AB84-74C25CBD9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886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2425"/>
            <a:ext cx="8664575" cy="1143000"/>
          </a:xfrm>
        </p:spPr>
        <p:txBody>
          <a:bodyPr/>
          <a:lstStyle>
            <a:lvl1pPr>
              <a:defRPr>
                <a:solidFill>
                  <a:srgbClr val="E87A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AAD2D-0A78-5443-AB84-74C25CBD9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945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2425"/>
            <a:ext cx="8664575" cy="1143000"/>
          </a:xfrm>
        </p:spPr>
        <p:txBody>
          <a:bodyPr/>
          <a:lstStyle>
            <a:lvl1pPr>
              <a:defRPr>
                <a:solidFill>
                  <a:srgbClr val="E87A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AAD2D-0A78-5443-AB84-74C25CBD9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833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2425"/>
            <a:ext cx="8664575" cy="1143000"/>
          </a:xfrm>
        </p:spPr>
        <p:txBody>
          <a:bodyPr/>
          <a:lstStyle>
            <a:lvl1pPr>
              <a:defRPr>
                <a:solidFill>
                  <a:srgbClr val="E87A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AAD2D-0A78-5443-AB84-74C25CBD9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57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79425" y="352425"/>
            <a:ext cx="8664575" cy="1143000"/>
          </a:xfrm>
        </p:spPr>
        <p:txBody>
          <a:bodyPr/>
          <a:lstStyle>
            <a:lvl1pPr>
              <a:defRPr>
                <a:solidFill>
                  <a:srgbClr val="E87A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038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38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AAD2D-0A78-5443-AB84-74C25CBD9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632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2425"/>
            <a:ext cx="8664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777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038600"/>
            <a:ext cx="777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6CDAAD2D-0A78-5443-AB84-74C25CBD9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414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ooter Whi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AAD2D-0A78-5443-AB84-74C25CBD9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2430" y="0"/>
            <a:ext cx="8664575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8975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2425"/>
            <a:ext cx="8664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AAD2D-0A78-5443-AB84-74C25CBD9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334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l of Fame / Sh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64" y="97692"/>
            <a:ext cx="8779282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3294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51813" y="6553201"/>
            <a:ext cx="990600" cy="457200"/>
          </a:xfrm>
          <a:ln/>
        </p:spPr>
        <p:txBody>
          <a:bodyPr/>
          <a:lstStyle>
            <a:lvl1pPr>
              <a:defRPr/>
            </a:lvl1pPr>
          </a:lstStyle>
          <a:p>
            <a:fld id="{4EBD5605-A621-BB48-A3A3-D0E7F43A8E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7016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2425"/>
            <a:ext cx="8664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6CDAAD2D-0A78-5443-AB84-74C25CBD9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35940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2425"/>
            <a:ext cx="8664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777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038600"/>
            <a:ext cx="777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987DD-0B43-4BDC-BB9D-21A80E590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88143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 rot="10800000">
            <a:off x="0" y="0"/>
            <a:ext cx="9144000" cy="464008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8000"/>
                </a:srgbClr>
              </a:gs>
              <a:gs pos="82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53998" y="3892718"/>
            <a:ext cx="6019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6D6D6D"/>
                </a:solidFill>
                <a:latin typeface="Helvetica"/>
                <a:ea typeface="+mn-ea"/>
                <a:cs typeface="Helvetica"/>
              </a:rPr>
              <a:t>Prof. James A. Landay</a:t>
            </a:r>
          </a:p>
          <a:p>
            <a:pPr algn="l">
              <a:defRPr/>
            </a:pPr>
            <a:r>
              <a:rPr lang="en-US" dirty="0" smtClean="0">
                <a:solidFill>
                  <a:srgbClr val="6D6D6D"/>
                </a:solidFill>
                <a:latin typeface="Helvetica"/>
                <a:ea typeface="+mn-ea"/>
                <a:cs typeface="Helvetica"/>
              </a:rPr>
              <a:t>Cornell Tech</a:t>
            </a:r>
            <a:endParaRPr lang="en-US" dirty="0">
              <a:solidFill>
                <a:srgbClr val="6D6D6D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3998" y="2102662"/>
            <a:ext cx="8077200" cy="1143000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3998" y="4922792"/>
            <a:ext cx="59836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endParaRPr lang="en-US" dirty="0" smtClean="0">
              <a:solidFill>
                <a:srgbClr val="6D6D6D"/>
              </a:solidFill>
              <a:latin typeface="Helvetica"/>
              <a:ea typeface="+mn-ea"/>
              <a:cs typeface="Helvetica"/>
            </a:endParaRPr>
          </a:p>
          <a:p>
            <a:pPr algn="l">
              <a:defRPr/>
            </a:pPr>
            <a:r>
              <a:rPr lang="en-US" dirty="0" smtClean="0">
                <a:solidFill>
                  <a:srgbClr val="6D6D6D"/>
                </a:solidFill>
                <a:latin typeface="Helvetica"/>
                <a:ea typeface="+mn-ea"/>
                <a:cs typeface="Helvetica"/>
              </a:rPr>
              <a:t>INFO 6410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6068" y="0"/>
            <a:ext cx="9107931" cy="4091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700" b="0" i="0">
                <a:solidFill>
                  <a:srgbClr val="6D6D6D"/>
                </a:solidFill>
                <a:latin typeface="Helvetica Light"/>
                <a:ea typeface="ＭＳ Ｐゴシック" charset="0"/>
                <a:cs typeface="Helvetica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3E4E6C"/>
                </a:solidFill>
                <a:latin typeface="Arial Black" pitchFamily="34" charset="0"/>
              </a:defRPr>
            </a:lvl9pPr>
          </a:lstStyle>
          <a:p>
            <a:r>
              <a:rPr lang="en-US" sz="2000" dirty="0" smtClean="0"/>
              <a:t>HCI+DESIGN: USER INTERFACE DESIGN +</a:t>
            </a:r>
            <a:r>
              <a:rPr lang="en-US" sz="2000" baseline="0" dirty="0" smtClean="0"/>
              <a:t> PROTOTYPING + EVALUATION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34436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7CF45A7D-27BE-FB41-917F-E8B7C6646A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7016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30" y="0"/>
            <a:ext cx="8664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971D6915-DB84-054A-9E91-42315244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925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2430" y="0"/>
            <a:ext cx="8664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DEBB50BC-E44F-F34F-9356-FE87D40D6C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996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2430" y="0"/>
            <a:ext cx="8664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5AE4BFC2-BB6C-9B49-B22F-600A74F7A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6137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3863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921C6582-A2BD-BA46-A9AA-1B0CFB7AA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3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EBC3C09E-91B6-CE47-986C-6DE0CB43A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1117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3CC89E-482A-7243-9449-D2F6FD999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79256"/>
      </p:ext>
    </p:extLst>
  </p:cSld>
  <p:clrMapOvr>
    <a:masterClrMapping/>
  </p:clrMapOvr>
  <p:transition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90E83B99-2912-844F-8454-F6AEDC920B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84542"/>
      </p:ext>
    </p:extLst>
  </p:cSld>
  <p:clrMapOvr>
    <a:masterClrMapping/>
  </p:clrMapOvr>
  <p:transition>
    <p:dissolv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6E9D9D98-AD68-6A43-8268-14F9C89109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10334"/>
      </p:ext>
    </p:extLst>
  </p:cSld>
  <p:clrMapOvr>
    <a:masterClrMapping/>
  </p:clrMapOvr>
  <p:transition>
    <p:dissolv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8650" y="352425"/>
            <a:ext cx="2165350" cy="5972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352425"/>
            <a:ext cx="6346825" cy="5972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09D0C8C5-53F4-3647-8CB7-6BDD0B1E7E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672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2425"/>
            <a:ext cx="8664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921C6582-A2BD-BA46-A9AA-1B0CFB7AA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88676"/>
      </p:ext>
    </p:extLst>
  </p:cSld>
  <p:clrMapOvr>
    <a:masterClrMapping/>
  </p:clrMapOvr>
  <p:transition>
    <p:dissolv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2425"/>
            <a:ext cx="8664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921C6582-A2BD-BA46-A9AA-1B0CFB7AA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94534"/>
      </p:ext>
    </p:extLst>
  </p:cSld>
  <p:clrMapOvr>
    <a:masterClrMapping/>
  </p:clrMapOvr>
  <p:transition>
    <p:dissolv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2425"/>
            <a:ext cx="8664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921C6582-A2BD-BA46-A9AA-1B0CFB7AA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83307"/>
      </p:ext>
    </p:extLst>
  </p:cSld>
  <p:clrMapOvr>
    <a:masterClrMapping/>
  </p:clrMapOvr>
  <p:transition>
    <p:dissolv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2425"/>
            <a:ext cx="8664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921C6582-A2BD-BA46-A9AA-1B0CFB7AA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57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79425" y="352425"/>
            <a:ext cx="8664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038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38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921C6582-A2BD-BA46-A9AA-1B0CFB7AA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63232"/>
      </p:ext>
    </p:extLst>
  </p:cSld>
  <p:clrMapOvr>
    <a:masterClrMapping/>
  </p:clrMapOvr>
  <p:transition>
    <p:dissolv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93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2425"/>
            <a:ext cx="8664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921C6582-A2BD-BA46-A9AA-1B0CFB7AA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88144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A3876-95E2-AD44-84F4-AB431DD283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99624"/>
      </p:ext>
    </p:extLst>
  </p:cSld>
  <p:clrMapOvr>
    <a:masterClrMapping/>
  </p:clrMapOvr>
  <p:transition>
    <p:dissolv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2425"/>
            <a:ext cx="8664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9DF0062A-E0F9-B04D-8287-D37747AFD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35940"/>
      </p:ext>
    </p:extLst>
  </p:cSld>
  <p:clrMapOvr>
    <a:masterClrMapping/>
  </p:clrMapOvr>
  <p:transition>
    <p:dissolv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B8DE6A-2F8A-E249-8673-9EAD0D8060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426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l of Fame / Sh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64" y="97692"/>
            <a:ext cx="8779282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32944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9778B-06E7-6E4B-B497-9386DED933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6137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5DCA4-72D8-1847-88AD-275DB8B668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3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03B64-1C0B-F140-94CB-79067E323B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11174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60070A-7A1F-A54A-8179-5488E435F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84542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223D7-1A4B-D743-9E34-692DD8888E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1033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6527200"/>
            <a:ext cx="9144000" cy="32191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28000"/>
                </a:srgbClr>
              </a:gs>
              <a:gs pos="74000">
                <a:srgbClr val="000000">
                  <a:alpha val="0"/>
                </a:srgbClr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69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 dirty="0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6CDAAD2D-0A78-5443-AB84-74C25CBD9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0"/>
            <a:ext cx="8664575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51" r:id="rId21"/>
  </p:sldLayoutIdLst>
  <p:transition>
    <p:dissolv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700" b="0" i="0">
          <a:solidFill>
            <a:srgbClr val="E87A40"/>
          </a:solidFill>
          <a:latin typeface="Helvetica Light"/>
          <a:ea typeface="ＭＳ Ｐゴシック" charset="0"/>
          <a:cs typeface="Helvetica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0885" y="0"/>
            <a:ext cx="8664575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11" y="1255586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9394" y="6553200"/>
            <a:ext cx="623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 smtClean="0">
                <a:solidFill>
                  <a:srgbClr val="6D6D6D"/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1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6D6D6D"/>
                </a:solidFill>
                <a:latin typeface="Helvetica Light"/>
                <a:cs typeface="Helvetica Light"/>
              </a:defRPr>
            </a:lvl1pPr>
          </a:lstStyle>
          <a:p>
            <a:fld id="{921C6582-A2BD-BA46-A9AA-1B0CFB7AAF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</p:sldLayoutIdLst>
  <p:transition>
    <p:dissolv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700" b="0" i="0">
          <a:solidFill>
            <a:srgbClr val="F79646"/>
          </a:solidFill>
          <a:latin typeface="Helvetica"/>
          <a:ea typeface="ＭＳ Ｐゴシック" charset="0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700">
          <a:solidFill>
            <a:srgbClr val="3E4E6C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Helvetica Light"/>
          <a:ea typeface="ＭＳ Ｐゴシック" charset="0"/>
          <a:cs typeface="Helvetica Ligh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hci.stanford.edu/courses/cs194h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hci.stanford.edu/courses/cs194h/2016/wi/calendar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goo.gl/forms/Ig5kltfG7k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ga.org/how-to-survive-a-critique/" TargetMode="External"/><Relationship Id="rId4" Type="http://schemas.openxmlformats.org/officeDocument/2006/relationships/hyperlink" Target="https://www.cs.washington.edu/education/courses/cse441/13sp/readings_files/restricted/upd_hierarchy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8833" y="1676400"/>
            <a:ext cx="8185617" cy="1143000"/>
          </a:xfrm>
        </p:spPr>
        <p:txBody>
          <a:bodyPr/>
          <a:lstStyle/>
          <a:p>
            <a:pPr eaLnBrk="1" hangingPunct="1"/>
            <a:r>
              <a:rPr lang="en-US" b="1" dirty="0"/>
              <a:t>Introduction &amp; Course </a:t>
            </a:r>
            <a:r>
              <a:rPr lang="en-US" b="1" dirty="0" smtClean="0"/>
              <a:t>Overview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900" b="1" dirty="0" smtClean="0"/>
              <a:t>CS 194H – User Experience Design Project</a:t>
            </a:r>
            <a:endParaRPr lang="en-US" sz="2900" b="1" dirty="0"/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743041" y="57150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Helvetica"/>
                <a:cs typeface="Helvetica"/>
              </a:rPr>
              <a:t>January 5, 2016</a:t>
            </a:r>
            <a:endParaRPr lang="en-US" dirty="0">
              <a:solidFill>
                <a:schemeClr val="bg2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Format</a:t>
            </a:r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Quarter long project &amp; individual homework</a:t>
            </a:r>
          </a:p>
          <a:p>
            <a:r>
              <a:rPr lang="en-US" dirty="0" smtClean="0"/>
              <a:t>Interactive lectures / Project presentations (usually on Tuesdays)</a:t>
            </a:r>
          </a:p>
          <a:p>
            <a:r>
              <a:rPr lang="en-US" dirty="0" smtClean="0"/>
              <a:t>Studio design critiques on Thursday (usually)</a:t>
            </a:r>
          </a:p>
          <a:p>
            <a:r>
              <a:rPr lang="en-US" dirty="0" smtClean="0"/>
              <a:t>Readings (small number &amp; short)</a:t>
            </a:r>
          </a:p>
          <a:p>
            <a:r>
              <a:rPr lang="en-US" dirty="0" smtClean="0"/>
              <a:t>All material is (will be) online</a:t>
            </a:r>
          </a:p>
          <a:p>
            <a:pPr lvl="1"/>
            <a:r>
              <a:rPr lang="en-US" dirty="0" smtClean="0"/>
              <a:t>slides, exercises, readings, schedule</a:t>
            </a:r>
          </a:p>
          <a:p>
            <a:pPr lvl="1"/>
            <a:r>
              <a:rPr lang="en-US" dirty="0">
                <a:hlinkClick r:id="rId3"/>
              </a:rPr>
              <a:t>http://hci.stanford.edu/courses/cs194h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Have fun &amp; participate!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Description</a:t>
            </a:r>
            <a:endParaRPr lang="en-US"/>
          </a:p>
        </p:txBody>
      </p:sp>
      <p:sp>
        <p:nvSpPr>
          <p:cNvPr id="19462" name="Rectangle 5"/>
          <p:cNvSpPr>
            <a:spLocks noGrp="1" noChangeArrowheads="1"/>
          </p:cNvSpPr>
          <p:nvPr>
            <p:ph idx="1"/>
          </p:nvPr>
        </p:nvSpPr>
        <p:spPr>
          <a:xfrm>
            <a:off x="497225" y="1600200"/>
            <a:ext cx="8536697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will continue work on projects from CS 147</a:t>
            </a:r>
          </a:p>
          <a:p>
            <a:pPr lvl="1"/>
            <a:r>
              <a:rPr lang="en-US" dirty="0" smtClean="0"/>
              <a:t>existing groups will stay intact</a:t>
            </a:r>
          </a:p>
          <a:p>
            <a:pPr lvl="1"/>
            <a:r>
              <a:rPr lang="en-US" dirty="0" smtClean="0"/>
              <a:t>we will assign “new” students to teams</a:t>
            </a:r>
          </a:p>
          <a:p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4 students to a group </a:t>
            </a:r>
            <a:r>
              <a:rPr lang="en-US" dirty="0" smtClean="0">
                <a:sym typeface="Wingdings"/>
              </a:rPr>
              <a:t> 10-15 groups</a:t>
            </a:r>
            <a:endParaRPr lang="en-US" dirty="0" smtClean="0"/>
          </a:p>
          <a:p>
            <a:pPr lvl="1"/>
            <a:r>
              <a:rPr lang="en-US" dirty="0" smtClean="0"/>
              <a:t>groups meet with teaching staff every 2 weeks</a:t>
            </a:r>
          </a:p>
          <a:p>
            <a:pPr lvl="2"/>
            <a:r>
              <a:rPr lang="en-US" dirty="0" smtClean="0"/>
              <a:t>often in class, but also regularly scheduled outside</a:t>
            </a:r>
          </a:p>
          <a:p>
            <a:endParaRPr lang="en-US" dirty="0" smtClean="0"/>
          </a:p>
          <a:p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apply several HCI methods to a single interface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Process Overview</a:t>
            </a:r>
            <a:endParaRPr lang="en-US"/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62221"/>
            <a:ext cx="7772400" cy="5162379"/>
          </a:xfrm>
        </p:spPr>
        <p:txBody>
          <a:bodyPr/>
          <a:lstStyle/>
          <a:p>
            <a:r>
              <a:rPr lang="en-US" dirty="0" smtClean="0"/>
              <a:t>Project Recap (next Tue)</a:t>
            </a:r>
          </a:p>
          <a:p>
            <a:r>
              <a:rPr lang="en-US" dirty="0" smtClean="0"/>
              <a:t>Web Site</a:t>
            </a:r>
          </a:p>
          <a:p>
            <a:r>
              <a:rPr lang="en-US" dirty="0" smtClean="0"/>
              <a:t>Lab Usability Study</a:t>
            </a:r>
          </a:p>
          <a:p>
            <a:r>
              <a:rPr lang="en-US" dirty="0" smtClean="0"/>
              <a:t>Hi-Fi Prototype #2</a:t>
            </a:r>
          </a:p>
          <a:p>
            <a:r>
              <a:rPr lang="en-US" dirty="0" smtClean="0"/>
              <a:t>Field Usability Test</a:t>
            </a:r>
          </a:p>
          <a:p>
            <a:r>
              <a:rPr lang="en-US" dirty="0" smtClean="0"/>
              <a:t>Hi-Fi Prototype #3</a:t>
            </a:r>
          </a:p>
          <a:p>
            <a:r>
              <a:rPr lang="en-US" dirty="0" smtClean="0"/>
              <a:t>Hi-Fi Video Prototype</a:t>
            </a:r>
          </a:p>
          <a:p>
            <a:r>
              <a:rPr lang="en-US" dirty="0" smtClean="0"/>
              <a:t>Final posters/presentations &amp; project fair with industry guests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998" y="2971800"/>
            <a:ext cx="8688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  <a:hlinkClick r:id="rId2"/>
              </a:rPr>
              <a:t>http://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  <a:hlinkClick r:id="rId2"/>
              </a:rPr>
              <a:t>hci.stanford.edu/courses/cs194h/2016/wi/calendar.html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067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349251" y="1240101"/>
            <a:ext cx="8737600" cy="50844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James’ contact info</a:t>
            </a:r>
          </a:p>
          <a:p>
            <a:pPr lvl="1"/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err="1"/>
              <a:t>landay</a:t>
            </a:r>
            <a:r>
              <a:rPr lang="en-US" dirty="0"/>
              <a:t>@</a:t>
            </a:r>
            <a:r>
              <a:rPr lang="en-US" dirty="0" smtClean="0"/>
              <a:t>[usual </a:t>
            </a:r>
            <a:r>
              <a:rPr lang="en-US" dirty="0" err="1"/>
              <a:t>stanford</a:t>
            </a:r>
            <a:r>
              <a:rPr lang="en-US" dirty="0"/>
              <a:t> email domain</a:t>
            </a:r>
            <a:r>
              <a:rPr lang="en-US" dirty="0" smtClean="0"/>
              <a:t>] for appointments at times outside of office hours</a:t>
            </a:r>
          </a:p>
          <a:p>
            <a:r>
              <a:rPr lang="en-US" dirty="0" smtClean="0"/>
              <a:t>Chris &amp; Sherman’s contact info on web site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Books</a:t>
            </a:r>
            <a:endParaRPr lang="en-US"/>
          </a:p>
        </p:txBody>
      </p:sp>
      <p:sp>
        <p:nvSpPr>
          <p:cNvPr id="23558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68402" cy="4724400"/>
          </a:xfrm>
        </p:spPr>
        <p:txBody>
          <a:bodyPr/>
          <a:lstStyle/>
          <a:p>
            <a:r>
              <a:rPr lang="en-US" i="1" dirty="0" smtClean="0"/>
              <a:t>Universal Principles of Design </a:t>
            </a:r>
            <a:br>
              <a:rPr lang="en-US" i="1" dirty="0" smtClean="0"/>
            </a:br>
            <a:r>
              <a:rPr lang="en-US" dirty="0" smtClean="0"/>
              <a:t>by </a:t>
            </a:r>
            <a:r>
              <a:rPr lang="en-US" dirty="0" err="1" smtClean="0"/>
              <a:t>Lidwell</a:t>
            </a:r>
            <a:r>
              <a:rPr lang="en-US" dirty="0" smtClean="0"/>
              <a:t>, Holden &amp; Butler</a:t>
            </a:r>
          </a:p>
          <a:p>
            <a:pPr lvl="1"/>
            <a:r>
              <a:rPr lang="en-US" dirty="0" smtClean="0"/>
              <a:t>“handout” ~8 chapters we will use</a:t>
            </a:r>
          </a:p>
          <a:p>
            <a:r>
              <a:rPr lang="en-US" dirty="0" smtClean="0"/>
              <a:t>We will also hand out other papers, give you web links &amp; refer to slides</a:t>
            </a:r>
          </a:p>
          <a:p>
            <a:r>
              <a:rPr lang="en-US" dirty="0" smtClean="0"/>
              <a:t>Other recommended refs on web page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Assignments</a:t>
            </a:r>
            <a:endParaRPr lang="en-US"/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927100"/>
            <a:ext cx="8288215" cy="5397500"/>
          </a:xfrm>
        </p:spPr>
        <p:txBody>
          <a:bodyPr/>
          <a:lstStyle/>
          <a:p>
            <a:r>
              <a:rPr lang="en-US" dirty="0" smtClean="0"/>
              <a:t>Individual</a:t>
            </a:r>
          </a:p>
          <a:p>
            <a:pPr lvl="1"/>
            <a:r>
              <a:rPr lang="en-US" dirty="0" smtClean="0"/>
              <a:t>5 short studio tasks + one individual talk</a:t>
            </a:r>
          </a:p>
          <a:p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8 team assignments including web site</a:t>
            </a:r>
          </a:p>
          <a:p>
            <a:pPr lvl="2"/>
            <a:r>
              <a:rPr lang="en-US" dirty="0" smtClean="0"/>
              <a:t>5 team presentation/demos + with 1 write-up</a:t>
            </a:r>
          </a:p>
          <a:p>
            <a:pPr lvl="2"/>
            <a:r>
              <a:rPr lang="en-US" dirty="0" smtClean="0"/>
              <a:t>video</a:t>
            </a:r>
          </a:p>
          <a:p>
            <a:pPr lvl="2"/>
            <a:r>
              <a:rPr lang="en-US" dirty="0" smtClean="0"/>
              <a:t>poster</a:t>
            </a:r>
          </a:p>
          <a:p>
            <a:pPr lvl="1"/>
            <a:r>
              <a:rPr lang="en-US" dirty="0" smtClean="0"/>
              <a:t>team web site graded</a:t>
            </a:r>
          </a:p>
          <a:p>
            <a:pPr lvl="1"/>
            <a:r>
              <a:rPr lang="en-US" dirty="0" smtClean="0"/>
              <a:t>all work handed in online</a:t>
            </a:r>
          </a:p>
          <a:p>
            <a:pPr lvl="2"/>
            <a:r>
              <a:rPr lang="en-US" dirty="0" smtClean="0"/>
              <a:t>team work on team web site</a:t>
            </a:r>
          </a:p>
          <a:p>
            <a:pPr lvl="2"/>
            <a:r>
              <a:rPr lang="en-US" dirty="0" smtClean="0"/>
              <a:t>individual work TBD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Grading</a:t>
            </a:r>
            <a:endParaRPr lang="en-US" dirty="0"/>
          </a:p>
        </p:txBody>
      </p:sp>
      <p:sp>
        <p:nvSpPr>
          <p:cNvPr id="25606" name="Rectangle 5"/>
          <p:cNvSpPr>
            <a:spLocks noGrp="1" noChangeArrowheads="1"/>
          </p:cNvSpPr>
          <p:nvPr>
            <p:ph idx="1"/>
          </p:nvPr>
        </p:nvSpPr>
        <p:spPr>
          <a:xfrm>
            <a:off x="685799" y="1600200"/>
            <a:ext cx="8288215" cy="4724400"/>
          </a:xfrm>
        </p:spPr>
        <p:txBody>
          <a:bodyPr/>
          <a:lstStyle/>
          <a:p>
            <a:r>
              <a:rPr lang="en-US" dirty="0" smtClean="0"/>
              <a:t>No exams</a:t>
            </a:r>
          </a:p>
          <a:p>
            <a:r>
              <a:rPr lang="en-US" dirty="0" smtClean="0"/>
              <a:t>Individual assignments (30%)</a:t>
            </a:r>
          </a:p>
          <a:p>
            <a:r>
              <a:rPr lang="en-US" dirty="0" smtClean="0"/>
              <a:t>Group project (60%)</a:t>
            </a:r>
          </a:p>
          <a:p>
            <a:pPr lvl="1"/>
            <a:r>
              <a:rPr lang="en-US" dirty="0" smtClean="0"/>
              <a:t>demos/presentation (team component)</a:t>
            </a:r>
          </a:p>
          <a:p>
            <a:pPr lvl="1"/>
            <a:r>
              <a:rPr lang="en-US" dirty="0" smtClean="0"/>
              <a:t>project write-up</a:t>
            </a:r>
          </a:p>
          <a:p>
            <a:pPr lvl="1"/>
            <a:r>
              <a:rPr lang="en-US" dirty="0" smtClean="0"/>
              <a:t>team web site</a:t>
            </a:r>
          </a:p>
          <a:p>
            <a:pPr lvl="1"/>
            <a:r>
              <a:rPr lang="en-US" dirty="0" smtClean="0"/>
              <a:t>ratings given by other team members &amp; class</a:t>
            </a:r>
          </a:p>
          <a:p>
            <a:r>
              <a:rPr lang="en-US" i="1" dirty="0" smtClean="0"/>
              <a:t>In class participation</a:t>
            </a:r>
            <a:r>
              <a:rPr lang="en-US" dirty="0" smtClean="0"/>
              <a:t> (10%)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Tidbits</a:t>
            </a:r>
            <a:endParaRPr lang="en-US"/>
          </a:p>
        </p:txBody>
      </p:sp>
      <p:sp>
        <p:nvSpPr>
          <p:cNvPr id="26630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66094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Late Policy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lates</a:t>
            </a:r>
            <a:r>
              <a:rPr lang="en-US" dirty="0" smtClean="0"/>
              <a:t> on team assignments</a:t>
            </a:r>
          </a:p>
          <a:p>
            <a:pPr lvl="1"/>
            <a:r>
              <a:rPr lang="en-US" dirty="0" smtClean="0"/>
              <a:t>individual assignments lose one letter grade/day</a:t>
            </a:r>
          </a:p>
          <a:p>
            <a:r>
              <a:rPr lang="en-US" dirty="0" smtClean="0"/>
              <a:t>Cheating policy</a:t>
            </a:r>
          </a:p>
          <a:p>
            <a:pPr lvl="1"/>
            <a:r>
              <a:rPr lang="en-US" dirty="0" smtClean="0"/>
              <a:t>Stanford honor code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Teams</a:t>
            </a:r>
            <a:endParaRPr lang="en-US"/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Which 147 teams are represented?</a:t>
            </a:r>
          </a:p>
          <a:p>
            <a:r>
              <a:rPr lang="en-US" smtClean="0"/>
              <a:t>How many team members?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Who are we?</a:t>
            </a:r>
          </a:p>
          <a:p>
            <a:r>
              <a:rPr lang="en-US" smtClean="0"/>
              <a:t>Course overview &amp; schedule</a:t>
            </a:r>
          </a:p>
          <a:p>
            <a:r>
              <a:rPr lang="en-US" smtClean="0"/>
              <a:t>Introductions</a:t>
            </a:r>
          </a:p>
          <a:p>
            <a:r>
              <a:rPr lang="en-US" smtClean="0"/>
              <a:t>Teams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439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>
                <a:hlinkClick r:id="rId3"/>
              </a:rPr>
              <a:t>http://</a:t>
            </a:r>
            <a:r>
              <a:rPr lang="en-US" sz="4800" dirty="0" smtClean="0">
                <a:hlinkClick r:id="rId3"/>
              </a:rPr>
              <a:t>goo.gl/forms/Ig5kltfG7k</a:t>
            </a:r>
            <a:endParaRPr lang="en-US" sz="4800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00196" cy="4724400"/>
          </a:xfrm>
        </p:spPr>
        <p:txBody>
          <a:bodyPr/>
          <a:lstStyle/>
          <a:p>
            <a:r>
              <a:rPr lang="en-US" dirty="0" smtClean="0"/>
              <a:t>Thursday</a:t>
            </a:r>
          </a:p>
          <a:p>
            <a:pPr lvl="1"/>
            <a:r>
              <a:rPr lang="en-US" dirty="0" smtClean="0"/>
              <a:t>Studio assignment #1 – Hierarchy &amp; Tagging</a:t>
            </a:r>
          </a:p>
          <a:p>
            <a:pPr lvl="1"/>
            <a:r>
              <a:rPr lang="en-US" dirty="0" smtClean="0"/>
              <a:t>Read </a:t>
            </a:r>
            <a:r>
              <a:rPr lang="en-US" dirty="0" smtClean="0">
                <a:hlinkClick r:id="rId3"/>
              </a:rPr>
              <a:t>How to Survive a Critique </a:t>
            </a:r>
            <a:r>
              <a:rPr lang="en-US" dirty="0" smtClean="0"/>
              <a:t>by Karen Cheng</a:t>
            </a:r>
          </a:p>
          <a:p>
            <a:pPr lvl="1"/>
            <a:r>
              <a:rPr lang="en-US" dirty="0" smtClean="0"/>
              <a:t>Read </a:t>
            </a:r>
            <a:r>
              <a:rPr lang="en-US" dirty="0" smtClean="0">
                <a:hlinkClick r:id="rId4"/>
              </a:rPr>
              <a:t>Hierarchy </a:t>
            </a:r>
            <a:r>
              <a:rPr lang="en-US" dirty="0" smtClean="0"/>
              <a:t>from </a:t>
            </a:r>
            <a:r>
              <a:rPr lang="en-US" i="1" dirty="0" smtClean="0"/>
              <a:t>Universal Principles of Design</a:t>
            </a:r>
          </a:p>
          <a:p>
            <a:pPr lvl="1"/>
            <a:r>
              <a:rPr lang="en-US" dirty="0" smtClean="0"/>
              <a:t>Share with Chris so we can access during class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0408" y="4573480"/>
            <a:ext cx="3823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Helvetica Light"/>
                <a:cs typeface="Helvetica Light"/>
              </a:rPr>
              <a:t>Who are We?</a:t>
            </a:r>
            <a:endParaRPr lang="en-US" sz="4800" dirty="0">
              <a:latin typeface="Helvetica Light"/>
              <a:cs typeface="Helvetica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47848" y="1919308"/>
            <a:ext cx="4648305" cy="2060286"/>
            <a:chOff x="2247848" y="1919308"/>
            <a:chExt cx="4648305" cy="2060286"/>
          </a:xfrm>
        </p:grpSpPr>
        <p:pic>
          <p:nvPicPr>
            <p:cNvPr id="6" name="Picture 5" descr="who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857" y="1919308"/>
              <a:ext cx="2060286" cy="2060286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2247848" y="2147661"/>
              <a:ext cx="4648305" cy="1603580"/>
              <a:chOff x="2201139" y="2147661"/>
              <a:chExt cx="4648305" cy="1603580"/>
            </a:xfrm>
          </p:grpSpPr>
          <p:pic>
            <p:nvPicPr>
              <p:cNvPr id="7" name="Picture 6" descr="who.png"/>
              <p:cNvPicPr>
                <a:picLocks noChangeAspect="1"/>
              </p:cNvPicPr>
              <p:nvPr/>
            </p:nvPicPr>
            <p:blipFill>
              <a:blip r:embed="rId3" cstate="email">
                <a:alphaModFix amt="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5864" y="2147661"/>
                <a:ext cx="1603580" cy="1603580"/>
              </a:xfrm>
              <a:prstGeom prst="rect">
                <a:avLst/>
              </a:prstGeom>
            </p:spPr>
          </p:pic>
          <p:pic>
            <p:nvPicPr>
              <p:cNvPr id="8" name="Picture 7" descr="who.png"/>
              <p:cNvPicPr>
                <a:picLocks noChangeAspect="1"/>
              </p:cNvPicPr>
              <p:nvPr/>
            </p:nvPicPr>
            <p:blipFill>
              <a:blip r:embed="rId3" cstate="email">
                <a:alphaModFix amt="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1139" y="2147661"/>
                <a:ext cx="1603580" cy="1603580"/>
              </a:xfrm>
              <a:prstGeom prst="rect">
                <a:avLst/>
              </a:prstGeom>
            </p:spPr>
          </p:pic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9DCA-4B18-234C-AD4E-11144FC203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9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0" y="0"/>
            <a:ext cx="6604000" cy="1143000"/>
          </a:xfrm>
        </p:spPr>
        <p:txBody>
          <a:bodyPr/>
          <a:lstStyle/>
          <a:p>
            <a:r>
              <a:rPr lang="en-US" dirty="0" smtClean="0"/>
              <a:t>James </a:t>
            </a:r>
            <a:r>
              <a:rPr lang="en-US" dirty="0" err="1" smtClean="0"/>
              <a:t>Landay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9349" y="1015999"/>
            <a:ext cx="6554665" cy="55371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Professor in Computer Science at Stanford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formerly professor in Information Science at Cornell Tech, CSE at the University of Washington &amp; </a:t>
            </a:r>
            <a:br>
              <a:rPr lang="en-US" dirty="0" smtClean="0"/>
            </a:br>
            <a:r>
              <a:rPr lang="en-US" dirty="0" smtClean="0"/>
              <a:t>EECS at UC Berkeley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spent 3 years as Director of Intel Labs Seattle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Dec 2011 finished 2.5  year sabbatical at Microsoft Research Asia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PhD in CS from Carnegie Mellon </a:t>
            </a:r>
            <a:r>
              <a:rPr lang="fr-FR" altLang="ja-JP" dirty="0" smtClean="0"/>
              <a:t>’</a:t>
            </a:r>
            <a:r>
              <a:rPr lang="en-US" dirty="0" smtClean="0"/>
              <a:t>96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HCI w/ focus on informal input (pens, speech, etc.), </a:t>
            </a:r>
            <a:r>
              <a:rPr lang="en-US" dirty="0" err="1" smtClean="0"/>
              <a:t>crowdwork</a:t>
            </a:r>
            <a:r>
              <a:rPr lang="en-US" dirty="0" smtClean="0"/>
              <a:t>, web design (tools, patterns, etc.)</a:t>
            </a:r>
            <a:br>
              <a:rPr lang="en-US" dirty="0" smtClean="0"/>
            </a:br>
            <a:r>
              <a:rPr lang="en-US" dirty="0" smtClean="0"/>
              <a:t>&amp; ubiquitous computing (</a:t>
            </a:r>
            <a:r>
              <a:rPr lang="en-US" dirty="0" err="1" smtClean="0"/>
              <a:t>Ubicomp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Office </a:t>
            </a:r>
            <a:r>
              <a:rPr lang="en-US" dirty="0"/>
              <a:t>hours</a:t>
            </a:r>
          </a:p>
          <a:p>
            <a:pPr lvl="1"/>
            <a:r>
              <a:rPr lang="en-US" dirty="0"/>
              <a:t>Mon.  </a:t>
            </a:r>
            <a:r>
              <a:rPr lang="en-US" dirty="0" smtClean="0"/>
              <a:t>2:00 </a:t>
            </a:r>
            <a:r>
              <a:rPr lang="en-US" dirty="0"/>
              <a:t>PM – </a:t>
            </a:r>
            <a:r>
              <a:rPr lang="en-US" dirty="0" smtClean="0"/>
              <a:t>3:00 </a:t>
            </a:r>
            <a:r>
              <a:rPr lang="en-US" dirty="0"/>
              <a:t>PM, </a:t>
            </a:r>
            <a:r>
              <a:rPr lang="en-US" dirty="0" smtClean="0"/>
              <a:t>Gates 390</a:t>
            </a:r>
          </a:p>
          <a:p>
            <a:pPr lvl="1"/>
            <a:r>
              <a:rPr lang="en-US" dirty="0" smtClean="0"/>
              <a:t>Wed. 10:00 AM – 11:00 AM, Gates 390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dt+UX2: User Experience Design Project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877C-33E4-8D47-9FF8-A9983EC5D9E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7452"/>
            <a:ext cx="2139696" cy="21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366" y="1039634"/>
            <a:ext cx="6127518" cy="1033408"/>
          </a:xfrm>
        </p:spPr>
        <p:txBody>
          <a:bodyPr/>
          <a:lstStyle/>
          <a:p>
            <a:r>
              <a:rPr lang="en-US" dirty="0" smtClean="0"/>
              <a:t>Chris Min</a:t>
            </a:r>
            <a:endParaRPr lang="en-US" dirty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854537" y="2676901"/>
            <a:ext cx="8035766" cy="38763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BA Economics, MS CS </a:t>
            </a:r>
          </a:p>
          <a:p>
            <a:r>
              <a:rPr lang="en-US" dirty="0" smtClean="0"/>
              <a:t>Need finding, rapid design iteration, healthcare tech </a:t>
            </a:r>
          </a:p>
          <a:p>
            <a:r>
              <a:rPr lang="en-US" dirty="0" smtClean="0"/>
              <a:t>I like traveling, biking, and traveling by bike</a:t>
            </a:r>
          </a:p>
          <a:p>
            <a:r>
              <a:rPr lang="en-US" dirty="0" smtClean="0"/>
              <a:t>Office </a:t>
            </a:r>
            <a:r>
              <a:rPr lang="en-US" dirty="0"/>
              <a:t>h</a:t>
            </a:r>
            <a:r>
              <a:rPr lang="en-US" dirty="0" smtClean="0"/>
              <a:t>ours</a:t>
            </a:r>
          </a:p>
          <a:p>
            <a:pPr lvl="1"/>
            <a:r>
              <a:rPr lang="en-US" dirty="0" smtClean="0"/>
              <a:t>Mon.  1:00 PM </a:t>
            </a:r>
            <a:r>
              <a:rPr lang="en-US" dirty="0"/>
              <a:t>– </a:t>
            </a:r>
            <a:r>
              <a:rPr lang="en-US" dirty="0" smtClean="0"/>
              <a:t>2:00 PM, Huang Basement</a:t>
            </a:r>
          </a:p>
          <a:p>
            <a:pPr lvl="1"/>
            <a:r>
              <a:rPr lang="en-US" dirty="0" smtClean="0"/>
              <a:t>Wed.  1:00 PM – 2:00 PM, Huang Basement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877C-33E4-8D47-9FF8-A9983EC5D9E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 descr="Photo on 9-21-15 at 8.59 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0" t="1387" r="21850" b="9813"/>
          <a:stretch/>
        </p:blipFill>
        <p:spPr>
          <a:xfrm>
            <a:off x="451144" y="434501"/>
            <a:ext cx="2138752" cy="213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7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366" y="1039634"/>
            <a:ext cx="6127518" cy="1033408"/>
          </a:xfrm>
        </p:spPr>
        <p:txBody>
          <a:bodyPr/>
          <a:lstStyle/>
          <a:p>
            <a:r>
              <a:rPr lang="en-US" dirty="0" smtClean="0"/>
              <a:t>Sherman Leung</a:t>
            </a:r>
            <a:endParaRPr lang="en-US" dirty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854536" y="2676901"/>
            <a:ext cx="8289463" cy="3876300"/>
          </a:xfrm>
        </p:spPr>
        <p:txBody>
          <a:bodyPr>
            <a:normAutofit/>
          </a:bodyPr>
          <a:lstStyle/>
          <a:p>
            <a:r>
              <a:rPr lang="en-US" dirty="0" smtClean="0"/>
              <a:t>BS CS (HCI), MS CS (HCI)</a:t>
            </a:r>
          </a:p>
          <a:p>
            <a:r>
              <a:rPr lang="en-US" dirty="0" smtClean="0"/>
              <a:t>entrepreneurship, </a:t>
            </a:r>
            <a:r>
              <a:rPr lang="en-US" dirty="0" err="1" smtClean="0"/>
              <a:t>edtech</a:t>
            </a:r>
            <a:r>
              <a:rPr lang="en-US" dirty="0"/>
              <a:t> </a:t>
            </a:r>
            <a:r>
              <a:rPr lang="en-US" dirty="0" smtClean="0"/>
              <a:t>&amp; mobile health</a:t>
            </a:r>
          </a:p>
          <a:p>
            <a:r>
              <a:rPr lang="en-US" dirty="0"/>
              <a:t>e</a:t>
            </a:r>
            <a:r>
              <a:rPr lang="en-US" dirty="0" smtClean="0"/>
              <a:t>njoys piano, ping pong &amp; basketball</a:t>
            </a:r>
          </a:p>
          <a:p>
            <a:r>
              <a:rPr lang="en-US" dirty="0"/>
              <a:t>o</a:t>
            </a:r>
            <a:r>
              <a:rPr lang="en-US" dirty="0" smtClean="0"/>
              <a:t>ffice </a:t>
            </a:r>
            <a:r>
              <a:rPr lang="en-US" dirty="0"/>
              <a:t>h</a:t>
            </a:r>
            <a:r>
              <a:rPr lang="en-US" dirty="0" smtClean="0"/>
              <a:t>ours</a:t>
            </a:r>
          </a:p>
          <a:p>
            <a:pPr lvl="1"/>
            <a:r>
              <a:rPr lang="en-US" dirty="0" smtClean="0"/>
              <a:t>Tue./Thur.  10:30 AM </a:t>
            </a:r>
            <a:r>
              <a:rPr lang="en-US" dirty="0"/>
              <a:t>– </a:t>
            </a:r>
            <a:r>
              <a:rPr lang="en-US" dirty="0" smtClean="0"/>
              <a:t>11:30 AM, </a:t>
            </a:r>
            <a:r>
              <a:rPr lang="en-US" dirty="0" err="1" smtClean="0"/>
              <a:t>Tressider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877C-33E4-8D47-9FF8-A9983EC5D9E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4" y="434664"/>
            <a:ext cx="2138752" cy="21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Design and Build UIs</a:t>
            </a:r>
            <a:endParaRPr lang="en-US"/>
          </a:p>
        </p:txBody>
      </p:sp>
      <p:sp>
        <p:nvSpPr>
          <p:cNvPr id="1639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Development process</a:t>
            </a:r>
          </a:p>
          <a:p>
            <a:r>
              <a:rPr lang="en-US" dirty="0" smtClean="0"/>
              <a:t>Usability goals</a:t>
            </a:r>
          </a:p>
          <a:p>
            <a:r>
              <a:rPr lang="en-US" dirty="0" smtClean="0"/>
              <a:t>User-centered design</a:t>
            </a:r>
          </a:p>
          <a:p>
            <a:r>
              <a:rPr lang="en-US" dirty="0" smtClean="0"/>
              <a:t>Need finding, task analysis &amp; contextual inquiry</a:t>
            </a:r>
          </a:p>
          <a:p>
            <a:r>
              <a:rPr lang="en-US" dirty="0" smtClean="0"/>
              <a:t>Rapid prototyping</a:t>
            </a:r>
          </a:p>
          <a:p>
            <a:r>
              <a:rPr lang="en-US" i="1" dirty="0" smtClean="0">
                <a:solidFill>
                  <a:srgbClr val="FF6600"/>
                </a:solidFill>
              </a:rPr>
              <a:t>Evaluation</a:t>
            </a:r>
          </a:p>
          <a:p>
            <a:r>
              <a:rPr lang="en-US" i="1" dirty="0" smtClean="0">
                <a:solidFill>
                  <a:srgbClr val="FF6600"/>
                </a:solidFill>
              </a:rPr>
              <a:t>Programming</a:t>
            </a:r>
            <a:endParaRPr lang="en-US" i="1" dirty="0">
              <a:solidFill>
                <a:srgbClr val="FF66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Iteration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458200" cy="22764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At every stage!</a:t>
            </a:r>
          </a:p>
        </p:txBody>
      </p:sp>
      <p:graphicFrame>
        <p:nvGraphicFramePr>
          <p:cNvPr id="819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98725" y="2595563"/>
          <a:ext cx="414337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Clip" r:id="rId4" imgW="3849232" imgH="3468986" progId="MS_ClipArt_Gallery.2">
                  <p:embed/>
                </p:oleObj>
              </mc:Choice>
              <mc:Fallback>
                <p:oleObj name="Clip" r:id="rId4" imgW="3849232" imgH="346898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2595563"/>
                        <a:ext cx="4143375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987DD-0B43-4BDC-BB9D-21A80E590B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6083300" y="2605088"/>
            <a:ext cx="114614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Design</a:t>
            </a:r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769938" y="4160838"/>
            <a:ext cx="150361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Prototype</a:t>
            </a:r>
          </a:p>
        </p:txBody>
      </p:sp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5995988" y="6047405"/>
            <a:ext cx="138499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080226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of the Course</a:t>
            </a: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509206" y="1126276"/>
            <a:ext cx="8506744" cy="51983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Learn to prototype, evaluate, &amp; build UIs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</a:schemeClr>
                </a:solidFill>
              </a:rPr>
              <a:t>the needs &amp; tasks of prospective users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</a:schemeClr>
                </a:solidFill>
              </a:rPr>
              <a:t>cognitive/perceptual constraints that affect design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technology &amp; techniques used to prototype UIs</a:t>
            </a:r>
          </a:p>
          <a:p>
            <a:pPr lvl="1"/>
            <a:r>
              <a:rPr lang="en-US" dirty="0" smtClean="0"/>
              <a:t>techniques for evaluating a user interface design</a:t>
            </a:r>
          </a:p>
          <a:p>
            <a:pPr lvl="1"/>
            <a:r>
              <a:rPr lang="en-US" dirty="0" smtClean="0"/>
              <a:t>importance of iterative design for usability</a:t>
            </a:r>
          </a:p>
          <a:p>
            <a:pPr lvl="1"/>
            <a:r>
              <a:rPr lang="en-US" dirty="0" smtClean="0"/>
              <a:t>how to work together on a team project</a:t>
            </a:r>
          </a:p>
          <a:p>
            <a:pPr lvl="1"/>
            <a:r>
              <a:rPr lang="en-US" dirty="0" smtClean="0"/>
              <a:t>communicate your results to a group</a:t>
            </a:r>
          </a:p>
          <a:p>
            <a:pPr lvl="2"/>
            <a:r>
              <a:rPr lang="en-US" dirty="0" smtClean="0"/>
              <a:t>key to your future success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Understand where technology is going &amp; </a:t>
            </a:r>
            <a:br>
              <a:rPr lang="en-US" dirty="0" smtClean="0"/>
            </a:br>
            <a:r>
              <a:rPr lang="en-US" dirty="0" smtClean="0"/>
              <a:t>what UIs of the future might be like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194H - Winter 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dt+UX2: User Experience Design Project 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5605-A621-BB48-A3A3-D0E7F43A8E8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theme/theme1.xml><?xml version="1.0" encoding="utf-8"?>
<a:theme xmlns:a="http://schemas.openxmlformats.org/drawingml/2006/main" name="2_Summer HCI">
  <a:themeElements>
    <a:clrScheme name="1_Summer HCI 10">
      <a:dk1>
        <a:srgbClr val="808080"/>
      </a:dk1>
      <a:lt1>
        <a:srgbClr val="FFFFFF"/>
      </a:lt1>
      <a:dk2>
        <a:srgbClr val="A94E31"/>
      </a:dk2>
      <a:lt2>
        <a:srgbClr val="3E4E6C"/>
      </a:lt2>
      <a:accent1>
        <a:srgbClr val="00CC99"/>
      </a:accent1>
      <a:accent2>
        <a:srgbClr val="3333CC"/>
      </a:accent2>
      <a:accent3>
        <a:srgbClr val="D1B2AD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ummer HCI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Summer HCI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ummer HCI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8">
        <a:dk1>
          <a:srgbClr val="808080"/>
        </a:dk1>
        <a:lt1>
          <a:srgbClr val="FFFFFF"/>
        </a:lt1>
        <a:dk2>
          <a:srgbClr val="A94E31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D1B2AD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ummer HCI 9">
        <a:dk1>
          <a:srgbClr val="808080"/>
        </a:dk1>
        <a:lt1>
          <a:srgbClr val="FFFFFF"/>
        </a:lt1>
        <a:dk2>
          <a:srgbClr val="A94E31"/>
        </a:dk2>
        <a:lt2>
          <a:srgbClr val="3E6C6C"/>
        </a:lt2>
        <a:accent1>
          <a:srgbClr val="00CC99"/>
        </a:accent1>
        <a:accent2>
          <a:srgbClr val="3333CC"/>
        </a:accent2>
        <a:accent3>
          <a:srgbClr val="D1B2AD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ummer HCI 10">
        <a:dk1>
          <a:srgbClr val="808080"/>
        </a:dk1>
        <a:lt1>
          <a:srgbClr val="FFFFFF"/>
        </a:lt1>
        <a:dk2>
          <a:srgbClr val="A94E31"/>
        </a:dk2>
        <a:lt2>
          <a:srgbClr val="3E4E6C"/>
        </a:lt2>
        <a:accent1>
          <a:srgbClr val="00CC99"/>
        </a:accent1>
        <a:accent2>
          <a:srgbClr val="3333CC"/>
        </a:accent2>
        <a:accent3>
          <a:srgbClr val="D1B2AD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nday">
  <a:themeElements>
    <a:clrScheme name="Custom 4">
      <a:dk1>
        <a:srgbClr val="414141"/>
      </a:dk1>
      <a:lt1>
        <a:srgbClr val="FFFFFF"/>
      </a:lt1>
      <a:dk2>
        <a:srgbClr val="282A2A"/>
      </a:dk2>
      <a:lt2>
        <a:srgbClr val="D0D0D0"/>
      </a:lt2>
      <a:accent1>
        <a:srgbClr val="E87A40"/>
      </a:accent1>
      <a:accent2>
        <a:srgbClr val="EAC632"/>
      </a:accent2>
      <a:accent3>
        <a:srgbClr val="D1B2AD"/>
      </a:accent3>
      <a:accent4>
        <a:srgbClr val="DADADA"/>
      </a:accent4>
      <a:accent5>
        <a:srgbClr val="E8B887"/>
      </a:accent5>
      <a:accent6>
        <a:srgbClr val="8E8E8E"/>
      </a:accent6>
      <a:hlink>
        <a:srgbClr val="FFFFFF"/>
      </a:hlink>
      <a:folHlink>
        <a:srgbClr val="FFFFFF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Summer HCI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ummer HCI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mmer HCI 8">
        <a:dk1>
          <a:srgbClr val="808080"/>
        </a:dk1>
        <a:lt1>
          <a:srgbClr val="FFFFFF"/>
        </a:lt1>
        <a:dk2>
          <a:srgbClr val="A94E31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D1B2AD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ummer HCI 9">
        <a:dk1>
          <a:srgbClr val="808080"/>
        </a:dk1>
        <a:lt1>
          <a:srgbClr val="FFFFFF"/>
        </a:lt1>
        <a:dk2>
          <a:srgbClr val="A94E31"/>
        </a:dk2>
        <a:lt2>
          <a:srgbClr val="3E6C6C"/>
        </a:lt2>
        <a:accent1>
          <a:srgbClr val="00CC99"/>
        </a:accent1>
        <a:accent2>
          <a:srgbClr val="3333CC"/>
        </a:accent2>
        <a:accent3>
          <a:srgbClr val="D1B2AD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ummer HCI 10">
        <a:dk1>
          <a:srgbClr val="808080"/>
        </a:dk1>
        <a:lt1>
          <a:srgbClr val="FFFFFF"/>
        </a:lt1>
        <a:dk2>
          <a:srgbClr val="A94E31"/>
        </a:dk2>
        <a:lt2>
          <a:srgbClr val="3E4E6C"/>
        </a:lt2>
        <a:accent1>
          <a:srgbClr val="00CC99"/>
        </a:accent1>
        <a:accent2>
          <a:srgbClr val="3333CC"/>
        </a:accent2>
        <a:accent3>
          <a:srgbClr val="D1B2AD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12813</TotalTime>
  <Words>838</Words>
  <Application>Microsoft Macintosh PowerPoint</Application>
  <PresentationFormat>On-screen Show (4:3)</PresentationFormat>
  <Paragraphs>219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 Black</vt:lpstr>
      <vt:lpstr>Helvetica</vt:lpstr>
      <vt:lpstr>Helvetica Light</vt:lpstr>
      <vt:lpstr>Helvetica Neue</vt:lpstr>
      <vt:lpstr>MS PGothic</vt:lpstr>
      <vt:lpstr>ＭＳ Ｐゴシック</vt:lpstr>
      <vt:lpstr>Times New Roman</vt:lpstr>
      <vt:lpstr>Wingdings</vt:lpstr>
      <vt:lpstr>Arial</vt:lpstr>
      <vt:lpstr>2_Summer HCI</vt:lpstr>
      <vt:lpstr>Landay</vt:lpstr>
      <vt:lpstr>Clip</vt:lpstr>
      <vt:lpstr>Introduction &amp; Course Overview   CS 194H – User Experience Design Project</vt:lpstr>
      <vt:lpstr>Outline</vt:lpstr>
      <vt:lpstr>PowerPoint Presentation</vt:lpstr>
      <vt:lpstr>James Landay</vt:lpstr>
      <vt:lpstr>Chris Min</vt:lpstr>
      <vt:lpstr>Sherman Leung</vt:lpstr>
      <vt:lpstr>How to Design and Build UIs</vt:lpstr>
      <vt:lpstr>Iteration</vt:lpstr>
      <vt:lpstr>Goals of the Course</vt:lpstr>
      <vt:lpstr>Course Format</vt:lpstr>
      <vt:lpstr>Project Description</vt:lpstr>
      <vt:lpstr>Project Process Overview</vt:lpstr>
      <vt:lpstr>Schedule</vt:lpstr>
      <vt:lpstr>Administrivia</vt:lpstr>
      <vt:lpstr>Books</vt:lpstr>
      <vt:lpstr>Assignments</vt:lpstr>
      <vt:lpstr>Grading</vt:lpstr>
      <vt:lpstr>Tidbits</vt:lpstr>
      <vt:lpstr>Teams</vt:lpstr>
      <vt:lpstr>Survey</vt:lpstr>
      <vt:lpstr>Summary</vt:lpstr>
    </vt:vector>
  </TitlesOfParts>
  <Company>Berkeley Summer Engineering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Course Overview</dc:title>
  <dc:subject>User Interface Design, Prototyping, and Evaluation</dc:subject>
  <dc:creator>James Landay, Scott Klemmer</dc:creator>
  <cp:keywords>usability, interface design, interaction design, user interface, user interface design</cp:keywords>
  <cp:lastModifiedBy>James Landay</cp:lastModifiedBy>
  <cp:revision>297</cp:revision>
  <cp:lastPrinted>2015-01-08T21:18:28Z</cp:lastPrinted>
  <dcterms:created xsi:type="dcterms:W3CDTF">1995-06-02T21:27:28Z</dcterms:created>
  <dcterms:modified xsi:type="dcterms:W3CDTF">2016-01-05T21:57:28Z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landay@cs.berkeley.edu</vt:lpwstr>
  </property>
  <property fmtid="{D5CDD505-2E9C-101B-9397-08002B2CF9AE}" pid="8" name="HomePage">
    <vt:lpwstr>http://bmrc.berkeley.edu/courseware/cs160/fall99/</vt:lpwstr>
  </property>
  <property fmtid="{D5CDD505-2E9C-101B-9397-08002B2CF9AE}" pid="9" name="Other">
    <vt:lpwstr>CS 160, Fall 1999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J:\courseware\cs160\fall99\lectures</vt:lpwstr>
  </property>
</Properties>
</file>