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4" r:id="rId3"/>
  </p:sldMasterIdLst>
  <p:notesMasterIdLst>
    <p:notesMasterId r:id="rId16"/>
  </p:notesMasterIdLst>
  <p:sldIdLst>
    <p:sldId id="259" r:id="rId4"/>
    <p:sldId id="256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68" r:id="rId13"/>
    <p:sldId id="267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3784" autoAdjust="0"/>
  </p:normalViewPr>
  <p:slideViewPr>
    <p:cSldViewPr>
      <p:cViewPr varScale="1">
        <p:scale>
          <a:sx n="73" d="100"/>
          <a:sy n="73" d="100"/>
        </p:scale>
        <p:origin x="-16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0109-212E-443F-8948-1E3C88AB33B2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3AA59-361C-4BAB-9609-C80BBDFE0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8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51424">
              <a:defRPr/>
            </a:pPr>
            <a:fld id="{C5A51144-E90F-4AFB-BE4E-5315CD88E01F}" type="slidenum">
              <a:rPr lang="en-US">
                <a:solidFill>
                  <a:prstClr val="black"/>
                </a:solidFill>
                <a:latin typeface="맑은 고딕"/>
              </a:rPr>
              <a:pPr defTabSz="1251424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81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라이나 채널시스템</a:t>
            </a:r>
            <a:r>
              <a:rPr lang="ko-KR" altLang="en-US" baseline="0" dirty="0" smtClean="0"/>
              <a:t> 중 </a:t>
            </a:r>
            <a:r>
              <a:rPr lang="ko-KR" altLang="en-US" baseline="0" dirty="0" err="1" smtClean="0"/>
              <a:t>신계약업무시스템은</a:t>
            </a:r>
            <a:endParaRPr lang="en-US" altLang="ko-KR" dirty="0" smtClean="0"/>
          </a:p>
          <a:p>
            <a:r>
              <a:rPr lang="ko-KR" altLang="en-US" dirty="0" smtClean="0"/>
              <a:t>상품관리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고객관리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가입설계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청약입력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초회입금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업무순으로</a:t>
            </a:r>
            <a:r>
              <a:rPr lang="ko-KR" altLang="en-US" dirty="0" smtClean="0"/>
              <a:t> 이루어져 있음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AA59-361C-4BAB-9609-C80BBDFE09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7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AA59-361C-4BAB-9609-C80BBDFE09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AA59-361C-4BAB-9609-C80BBDFE09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5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3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65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9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4762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0" y="65262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fontAlgn="base" latinLnBrk="0">
              <a:lnSpc>
                <a:spcPct val="101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B0A75190-17AF-4D3D-B7B0-0FE8C4F12741}" type="slidenum"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pPr algn="ctr" fontAlgn="base" latinLnBrk="0">
                <a:lnSpc>
                  <a:spcPct val="101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78322"/>
              </p:ext>
            </p:extLst>
          </p:nvPr>
        </p:nvGraphicFramePr>
        <p:xfrm>
          <a:off x="351693" y="142876"/>
          <a:ext cx="8440615" cy="915035"/>
        </p:xfrm>
        <a:graphic>
          <a:graphicData uri="http://schemas.openxmlformats.org/drawingml/2006/table">
            <a:tbl>
              <a:tblPr/>
              <a:tblGrid>
                <a:gridCol w="2094035"/>
                <a:gridCol w="4763965"/>
                <a:gridCol w="158261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프레임워크 아키텍처 설명서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27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문서번호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KDB__PMO_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프레임워크아키텍처설명서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2012-02-29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1" descr="크기변환_SK-cac-Comm-E_b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85" y="6477000"/>
            <a:ext cx="546589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1" y="231775"/>
            <a:ext cx="116058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 userDrawn="1"/>
        </p:nvCxnSpPr>
        <p:spPr bwMode="auto">
          <a:xfrm>
            <a:off x="372208" y="6402388"/>
            <a:ext cx="8308731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3578972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0" y="6526213"/>
            <a:ext cx="9144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fontAlgn="base" latinLnBrk="0">
              <a:lnSpc>
                <a:spcPct val="101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0" lang="en-US" altLang="ko-KR" sz="80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fld id="{CDA329DB-109F-45D3-BF9F-57B24C321095}" type="slidenum"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pPr algn="ctr" fontAlgn="base" latinLnBrk="0">
                <a:lnSpc>
                  <a:spcPct val="101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kumimoji="0" lang="en-US" altLang="ko-KR" sz="80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3" name="Line 4"/>
          <p:cNvSpPr>
            <a:spLocks noChangeShapeType="1"/>
          </p:cNvSpPr>
          <p:nvPr userDrawn="1"/>
        </p:nvSpPr>
        <p:spPr bwMode="auto">
          <a:xfrm>
            <a:off x="331177" y="6451600"/>
            <a:ext cx="844208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0000" bIns="90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317990" y="492125"/>
            <a:ext cx="84420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0000" bIns="90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" name="직사각형 4"/>
          <p:cNvSpPr>
            <a:spLocks noChangeArrowheads="1"/>
          </p:cNvSpPr>
          <p:nvPr userDrawn="1"/>
        </p:nvSpPr>
        <p:spPr bwMode="auto">
          <a:xfrm>
            <a:off x="351693" y="642939"/>
            <a:ext cx="8374674" cy="5786437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</a:pPr>
            <a:endParaRPr kumimoji="1" lang="ko-KR" altLang="en-US" sz="12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>
            <a:spLocks noChangeArrowheads="1"/>
          </p:cNvSpPr>
          <p:nvPr userDrawn="1"/>
        </p:nvSpPr>
        <p:spPr bwMode="auto">
          <a:xfrm>
            <a:off x="681405" y="1071563"/>
            <a:ext cx="8044962" cy="5357812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762000" indent="-304800" fontAlgn="base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Tx/>
              <a:buChar char="–"/>
            </a:pPr>
            <a:endParaRPr kumimoji="1" lang="ko-KR" alt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681405" y="1857375"/>
            <a:ext cx="8044962" cy="4572000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762000" indent="-304800" fontAlgn="base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Tx/>
              <a:buChar char="–"/>
            </a:pPr>
            <a:endParaRPr kumimoji="1" lang="ko-KR" alt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8" name="Picture 1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7" y="6503989"/>
            <a:ext cx="59787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크기변환_SK-cac-Comm-E_b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85" y="6477000"/>
            <a:ext cx="546589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5169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2921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75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226788" y="6597352"/>
            <a:ext cx="744026" cy="216024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611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1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029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3" y="1600206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6"/>
            <a:ext cx="40444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54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7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5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5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803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865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008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6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890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171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951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5" y="274649"/>
            <a:ext cx="603152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EBB0371-74A1-4A4D-B8FA-E749CCDC7B23}" type="datetimeFigureOut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2021-11-06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61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61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B25F891-B52C-431B-BD77-D64FB3C3D95F}" type="slidenum">
              <a:rPr kumimoji="1" lang="ko-KR" altLang="en-US">
                <a:solidFill>
                  <a:prstClr val="black">
                    <a:tint val="75000"/>
                  </a:prstClr>
                </a:solidFill>
                <a:latin typeface="굴림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438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거버닝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81788" y="233363"/>
            <a:ext cx="7611630" cy="431800"/>
          </a:xfrm>
          <a:prstGeom prst="rect">
            <a:avLst/>
          </a:prstGeom>
          <a:noFill/>
        </p:spPr>
        <p:txBody>
          <a:bodyPr wrap="square" lIns="83950" tIns="41976" rIns="83950" bIns="41976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defRPr lang="ko-KR" altLang="en-US" sz="1400" dirty="0">
                <a:solidFill>
                  <a:srgbClr val="B8123E"/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 algn="l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9" y="809136"/>
            <a:ext cx="8641373" cy="575542"/>
          </a:xfrm>
          <a:prstGeom prst="rect">
            <a:avLst/>
          </a:prstGeom>
          <a:noFill/>
        </p:spPr>
        <p:txBody>
          <a:bodyPr wrap="square" lIns="83950" tIns="41976" rIns="83950" bIns="41976" rtlCol="0" anchor="t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>
              <a:lnSpc>
                <a:spcPts val="1798"/>
              </a:lnSpc>
              <a:defRPr lang="ko-KR" altLang="en-US" sz="16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Rix고딕 B" pitchFamily="18" charset="-127"/>
                <a:ea typeface="Rix고딕 B" pitchFamily="18" charset="-127"/>
              </a:defRPr>
            </a:lvl1pPr>
          </a:lstStyle>
          <a:p>
            <a:pPr lvl="0" latinLnBrk="0"/>
            <a:r>
              <a:rPr lang="en-US" altLang="ko-KR" dirty="0"/>
              <a:t>Head Message…. </a:t>
            </a:r>
            <a:r>
              <a:rPr lang="ko-KR" altLang="en-US" dirty="0"/>
              <a:t>헤드 메시지</a:t>
            </a:r>
            <a:endParaRPr lang="en-US" altLang="ko-KR" dirty="0"/>
          </a:p>
          <a:p>
            <a:pPr lvl="0" latinLnBrk="0"/>
            <a:r>
              <a:rPr lang="ko-KR" altLang="en-US" dirty="0"/>
              <a:t>헤드 </a:t>
            </a:r>
            <a:r>
              <a:rPr lang="ko-KR" altLang="en-US" dirty="0" err="1"/>
              <a:t>메세지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13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거버닝 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81788" y="233363"/>
            <a:ext cx="7611630" cy="431800"/>
          </a:xfrm>
          <a:prstGeom prst="rect">
            <a:avLst/>
          </a:prstGeom>
          <a:noFill/>
        </p:spPr>
        <p:txBody>
          <a:bodyPr wrap="square" lIns="83964" tIns="41982" rIns="83964" bIns="41982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algn="l">
              <a:defRPr lang="ko-KR" altLang="en-US" sz="1400" dirty="0">
                <a:solidFill>
                  <a:srgbClr val="B8123E"/>
                </a:solidFill>
                <a:latin typeface="Rix고딕 B" pitchFamily="18" charset="-127"/>
                <a:ea typeface="Rix고딕 B" pitchFamily="18" charset="-127"/>
                <a:cs typeface="+mn-cs"/>
              </a:defRPr>
            </a:lvl1pPr>
          </a:lstStyle>
          <a:p>
            <a:pPr marL="0" lvl="0" algn="l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7" y="809136"/>
            <a:ext cx="8641373" cy="575542"/>
          </a:xfrm>
          <a:prstGeom prst="rect">
            <a:avLst/>
          </a:prstGeom>
          <a:noFill/>
        </p:spPr>
        <p:txBody>
          <a:bodyPr wrap="square" lIns="83964" tIns="41982" rIns="83964" bIns="41982" rtlCol="0" anchor="t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>
              <a:lnSpc>
                <a:spcPts val="1800"/>
              </a:lnSpc>
              <a:defRPr lang="ko-KR" altLang="en-US" sz="1600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Rix고딕 B" pitchFamily="18" charset="-127"/>
                <a:ea typeface="Rix고딕 B" pitchFamily="18" charset="-127"/>
              </a:defRPr>
            </a:lvl1pPr>
          </a:lstStyle>
          <a:p>
            <a:pPr lvl="0" latinLnBrk="0"/>
            <a:r>
              <a:rPr lang="en-US" altLang="ko-KR" dirty="0"/>
              <a:t>Head Message…. </a:t>
            </a:r>
            <a:r>
              <a:rPr lang="ko-KR" altLang="en-US" dirty="0"/>
              <a:t>헤드 메시지</a:t>
            </a:r>
            <a:endParaRPr lang="en-US" altLang="ko-KR" dirty="0"/>
          </a:p>
          <a:p>
            <a:pPr lvl="0" latinLnBrk="0"/>
            <a:r>
              <a:rPr lang="ko-KR" altLang="en-US" dirty="0"/>
              <a:t>헤드 </a:t>
            </a:r>
            <a:r>
              <a:rPr lang="ko-KR" altLang="en-US" dirty="0" err="1"/>
              <a:t>메세지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41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3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1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7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7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2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3B3E-1786-4414-8150-11311764BDA5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77BAB-30DE-427D-A026-18655E29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9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28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txStyles>
    <p:titleStyle>
      <a:lvl1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>
          <a:solidFill>
            <a:srgbClr val="000000"/>
          </a:solidFill>
          <a:latin typeface="+mj-lt"/>
          <a:ea typeface="+mj-ea"/>
          <a:cs typeface="굴림" charset="0"/>
        </a:defRPr>
      </a:lvl1pPr>
      <a:lvl2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>
          <a:solidFill>
            <a:srgbClr val="000000"/>
          </a:solidFill>
          <a:latin typeface="굴림" pitchFamily="50" charset="-127"/>
          <a:ea typeface="굴림" pitchFamily="50" charset="-127"/>
          <a:cs typeface="굴림" charset="0"/>
        </a:defRPr>
      </a:lvl2pPr>
      <a:lvl3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>
          <a:solidFill>
            <a:srgbClr val="000000"/>
          </a:solidFill>
          <a:latin typeface="굴림" pitchFamily="50" charset="-127"/>
          <a:ea typeface="굴림" pitchFamily="50" charset="-127"/>
          <a:cs typeface="굴림" charset="0"/>
        </a:defRPr>
      </a:lvl3pPr>
      <a:lvl4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>
          <a:solidFill>
            <a:srgbClr val="000000"/>
          </a:solidFill>
          <a:latin typeface="굴림" pitchFamily="50" charset="-127"/>
          <a:ea typeface="굴림" pitchFamily="50" charset="-127"/>
          <a:cs typeface="굴림" charset="0"/>
        </a:defRPr>
      </a:lvl4pPr>
      <a:lvl5pPr marL="285750" indent="-285750" algn="l" rtl="0" eaLnBrk="0" fontAlgn="base" latinLnBrk="1" hangingPunct="0">
        <a:spcBef>
          <a:spcPct val="0"/>
        </a:spcBef>
        <a:spcAft>
          <a:spcPct val="0"/>
        </a:spcAft>
        <a:buAutoNum type="arabicPeriod"/>
        <a:defRPr kumimoji="1" sz="2000">
          <a:solidFill>
            <a:srgbClr val="000000"/>
          </a:solidFill>
          <a:latin typeface="굴림" pitchFamily="50" charset="-127"/>
          <a:ea typeface="굴림" pitchFamily="50" charset="-127"/>
          <a:cs typeface="굴림" charset="0"/>
        </a:defRPr>
      </a:lvl5pPr>
      <a:lvl6pPr marL="7429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12001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6573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2114550" indent="-285750" algn="l" rtl="0" fontAlgn="base" latinLnBrk="1">
        <a:spcBef>
          <a:spcPct val="0"/>
        </a:spcBef>
        <a:spcAft>
          <a:spcPct val="0"/>
        </a:spcAft>
        <a:buAutoNum type="arabicPeriod"/>
        <a:defRPr kumimoji="1" sz="2000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304800" indent="-3048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66700" algn="l"/>
          <a:tab pos="400050" algn="l"/>
        </a:tabLst>
        <a:defRPr kumimoji="1" b="1">
          <a:solidFill>
            <a:srgbClr val="000000"/>
          </a:solidFill>
          <a:latin typeface="+mn-lt"/>
          <a:ea typeface="+mn-ea"/>
          <a:cs typeface="굴림" charset="0"/>
        </a:defRPr>
      </a:lvl1pPr>
      <a:lvl2pPr marL="504825" indent="-2667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66700" algn="l"/>
          <a:tab pos="400050" algn="l"/>
        </a:tabLst>
        <a:defRPr kumimoji="1" sz="1600">
          <a:solidFill>
            <a:srgbClr val="000000"/>
          </a:solidFill>
          <a:latin typeface="+mn-lt"/>
          <a:ea typeface="+mn-ea"/>
          <a:cs typeface="굴림" charset="0"/>
        </a:defRPr>
      </a:lvl2pPr>
      <a:lvl3pPr marL="733425" indent="-24765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  <a:cs typeface="굴림" charset="0"/>
        </a:defRPr>
      </a:lvl3pPr>
      <a:lvl4pPr marL="904875" indent="-152400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AutoNum type="arabicPeriod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  <a:cs typeface="굴림" charset="0"/>
        </a:defRPr>
      </a:lvl4pPr>
      <a:lvl5pPr marL="2789238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017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" y="692699"/>
            <a:ext cx="9144000" cy="5455065"/>
          </a:xfrm>
          <a:prstGeom prst="rect">
            <a:avLst/>
          </a:prstGeom>
        </p:spPr>
      </p:pic>
      <p:sp>
        <p:nvSpPr>
          <p:cNvPr id="11" name="Title Placeholder 1"/>
          <p:cNvSpPr txBox="1">
            <a:spLocks/>
          </p:cNvSpPr>
          <p:nvPr/>
        </p:nvSpPr>
        <p:spPr>
          <a:xfrm>
            <a:off x="592688" y="2534173"/>
            <a:ext cx="5595429" cy="747321"/>
          </a:xfrm>
          <a:prstGeom prst="rect">
            <a:avLst/>
          </a:prstGeom>
        </p:spPr>
        <p:txBody>
          <a:bodyPr lIns="82661" tIns="41331" rIns="82661" bIns="41331" anchor="t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algn="l" defTabSz="1247059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6000" b="1" kern="1200" baseline="0">
                <a:solidFill>
                  <a:srgbClr val="FFC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defTabSz="826620">
              <a:lnSpc>
                <a:spcPct val="150000"/>
              </a:lnSpc>
            </a:pPr>
            <a:r>
              <a:rPr lang="ko-KR" altLang="en-US" sz="2000" dirty="0">
                <a:solidFill>
                  <a:prstClr val="white"/>
                </a:solidFill>
              </a:rPr>
              <a:t>디지털 채널 연계 위한 보험 </a:t>
            </a:r>
            <a:r>
              <a:rPr lang="ko-KR" altLang="en-US" sz="2000" dirty="0" err="1">
                <a:solidFill>
                  <a:prstClr val="white"/>
                </a:solidFill>
              </a:rPr>
              <a:t>신계약</a:t>
            </a:r>
            <a:r>
              <a:rPr lang="ko-KR" altLang="en-US" sz="2000" dirty="0">
                <a:solidFill>
                  <a:prstClr val="white"/>
                </a:solidFill>
              </a:rPr>
              <a:t> 서비스 개선</a:t>
            </a:r>
            <a:r>
              <a:rPr lang="en-US" altLang="ko-KR" sz="2000" dirty="0">
                <a:solidFill>
                  <a:prstClr val="white"/>
                </a:solidFill>
              </a:rPr>
              <a:t/>
            </a:r>
            <a:br>
              <a:rPr lang="en-US" altLang="ko-KR" sz="2000" dirty="0">
                <a:solidFill>
                  <a:prstClr val="white"/>
                </a:solidFill>
              </a:rPr>
            </a:br>
            <a:r>
              <a:rPr lang="en-US" altLang="ko-KR" sz="2000" dirty="0">
                <a:solidFill>
                  <a:prstClr val="white"/>
                </a:solidFill>
              </a:rPr>
              <a:t>  - </a:t>
            </a:r>
            <a:r>
              <a:rPr lang="ko-KR" altLang="en-US" sz="1400" dirty="0">
                <a:solidFill>
                  <a:prstClr val="white"/>
                </a:solidFill>
              </a:rPr>
              <a:t>구성원 주도 부문과제</a:t>
            </a:r>
          </a:p>
          <a:p>
            <a:pPr defTabSz="826620">
              <a:lnSpc>
                <a:spcPct val="150000"/>
              </a:lnSpc>
            </a:pP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92687" y="3627032"/>
            <a:ext cx="5968506" cy="450040"/>
          </a:xfrm>
          <a:prstGeom prst="rect">
            <a:avLst/>
          </a:prstGeom>
        </p:spPr>
        <p:txBody>
          <a:bodyPr lIns="82661" tIns="41331" rIns="82661" bIns="41331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marL="0" indent="0" algn="l" defTabSz="1247059" rtl="0" eaLnBrk="1" latin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  <a:defRPr sz="3000" b="1" kern="1200" baseline="0">
                <a:solidFill>
                  <a:srgbClr val="99CC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1013235" indent="-389706" algn="l" defTabSz="124705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58823" indent="-311765" algn="l" defTabSz="124705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2353" indent="-311765" algn="l" defTabSz="1247059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05882" indent="-311765" algn="l" defTabSz="1247059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411" indent="-311765" algn="l" defTabSz="124705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52941" indent="-311765" algn="l" defTabSz="124705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76470" indent="-311765" algn="l" defTabSz="124705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00000" indent="-311765" algn="l" defTabSz="1247059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6620"/>
            <a:r>
              <a:rPr lang="en-US" sz="1988" dirty="0">
                <a:solidFill>
                  <a:prstClr val="white"/>
                </a:solidFill>
              </a:rPr>
              <a:t>May. 7</a:t>
            </a:r>
            <a:r>
              <a:rPr lang="en-US" sz="1591" dirty="0">
                <a:solidFill>
                  <a:prstClr val="white"/>
                </a:solidFill>
              </a:rPr>
              <a:t>th</a:t>
            </a:r>
            <a:r>
              <a:rPr lang="en-US" sz="1988" dirty="0">
                <a:solidFill>
                  <a:prstClr val="white"/>
                </a:solidFill>
              </a:rPr>
              <a:t>   </a:t>
            </a:r>
            <a:endParaRPr lang="en-US" sz="928" dirty="0">
              <a:solidFill>
                <a:prstClr val="white"/>
              </a:solidFill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 bwMode="auto">
          <a:xfrm>
            <a:off x="592689" y="4147760"/>
            <a:ext cx="2996085" cy="5939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661" tIns="41331" rIns="82661" bIns="41331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>
            <a:lvl1pPr eaLnBrk="0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  <a:sym typeface="맑은 고딕" pitchFamily="50" charset="-127"/>
              </a:defRPr>
            </a:lvl1pPr>
            <a:lvl2pPr marL="742950" indent="-285750" eaLnBrk="0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  <a:sym typeface="맑은 고딕" pitchFamily="50" charset="-127"/>
              </a:defRPr>
            </a:lvl2pPr>
            <a:lvl3pPr marL="1143000" indent="-228600" eaLnBrk="0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  <a:sym typeface="맑은 고딕" pitchFamily="50" charset="-127"/>
              </a:defRPr>
            </a:lvl3pPr>
            <a:lvl4pPr marL="1600200" indent="-228600" eaLnBrk="0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  <a:sym typeface="맑은 고딕" pitchFamily="50" charset="-127"/>
              </a:defRPr>
            </a:lvl4pPr>
            <a:lvl5pPr marL="2057400" indent="-228600" eaLnBrk="0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  <a:sym typeface="맑은 고딕" pitchFamily="50" charset="-127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  <a:sym typeface="맑은 고딕" pitchFamily="50" charset="-127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  <a:sym typeface="맑은 고딕" pitchFamily="50" charset="-127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  <a:sym typeface="맑은 고딕" pitchFamily="50" charset="-127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>
                <a:solidFill>
                  <a:schemeClr val="tx1"/>
                </a:solidFill>
                <a:latin typeface="Arial" charset="0"/>
                <a:ea typeface="맑은 고딕" pitchFamily="50" charset="-127"/>
                <a:cs typeface="Arial" charset="0"/>
                <a:sym typeface="맑은 고딕" pitchFamily="50" charset="-127"/>
              </a:defRPr>
            </a:lvl9pPr>
          </a:lstStyle>
          <a:p>
            <a:pPr defTabSz="826620" ea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en-US" sz="1194" b="1" dirty="0">
                <a:solidFill>
                  <a:prstClr val="white"/>
                </a:solidFill>
              </a:rPr>
              <a:t>SK(</a:t>
            </a:r>
            <a:r>
              <a:rPr lang="ko-KR" altLang="en-US" sz="1194" b="1" dirty="0">
                <a:solidFill>
                  <a:prstClr val="white"/>
                </a:solidFill>
                <a:latin typeface="맑은 고딕"/>
                <a:ea typeface="맑은 고딕"/>
              </a:rPr>
              <a:t>주</a:t>
            </a:r>
            <a:r>
              <a:rPr lang="en-US" altLang="ko-KR" sz="1194" b="1" dirty="0">
                <a:solidFill>
                  <a:prstClr val="white"/>
                </a:solidFill>
                <a:latin typeface="맑은 고딕"/>
                <a:ea typeface="맑은 고딕"/>
              </a:rPr>
              <a:t>) </a:t>
            </a:r>
            <a:r>
              <a:rPr lang="en-US" altLang="en-US" sz="1194" b="1" dirty="0">
                <a:solidFill>
                  <a:prstClr val="white"/>
                </a:solidFill>
              </a:rPr>
              <a:t>금융Digital2그룹</a:t>
            </a:r>
          </a:p>
        </p:txBody>
      </p:sp>
      <p:pic>
        <p:nvPicPr>
          <p:cNvPr id="13" name="Picture 4" descr="D:\PS모스트_백업\PD작업\첨부2 합병회사 CI\SK  [Converted].png">
            <a:extLst>
              <a:ext uri="{FF2B5EF4-FFF2-40B4-BE49-F238E27FC236}">
                <a16:creationId xmlns="" xmlns:a16="http://schemas.microsoft.com/office/drawing/2014/main" id="{52D79C3B-CA7B-4437-9F5C-7D5BCF1EE9E4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360" y="404667"/>
            <a:ext cx="723747" cy="593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7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78211" y="561781"/>
            <a:ext cx="590465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44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어떻게 </a:t>
            </a:r>
            <a:r>
              <a:rPr kumimoji="0" lang="ko-KR" altLang="en-US" sz="4400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쪼갤것인가</a:t>
            </a:r>
            <a:r>
              <a:rPr kumimoji="0" lang="ko-KR" altLang="en-US" sz="44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0" lang="en-US" altLang="ko-KR" sz="44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?</a:t>
            </a:r>
            <a:endParaRPr kumimoji="0" lang="ko-KR" altLang="en-US" sz="4400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43050"/>
            <a:ext cx="8153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72"/>
          <p:cNvSpPr txBox="1">
            <a:spLocks noChangeArrowheads="1"/>
          </p:cNvSpPr>
          <p:nvPr/>
        </p:nvSpPr>
        <p:spPr bwMode="auto">
          <a:xfrm rot="1406016">
            <a:off x="7827331" y="1629659"/>
            <a:ext cx="866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dirty="0" smtClean="0">
                <a:solidFill>
                  <a:srgbClr val="353C6A"/>
                </a:solidFill>
                <a:latin typeface="맑은 고딕" pitchFamily="50" charset="-127"/>
                <a:ea typeface="맑은 고딕" pitchFamily="50" charset="-127"/>
              </a:rPr>
              <a:t>회사 교재</a:t>
            </a:r>
            <a:endParaRPr lang="en-US" sz="1200" dirty="0">
              <a:solidFill>
                <a:srgbClr val="353C6A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8"/>
          <p:cNvSpPr txBox="1">
            <a:spLocks noChangeArrowheads="1"/>
          </p:cNvSpPr>
          <p:nvPr/>
        </p:nvSpPr>
        <p:spPr bwMode="auto">
          <a:xfrm>
            <a:off x="470315" y="2578905"/>
            <a:ext cx="6853926" cy="1743181"/>
          </a:xfrm>
          <a:prstGeom prst="rect">
            <a:avLst/>
          </a:prstGeom>
          <a:solidFill>
            <a:srgbClr val="596DAB">
              <a:alpha val="10196"/>
            </a:srgbClr>
          </a:solidFill>
          <a:ln w="19050">
            <a:solidFill>
              <a:srgbClr val="A2BC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43200" tIns="72000" rIns="43200"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400" b="1">
              <a:solidFill>
                <a:srgbClr val="565F8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Text Box 48"/>
          <p:cNvSpPr txBox="1">
            <a:spLocks noChangeArrowheads="1"/>
          </p:cNvSpPr>
          <p:nvPr/>
        </p:nvSpPr>
        <p:spPr bwMode="auto">
          <a:xfrm>
            <a:off x="486309" y="4484392"/>
            <a:ext cx="6853926" cy="816817"/>
          </a:xfrm>
          <a:prstGeom prst="rect">
            <a:avLst/>
          </a:prstGeom>
          <a:solidFill>
            <a:srgbClr val="596DAB">
              <a:alpha val="10196"/>
            </a:srgbClr>
          </a:solidFill>
          <a:ln w="19050">
            <a:solidFill>
              <a:srgbClr val="A2BC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43200" tIns="72000" rIns="43200"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400" b="1">
              <a:solidFill>
                <a:srgbClr val="565F8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657174" y="4563837"/>
            <a:ext cx="1464726" cy="671802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Data Access Layer </a:t>
            </a: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2464998" y="4561279"/>
            <a:ext cx="1904144" cy="655741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Business Module Layer</a:t>
            </a:r>
            <a:r>
              <a:rPr kumimoji="1" lang="ko-KR" altLang="en-US" sz="1100" b="1" dirty="0">
                <a:solidFill>
                  <a:srgbClr val="003366"/>
                </a:solidFill>
                <a:cs typeface="맑은 고딕"/>
              </a:rPr>
              <a:t> </a:t>
            </a:r>
            <a:endParaRPr kumimoji="1" lang="en-US" altLang="ko-KR" sz="1100" b="1" dirty="0">
              <a:solidFill>
                <a:srgbClr val="003366"/>
              </a:solidFill>
              <a:cs typeface="맑은 고딕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7991" y="304803"/>
            <a:ext cx="41221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To-Be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채널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마이크로서비스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317991" y="1268760"/>
            <a:ext cx="8604090" cy="5472608"/>
          </a:xfrm>
          <a:prstGeom prst="rect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ffectLst>
            <a:outerShdw blurRad="50800" dist="25401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6401589" y="3385982"/>
            <a:ext cx="775865" cy="342304"/>
            <a:chOff x="7755116" y="4209110"/>
            <a:chExt cx="775865" cy="379413"/>
          </a:xfrm>
        </p:grpSpPr>
        <p:pic>
          <p:nvPicPr>
            <p:cNvPr id="87" name="Picture 98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4" y="4209110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99"/>
            <p:cNvSpPr>
              <a:spLocks noChangeArrowheads="1"/>
            </p:cNvSpPr>
            <p:nvPr/>
          </p:nvSpPr>
          <p:spPr bwMode="auto">
            <a:xfrm>
              <a:off x="7755116" y="4292773"/>
              <a:ext cx="75723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가입설계</a:t>
              </a: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6492225" y="4826142"/>
            <a:ext cx="757237" cy="379413"/>
            <a:chOff x="7773745" y="5134051"/>
            <a:chExt cx="757237" cy="379413"/>
          </a:xfrm>
        </p:grpSpPr>
        <p:pic>
          <p:nvPicPr>
            <p:cNvPr id="139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입금</a:t>
              </a:r>
            </a:p>
          </p:txBody>
        </p:sp>
      </p:grpSp>
      <p:cxnSp>
        <p:nvCxnSpPr>
          <p:cNvPr id="141" name="Straight Arrow Connector 8"/>
          <p:cNvCxnSpPr>
            <a:cxnSpLocks noChangeShapeType="1"/>
          </p:cNvCxnSpPr>
          <p:nvPr/>
        </p:nvCxnSpPr>
        <p:spPr bwMode="auto">
          <a:xfrm flipV="1">
            <a:off x="6021188" y="5071310"/>
            <a:ext cx="471037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159" name="그룹 158"/>
          <p:cNvGrpSpPr/>
          <p:nvPr/>
        </p:nvGrpSpPr>
        <p:grpSpPr>
          <a:xfrm>
            <a:off x="4801190" y="4833843"/>
            <a:ext cx="1208942" cy="356859"/>
            <a:chOff x="4443178" y="2348880"/>
            <a:chExt cx="1208942" cy="431800"/>
          </a:xfrm>
        </p:grpSpPr>
        <p:sp>
          <p:nvSpPr>
            <p:cNvPr id="160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61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62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결재 </a:t>
              </a:r>
              <a:r>
                <a:rPr kumimoji="1" lang="en-US" altLang="ko-KR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DM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67544" y="1369758"/>
            <a:ext cx="6853926" cy="989969"/>
            <a:chOff x="1761034" y="1752302"/>
            <a:chExt cx="6853926" cy="1089721"/>
          </a:xfrm>
        </p:grpSpPr>
        <p:sp>
          <p:nvSpPr>
            <p:cNvPr id="114" name="Text Box 48"/>
            <p:cNvSpPr txBox="1">
              <a:spLocks noChangeArrowheads="1"/>
            </p:cNvSpPr>
            <p:nvPr/>
          </p:nvSpPr>
          <p:spPr bwMode="auto">
            <a:xfrm>
              <a:off x="1761034" y="1852054"/>
              <a:ext cx="6853926" cy="989969"/>
            </a:xfrm>
            <a:prstGeom prst="rect">
              <a:avLst/>
            </a:prstGeom>
            <a:solidFill>
              <a:srgbClr val="596DAB">
                <a:alpha val="10196"/>
              </a:srgbClr>
            </a:solidFill>
            <a:ln w="19050">
              <a:solidFill>
                <a:srgbClr val="A2BCD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43200" tIns="72000" rIns="43200"/>
            <a:lstStyle>
              <a:lvl1pPr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9pPr>
            </a:lstStyle>
            <a:p>
              <a:pPr eaLnBrk="1" hangingPunct="1"/>
              <a:endParaRPr lang="ko-KR" altLang="en-US" sz="1400" b="1">
                <a:solidFill>
                  <a:srgbClr val="565F8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953839" y="2053957"/>
              <a:ext cx="1544034" cy="731634"/>
            </a:xfrm>
            <a:prstGeom prst="roundRect">
              <a:avLst>
                <a:gd name="adj" fmla="val 1454"/>
              </a:avLst>
            </a:prstGeom>
            <a:solidFill>
              <a:srgbClr val="DDDDDD"/>
            </a:solidFill>
            <a:ln w="3175">
              <a:solidFill>
                <a:srgbClr val="85A9C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100" b="1" dirty="0">
                  <a:solidFill>
                    <a:srgbClr val="003366"/>
                  </a:solidFill>
                  <a:cs typeface="맑은 고딕"/>
                </a:rPr>
                <a:t>Service Layer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819984" y="2053957"/>
              <a:ext cx="1904144" cy="731634"/>
            </a:xfrm>
            <a:prstGeom prst="roundRect">
              <a:avLst>
                <a:gd name="adj" fmla="val 1454"/>
              </a:avLst>
            </a:prstGeom>
            <a:solidFill>
              <a:srgbClr val="DDDDDD"/>
            </a:solidFill>
            <a:ln w="3175">
              <a:solidFill>
                <a:srgbClr val="85A9C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100" b="1" dirty="0">
                  <a:solidFill>
                    <a:srgbClr val="003366"/>
                  </a:solidFill>
                  <a:cs typeface="맑은 고딕"/>
                </a:rPr>
                <a:t>Business Module Layer</a:t>
              </a:r>
              <a:r>
                <a:rPr kumimoji="1" lang="ko-KR" altLang="en-US" sz="1100" b="1" dirty="0">
                  <a:solidFill>
                    <a:srgbClr val="003366"/>
                  </a:solidFill>
                  <a:cs typeface="맑은 고딕"/>
                </a:rPr>
                <a:t> </a:t>
              </a:r>
              <a:endParaRPr kumimoji="1" lang="en-US" altLang="ko-KR" sz="1100" b="1" dirty="0">
                <a:solidFill>
                  <a:srgbClr val="003366"/>
                </a:solidFill>
                <a:cs typeface="맑은 고딕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6059602" y="2053957"/>
              <a:ext cx="1464726" cy="731634"/>
            </a:xfrm>
            <a:prstGeom prst="roundRect">
              <a:avLst>
                <a:gd name="adj" fmla="val 1454"/>
              </a:avLst>
            </a:prstGeom>
            <a:solidFill>
              <a:srgbClr val="DDDDDD"/>
            </a:solidFill>
            <a:ln w="3175">
              <a:solidFill>
                <a:srgbClr val="85A9C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100" b="1" dirty="0">
                  <a:solidFill>
                    <a:srgbClr val="003366"/>
                  </a:solidFill>
                  <a:cs typeface="맑은 고딕"/>
                </a:rPr>
                <a:t>Data Access Layer </a:t>
              </a: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2138303" y="2330660"/>
              <a:ext cx="1245017" cy="220638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상품관리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Service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213286" y="2292184"/>
              <a:ext cx="1229564" cy="331568"/>
              <a:chOff x="4443178" y="2348880"/>
              <a:chExt cx="1208942" cy="431800"/>
            </a:xfrm>
          </p:grpSpPr>
          <p:sp>
            <p:nvSpPr>
              <p:cNvPr id="31" name="AutoShape 21"/>
              <p:cNvSpPr>
                <a:spLocks noChangeArrowheads="1"/>
              </p:cNvSpPr>
              <p:nvPr/>
            </p:nvSpPr>
            <p:spPr bwMode="auto">
              <a:xfrm>
                <a:off x="4443178" y="2348880"/>
                <a:ext cx="836734" cy="287337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endParaRPr>
              </a:p>
            </p:txBody>
          </p:sp>
          <p:sp>
            <p:nvSpPr>
              <p:cNvPr id="32" name="AutoShape 21"/>
              <p:cNvSpPr>
                <a:spLocks noChangeArrowheads="1"/>
              </p:cNvSpPr>
              <p:nvPr/>
            </p:nvSpPr>
            <p:spPr bwMode="auto">
              <a:xfrm>
                <a:off x="4564806" y="2420317"/>
                <a:ext cx="836735" cy="288925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endParaRPr>
              </a:p>
            </p:txBody>
          </p:sp>
          <p:sp>
            <p:nvSpPr>
              <p:cNvPr id="33" name="AutoShape 21"/>
              <p:cNvSpPr>
                <a:spLocks noChangeArrowheads="1"/>
              </p:cNvSpPr>
              <p:nvPr/>
            </p:nvSpPr>
            <p:spPr bwMode="auto">
              <a:xfrm>
                <a:off x="4686432" y="2491755"/>
                <a:ext cx="965688" cy="288925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100" dirty="0">
                    <a:solidFill>
                      <a:srgbClr val="666666">
                        <a:lumMod val="85000"/>
                        <a:lumOff val="15000"/>
                      </a:srgbClr>
                    </a:solidFill>
                    <a:cs typeface="맑은 고딕"/>
                  </a:rPr>
                  <a:t>상품관리 </a:t>
                </a:r>
                <a:r>
                  <a:rPr kumimoji="1" lang="en-US" altLang="ko-KR" sz="1100" dirty="0">
                    <a:solidFill>
                      <a:srgbClr val="666666">
                        <a:lumMod val="85000"/>
                        <a:lumOff val="15000"/>
                      </a:srgbClr>
                    </a:solidFill>
                    <a:cs typeface="맑은 고딕"/>
                  </a:rPr>
                  <a:t>BM</a:t>
                </a:r>
              </a:p>
            </p:txBody>
          </p:sp>
        </p:grpSp>
        <p:cxnSp>
          <p:nvCxnSpPr>
            <p:cNvPr id="46" name="Straight Arrow Connector 8"/>
            <p:cNvCxnSpPr>
              <a:cxnSpLocks noChangeShapeType="1"/>
              <a:stCxn id="18" idx="3"/>
            </p:cNvCxnSpPr>
            <p:nvPr/>
          </p:nvCxnSpPr>
          <p:spPr bwMode="auto">
            <a:xfrm flipV="1">
              <a:off x="3383320" y="2435908"/>
              <a:ext cx="828640" cy="5071"/>
            </a:xfrm>
            <a:prstGeom prst="straightConnector1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6699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8"/>
            <p:cNvCxnSpPr>
              <a:cxnSpLocks noChangeShapeType="1"/>
            </p:cNvCxnSpPr>
            <p:nvPr/>
          </p:nvCxnSpPr>
          <p:spPr bwMode="auto">
            <a:xfrm>
              <a:off x="5478639" y="2495716"/>
              <a:ext cx="674972" cy="0"/>
            </a:xfrm>
            <a:prstGeom prst="straightConnector1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6699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100" name="그룹 99"/>
            <p:cNvGrpSpPr/>
            <p:nvPr/>
          </p:nvGrpSpPr>
          <p:grpSpPr>
            <a:xfrm>
              <a:off x="7775203" y="2276872"/>
              <a:ext cx="757237" cy="323524"/>
              <a:chOff x="7775203" y="2473524"/>
              <a:chExt cx="757237" cy="379412"/>
            </a:xfrm>
          </p:grpSpPr>
          <p:pic>
            <p:nvPicPr>
              <p:cNvPr id="81" name="Picture 57" descr="D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5203" y="2473524"/>
                <a:ext cx="757237" cy="379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Rectangle 58"/>
              <p:cNvSpPr>
                <a:spLocks noChangeArrowheads="1"/>
              </p:cNvSpPr>
              <p:nvPr/>
            </p:nvSpPr>
            <p:spPr bwMode="auto">
              <a:xfrm>
                <a:off x="7835527" y="2589858"/>
                <a:ext cx="636587" cy="119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ko-KR" altLang="en-US" sz="900" dirty="0">
                    <a:solidFill>
                      <a:srgbClr val="003366"/>
                    </a:solidFill>
                    <a:cs typeface="맑은 고딕"/>
                  </a:rPr>
                  <a:t>상품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146895" y="2292184"/>
              <a:ext cx="1229564" cy="331568"/>
              <a:chOff x="4443178" y="2348880"/>
              <a:chExt cx="1208942" cy="431800"/>
            </a:xfrm>
          </p:grpSpPr>
          <p:sp>
            <p:nvSpPr>
              <p:cNvPr id="95" name="AutoShape 21"/>
              <p:cNvSpPr>
                <a:spLocks noChangeArrowheads="1"/>
              </p:cNvSpPr>
              <p:nvPr/>
            </p:nvSpPr>
            <p:spPr bwMode="auto">
              <a:xfrm>
                <a:off x="4443178" y="2348880"/>
                <a:ext cx="836734" cy="287337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endParaRPr>
              </a:p>
            </p:txBody>
          </p:sp>
          <p:sp>
            <p:nvSpPr>
              <p:cNvPr id="96" name="AutoShape 21"/>
              <p:cNvSpPr>
                <a:spLocks noChangeArrowheads="1"/>
              </p:cNvSpPr>
              <p:nvPr/>
            </p:nvSpPr>
            <p:spPr bwMode="auto">
              <a:xfrm>
                <a:off x="4564806" y="2420317"/>
                <a:ext cx="836735" cy="288925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endParaRPr>
              </a:p>
            </p:txBody>
          </p:sp>
          <p:sp>
            <p:nvSpPr>
              <p:cNvPr id="97" name="AutoShape 21"/>
              <p:cNvSpPr>
                <a:spLocks noChangeArrowheads="1"/>
              </p:cNvSpPr>
              <p:nvPr/>
            </p:nvSpPr>
            <p:spPr bwMode="auto">
              <a:xfrm>
                <a:off x="4686432" y="2491755"/>
                <a:ext cx="965688" cy="288925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00" dirty="0">
                    <a:solidFill>
                      <a:srgbClr val="666666">
                        <a:lumMod val="85000"/>
                        <a:lumOff val="15000"/>
                      </a:srgbClr>
                    </a:solidFill>
                    <a:cs typeface="맑은 고딕"/>
                  </a:rPr>
                  <a:t>상품관리 </a:t>
                </a:r>
                <a:r>
                  <a:rPr kumimoji="1" lang="en-US" altLang="ko-KR" sz="1000" dirty="0">
                    <a:solidFill>
                      <a:srgbClr val="666666">
                        <a:lumMod val="85000"/>
                        <a:lumOff val="15000"/>
                      </a:srgbClr>
                    </a:solidFill>
                    <a:cs typeface="맑은 고딕"/>
                  </a:rPr>
                  <a:t>DM</a:t>
                </a:r>
              </a:p>
            </p:txBody>
          </p:sp>
        </p:grpSp>
        <p:cxnSp>
          <p:nvCxnSpPr>
            <p:cNvPr id="150" name="Straight Arrow Connector 8"/>
            <p:cNvCxnSpPr>
              <a:cxnSpLocks noChangeShapeType="1"/>
            </p:cNvCxnSpPr>
            <p:nvPr/>
          </p:nvCxnSpPr>
          <p:spPr bwMode="auto">
            <a:xfrm>
              <a:off x="7376459" y="2479603"/>
              <a:ext cx="427946" cy="0"/>
            </a:xfrm>
            <a:prstGeom prst="straightConnector1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6699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15" name="Rectangle 68"/>
            <p:cNvSpPr>
              <a:spLocks noChangeArrowheads="1"/>
            </p:cNvSpPr>
            <p:nvPr/>
          </p:nvSpPr>
          <p:spPr bwMode="auto">
            <a:xfrm>
              <a:off x="2028538" y="1752302"/>
              <a:ext cx="815270" cy="236538"/>
            </a:xfrm>
            <a:prstGeom prst="rect">
              <a:avLst/>
            </a:prstGeom>
            <a:solidFill>
              <a:srgbClr val="515C6B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91373" tIns="45688" rIns="91373" bIns="45688" anchor="ctr"/>
            <a:lstStyle/>
            <a:p>
              <a:pPr latinLnBrk="0"/>
              <a:r>
                <a:rPr lang="ko-KR" altLang="en-US" sz="1100" b="1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상품</a:t>
              </a:r>
              <a:r>
                <a:rPr lang="en-US" altLang="ko-KR" sz="1100" b="1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MSA</a:t>
              </a:r>
              <a:endParaRPr kumimoji="0"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8" name="AutoShape 8"/>
          <p:cNvSpPr>
            <a:spLocks noChangeArrowheads="1"/>
          </p:cNvSpPr>
          <p:nvPr/>
        </p:nvSpPr>
        <p:spPr bwMode="auto">
          <a:xfrm>
            <a:off x="4695928" y="2663359"/>
            <a:ext cx="1464726" cy="1552430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Data Access Layer </a:t>
            </a:r>
          </a:p>
        </p:txBody>
      </p:sp>
      <p:sp>
        <p:nvSpPr>
          <p:cNvPr id="117" name="AutoShape 8"/>
          <p:cNvSpPr>
            <a:spLocks noChangeArrowheads="1"/>
          </p:cNvSpPr>
          <p:nvPr/>
        </p:nvSpPr>
        <p:spPr bwMode="auto">
          <a:xfrm>
            <a:off x="2464998" y="2680633"/>
            <a:ext cx="1904144" cy="1516809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Business Module Layer</a:t>
            </a:r>
            <a:r>
              <a:rPr kumimoji="1" lang="ko-KR" altLang="en-US" sz="1100" b="1" dirty="0">
                <a:solidFill>
                  <a:srgbClr val="003366"/>
                </a:solidFill>
                <a:cs typeface="맑은 고딕"/>
              </a:rPr>
              <a:t> </a:t>
            </a:r>
            <a:endParaRPr kumimoji="1" lang="en-US" altLang="ko-KR" sz="1100" b="1" dirty="0">
              <a:solidFill>
                <a:srgbClr val="003366"/>
              </a:solidFill>
              <a:cs typeface="맑은 고딕"/>
            </a:endParaRPr>
          </a:p>
        </p:txBody>
      </p:sp>
      <p:sp>
        <p:nvSpPr>
          <p:cNvPr id="98" name="AutoShape 8"/>
          <p:cNvSpPr>
            <a:spLocks noChangeArrowheads="1"/>
          </p:cNvSpPr>
          <p:nvPr/>
        </p:nvSpPr>
        <p:spPr bwMode="auto">
          <a:xfrm>
            <a:off x="657197" y="2680634"/>
            <a:ext cx="1518138" cy="1516808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Service Layer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804198" y="2978819"/>
            <a:ext cx="1224136" cy="233822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고객관리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Service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866789" y="2963507"/>
            <a:ext cx="1208942" cy="288799"/>
            <a:chOff x="4443178" y="2348880"/>
            <a:chExt cx="1208942" cy="431800"/>
          </a:xfrm>
        </p:grpSpPr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28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고객관리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BM</a:t>
              </a:r>
            </a:p>
          </p:txBody>
        </p:sp>
      </p:grpSp>
      <p:cxnSp>
        <p:nvCxnSpPr>
          <p:cNvPr id="50" name="Straight Arrow Connector 8"/>
          <p:cNvCxnSpPr>
            <a:cxnSpLocks noChangeShapeType="1"/>
            <a:endCxn id="26" idx="1"/>
          </p:cNvCxnSpPr>
          <p:nvPr/>
        </p:nvCxnSpPr>
        <p:spPr bwMode="auto">
          <a:xfrm flipV="1">
            <a:off x="2006386" y="3059596"/>
            <a:ext cx="860403" cy="1933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58" name="Straight Arrow Connector 8"/>
          <p:cNvCxnSpPr>
            <a:cxnSpLocks noChangeShapeType="1"/>
          </p:cNvCxnSpPr>
          <p:nvPr/>
        </p:nvCxnSpPr>
        <p:spPr bwMode="auto">
          <a:xfrm>
            <a:off x="4072208" y="3029445"/>
            <a:ext cx="690628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101" name="그룹 100"/>
          <p:cNvGrpSpPr/>
          <p:nvPr/>
        </p:nvGrpSpPr>
        <p:grpSpPr>
          <a:xfrm>
            <a:off x="6400130" y="2913933"/>
            <a:ext cx="757237" cy="340830"/>
            <a:chOff x="7755116" y="3407571"/>
            <a:chExt cx="757237" cy="379413"/>
          </a:xfrm>
        </p:grpSpPr>
        <p:pic>
          <p:nvPicPr>
            <p:cNvPr id="84" name="Picture 95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116" y="340757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7815441" y="3466309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고객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4801190" y="2868721"/>
            <a:ext cx="1208942" cy="349447"/>
            <a:chOff x="4443178" y="2348880"/>
            <a:chExt cx="1208942" cy="431800"/>
          </a:xfrm>
        </p:grpSpPr>
        <p:sp>
          <p:nvSpPr>
            <p:cNvPr id="103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04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05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고객관리 </a:t>
              </a:r>
              <a:r>
                <a:rPr kumimoji="1" lang="en-US" altLang="ko-KR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DM</a:t>
              </a:r>
            </a:p>
          </p:txBody>
        </p:sp>
      </p:grpSp>
      <p:cxnSp>
        <p:nvCxnSpPr>
          <p:cNvPr id="152" name="Straight Arrow Connector 8"/>
          <p:cNvCxnSpPr>
            <a:cxnSpLocks noChangeShapeType="1"/>
          </p:cNvCxnSpPr>
          <p:nvPr/>
        </p:nvCxnSpPr>
        <p:spPr bwMode="auto">
          <a:xfrm flipV="1">
            <a:off x="6021473" y="3110870"/>
            <a:ext cx="427946" cy="6392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745560" y="2434710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설</a:t>
            </a:r>
            <a:r>
              <a:rPr lang="en-US" altLang="ko-KR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MSA</a:t>
            </a:r>
            <a:endParaRPr kumimoji="0" lang="ko-KR" altLang="en-US" sz="11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AutoShape 8"/>
          <p:cNvSpPr>
            <a:spLocks noChangeArrowheads="1"/>
          </p:cNvSpPr>
          <p:nvPr/>
        </p:nvSpPr>
        <p:spPr bwMode="auto">
          <a:xfrm>
            <a:off x="624726" y="4615612"/>
            <a:ext cx="1518138" cy="608597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Service Layer</a:t>
            </a:r>
          </a:p>
        </p:txBody>
      </p:sp>
      <p:sp>
        <p:nvSpPr>
          <p:cNvPr id="133" name="AutoShape 21"/>
          <p:cNvSpPr>
            <a:spLocks noChangeArrowheads="1"/>
          </p:cNvSpPr>
          <p:nvPr/>
        </p:nvSpPr>
        <p:spPr bwMode="auto">
          <a:xfrm>
            <a:off x="840750" y="4874706"/>
            <a:ext cx="1224136" cy="288925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결</a:t>
            </a:r>
            <a:r>
              <a:rPr kumimoji="1" lang="ko-KR" altLang="en-US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재</a:t>
            </a: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Service</a:t>
            </a:r>
          </a:p>
        </p:txBody>
      </p:sp>
      <p:grpSp>
        <p:nvGrpSpPr>
          <p:cNvPr id="135" name="그룹 134"/>
          <p:cNvGrpSpPr/>
          <p:nvPr/>
        </p:nvGrpSpPr>
        <p:grpSpPr>
          <a:xfrm>
            <a:off x="2856974" y="4841310"/>
            <a:ext cx="1208942" cy="356859"/>
            <a:chOff x="4443178" y="2348880"/>
            <a:chExt cx="1208942" cy="431800"/>
          </a:xfrm>
        </p:grpSpPr>
        <p:sp>
          <p:nvSpPr>
            <p:cNvPr id="136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37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42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결</a:t>
              </a: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재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BM</a:t>
              </a:r>
            </a:p>
          </p:txBody>
        </p:sp>
      </p:grp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817890" y="3625288"/>
            <a:ext cx="1224136" cy="248197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청약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Service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856974" y="3674014"/>
            <a:ext cx="1208942" cy="294925"/>
            <a:chOff x="4443178" y="2348880"/>
            <a:chExt cx="1208942" cy="431800"/>
          </a:xfrm>
        </p:grpSpPr>
        <p:sp>
          <p:nvSpPr>
            <p:cNvPr id="39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40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41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청약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BM</a:t>
              </a:r>
            </a:p>
          </p:txBody>
        </p:sp>
      </p:grpSp>
      <p:cxnSp>
        <p:nvCxnSpPr>
          <p:cNvPr id="73" name="Straight Arrow Connector 8"/>
          <p:cNvCxnSpPr>
            <a:cxnSpLocks noChangeShapeType="1"/>
          </p:cNvCxnSpPr>
          <p:nvPr/>
        </p:nvCxnSpPr>
        <p:spPr bwMode="auto">
          <a:xfrm>
            <a:off x="4056418" y="3835471"/>
            <a:ext cx="722207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Straight Arrow Connector 8"/>
          <p:cNvCxnSpPr>
            <a:cxnSpLocks noChangeShapeType="1"/>
          </p:cNvCxnSpPr>
          <p:nvPr/>
        </p:nvCxnSpPr>
        <p:spPr bwMode="auto">
          <a:xfrm flipV="1">
            <a:off x="2124134" y="3746021"/>
            <a:ext cx="732840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92" name="그룹 91"/>
          <p:cNvGrpSpPr/>
          <p:nvPr/>
        </p:nvGrpSpPr>
        <p:grpSpPr>
          <a:xfrm>
            <a:off x="6446505" y="3818030"/>
            <a:ext cx="757237" cy="379413"/>
            <a:chOff x="7773745" y="5134051"/>
            <a:chExt cx="757237" cy="379413"/>
          </a:xfrm>
        </p:grpSpPr>
        <p:pic>
          <p:nvPicPr>
            <p:cNvPr id="90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청약</a:t>
              </a:r>
            </a:p>
          </p:txBody>
        </p:sp>
      </p:grpSp>
      <p:cxnSp>
        <p:nvCxnSpPr>
          <p:cNvPr id="126" name="Straight Arrow Connector 8"/>
          <p:cNvCxnSpPr>
            <a:cxnSpLocks noChangeShapeType="1"/>
          </p:cNvCxnSpPr>
          <p:nvPr/>
        </p:nvCxnSpPr>
        <p:spPr bwMode="auto">
          <a:xfrm flipV="1">
            <a:off x="6002879" y="3564288"/>
            <a:ext cx="417368" cy="9083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146" name="Rectangle 68"/>
          <p:cNvSpPr>
            <a:spLocks noChangeArrowheads="1"/>
          </p:cNvSpPr>
          <p:nvPr/>
        </p:nvSpPr>
        <p:spPr bwMode="auto">
          <a:xfrm>
            <a:off x="768742" y="4394094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결</a:t>
            </a:r>
            <a:r>
              <a:rPr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r>
              <a:rPr lang="en-US" altLang="ko-KR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MSA</a:t>
            </a:r>
            <a:endParaRPr kumimoji="0" lang="ko-KR" altLang="en-US" sz="11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Straight Arrow Connector 8"/>
          <p:cNvCxnSpPr>
            <a:cxnSpLocks noChangeShapeType="1"/>
          </p:cNvCxnSpPr>
          <p:nvPr/>
        </p:nvCxnSpPr>
        <p:spPr bwMode="auto">
          <a:xfrm>
            <a:off x="4072208" y="3530468"/>
            <a:ext cx="711643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63" name="Straight Arrow Connector 8"/>
          <p:cNvCxnSpPr>
            <a:cxnSpLocks noChangeShapeType="1"/>
          </p:cNvCxnSpPr>
          <p:nvPr/>
        </p:nvCxnSpPr>
        <p:spPr bwMode="auto">
          <a:xfrm>
            <a:off x="6023325" y="4034054"/>
            <a:ext cx="471767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34" name="그룹 33"/>
          <p:cNvGrpSpPr/>
          <p:nvPr/>
        </p:nvGrpSpPr>
        <p:grpSpPr>
          <a:xfrm>
            <a:off x="2872168" y="3313974"/>
            <a:ext cx="1208942" cy="325340"/>
            <a:chOff x="4443178" y="2348880"/>
            <a:chExt cx="1208942" cy="431800"/>
          </a:xfrm>
        </p:grpSpPr>
        <p:sp>
          <p:nvSpPr>
            <p:cNvPr id="35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37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가입설계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BM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801190" y="3385982"/>
            <a:ext cx="1208942" cy="295764"/>
            <a:chOff x="4443178" y="2348880"/>
            <a:chExt cx="1208942" cy="431800"/>
          </a:xfrm>
        </p:grpSpPr>
        <p:sp>
          <p:nvSpPr>
            <p:cNvPr id="107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08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09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가입설계 </a:t>
              </a:r>
              <a:r>
                <a:rPr kumimoji="1" lang="en-US" altLang="ko-KR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DM</a:t>
              </a:r>
            </a:p>
          </p:txBody>
        </p:sp>
      </p:grp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820298" y="3314366"/>
            <a:ext cx="1224136" cy="217691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가입설계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Service</a:t>
            </a:r>
          </a:p>
        </p:txBody>
      </p:sp>
      <p:grpSp>
        <p:nvGrpSpPr>
          <p:cNvPr id="110" name="그룹 109"/>
          <p:cNvGrpSpPr/>
          <p:nvPr/>
        </p:nvGrpSpPr>
        <p:grpSpPr>
          <a:xfrm>
            <a:off x="4801190" y="3818030"/>
            <a:ext cx="1208942" cy="294925"/>
            <a:chOff x="4443178" y="2348880"/>
            <a:chExt cx="1208942" cy="431800"/>
          </a:xfrm>
        </p:grpSpPr>
        <p:sp>
          <p:nvSpPr>
            <p:cNvPr id="111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12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13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청약 </a:t>
              </a:r>
              <a:r>
                <a:rPr kumimoji="1" lang="en-US" altLang="ko-KR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DM</a:t>
              </a:r>
            </a:p>
          </p:txBody>
        </p:sp>
      </p:grpSp>
      <p:cxnSp>
        <p:nvCxnSpPr>
          <p:cNvPr id="51" name="Straight Arrow Connector 8"/>
          <p:cNvCxnSpPr>
            <a:cxnSpLocks noChangeShapeType="1"/>
          </p:cNvCxnSpPr>
          <p:nvPr/>
        </p:nvCxnSpPr>
        <p:spPr bwMode="auto">
          <a:xfrm>
            <a:off x="2028334" y="3434913"/>
            <a:ext cx="861088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99" name="폭발 1 1609758"/>
          <p:cNvSpPr/>
          <p:nvPr/>
        </p:nvSpPr>
        <p:spPr bwMode="auto">
          <a:xfrm>
            <a:off x="7340235" y="4332755"/>
            <a:ext cx="1537420" cy="1017110"/>
          </a:xfrm>
          <a:prstGeom prst="irregularSeal1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독립적업</a:t>
            </a:r>
            <a:r>
              <a:rPr lang="ko-KR" altLang="en-US" sz="1200" b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무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폭발 1 1609758"/>
          <p:cNvSpPr/>
          <p:nvPr/>
        </p:nvSpPr>
        <p:spPr bwMode="auto">
          <a:xfrm>
            <a:off x="7369188" y="2935120"/>
            <a:ext cx="1537420" cy="1017110"/>
          </a:xfrm>
          <a:prstGeom prst="irregularSeal1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테이터일관</a:t>
            </a:r>
            <a:r>
              <a:rPr lang="ko-KR" altLang="en-US" sz="1200" b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성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폭발 1 1609758"/>
          <p:cNvSpPr/>
          <p:nvPr/>
        </p:nvSpPr>
        <p:spPr bwMode="auto">
          <a:xfrm>
            <a:off x="7380312" y="1412777"/>
            <a:ext cx="1537420" cy="1017110"/>
          </a:xfrm>
          <a:prstGeom prst="irregularSeal1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독립적업</a:t>
            </a:r>
            <a:r>
              <a:rPr lang="ko-KR" altLang="en-US" sz="1200" b="1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무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 Box 48"/>
          <p:cNvSpPr txBox="1">
            <a:spLocks noChangeArrowheads="1"/>
          </p:cNvSpPr>
          <p:nvPr/>
        </p:nvSpPr>
        <p:spPr bwMode="auto">
          <a:xfrm>
            <a:off x="515262" y="5540747"/>
            <a:ext cx="6824974" cy="912590"/>
          </a:xfrm>
          <a:prstGeom prst="rect">
            <a:avLst/>
          </a:prstGeom>
          <a:solidFill>
            <a:srgbClr val="596DAB">
              <a:alpha val="10196"/>
            </a:srgbClr>
          </a:solidFill>
          <a:ln w="19050">
            <a:solidFill>
              <a:srgbClr val="A2BC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43200" tIns="72000" rIns="43200"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400" b="1">
              <a:solidFill>
                <a:srgbClr val="565F8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AutoShape 8"/>
          <p:cNvSpPr>
            <a:spLocks noChangeArrowheads="1"/>
          </p:cNvSpPr>
          <p:nvPr/>
        </p:nvSpPr>
        <p:spPr bwMode="auto">
          <a:xfrm>
            <a:off x="4686126" y="5637194"/>
            <a:ext cx="1497051" cy="750572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Data Access Layer </a:t>
            </a:r>
          </a:p>
        </p:txBody>
      </p:sp>
      <p:sp>
        <p:nvSpPr>
          <p:cNvPr id="123" name="AutoShape 8"/>
          <p:cNvSpPr>
            <a:spLocks noChangeArrowheads="1"/>
          </p:cNvSpPr>
          <p:nvPr/>
        </p:nvSpPr>
        <p:spPr bwMode="auto">
          <a:xfrm>
            <a:off x="2493951" y="5636520"/>
            <a:ext cx="1946166" cy="732628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Business Module Layer</a:t>
            </a:r>
            <a:r>
              <a:rPr kumimoji="1" lang="ko-KR" altLang="en-US" sz="1100" b="1" dirty="0">
                <a:solidFill>
                  <a:srgbClr val="003366"/>
                </a:solidFill>
                <a:cs typeface="맑은 고딕"/>
              </a:rPr>
              <a:t> </a:t>
            </a:r>
            <a:endParaRPr kumimoji="1" lang="en-US" altLang="ko-KR" sz="1100" b="1" dirty="0">
              <a:solidFill>
                <a:srgbClr val="003366"/>
              </a:solidFill>
              <a:cs typeface="맑은 고딕"/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6290857" y="5933783"/>
            <a:ext cx="1004269" cy="423900"/>
            <a:chOff x="7773745" y="5134051"/>
            <a:chExt cx="757237" cy="379413"/>
          </a:xfrm>
        </p:grpSpPr>
        <p:pic>
          <p:nvPicPr>
            <p:cNvPr id="127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278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 err="1" smtClean="0">
                  <a:solidFill>
                    <a:srgbClr val="003366"/>
                  </a:solidFill>
                  <a:cs typeface="맑은 고딕"/>
                </a:rPr>
                <a:t>마이데이터</a:t>
              </a:r>
              <a:endParaRPr lang="ko-KR" altLang="en-US" sz="900" dirty="0">
                <a:solidFill>
                  <a:srgbClr val="003366"/>
                </a:solidFill>
                <a:cs typeface="맑은 고딕"/>
              </a:endParaRPr>
            </a:p>
          </p:txBody>
        </p:sp>
      </p:grpSp>
      <p:cxnSp>
        <p:nvCxnSpPr>
          <p:cNvPr id="129" name="Straight Arrow Connector 8"/>
          <p:cNvCxnSpPr>
            <a:cxnSpLocks noChangeShapeType="1"/>
          </p:cNvCxnSpPr>
          <p:nvPr/>
        </p:nvCxnSpPr>
        <p:spPr bwMode="auto">
          <a:xfrm flipV="1">
            <a:off x="6050141" y="6223437"/>
            <a:ext cx="481432" cy="2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130" name="그룹 129"/>
          <p:cNvGrpSpPr/>
          <p:nvPr/>
        </p:nvGrpSpPr>
        <p:grpSpPr>
          <a:xfrm>
            <a:off x="4830143" y="5944128"/>
            <a:ext cx="1235622" cy="398701"/>
            <a:chOff x="4443178" y="2348880"/>
            <a:chExt cx="1208942" cy="431800"/>
          </a:xfrm>
        </p:grpSpPr>
        <p:sp>
          <p:nvSpPr>
            <p:cNvPr id="131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44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45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 err="1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마이데이</a:t>
              </a:r>
              <a:r>
                <a:rPr kumimoji="1" lang="ko-KR" altLang="en-US" sz="1000" dirty="0" err="1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터</a:t>
              </a:r>
              <a:r>
                <a:rPr kumimoji="1" lang="ko-KR" altLang="en-US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 </a:t>
              </a:r>
              <a:r>
                <a:rPr kumimoji="1" lang="en-US" altLang="ko-KR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DM</a:t>
              </a:r>
            </a:p>
          </p:txBody>
        </p:sp>
      </p:grpSp>
      <p:sp>
        <p:nvSpPr>
          <p:cNvPr id="147" name="AutoShape 8"/>
          <p:cNvSpPr>
            <a:spLocks noChangeArrowheads="1"/>
          </p:cNvSpPr>
          <p:nvPr/>
        </p:nvSpPr>
        <p:spPr bwMode="auto">
          <a:xfrm>
            <a:off x="653678" y="5696381"/>
            <a:ext cx="1551641" cy="679956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Service Layer</a:t>
            </a:r>
          </a:p>
        </p:txBody>
      </p:sp>
      <p:sp>
        <p:nvSpPr>
          <p:cNvPr id="148" name="AutoShape 21"/>
          <p:cNvSpPr>
            <a:spLocks noChangeArrowheads="1"/>
          </p:cNvSpPr>
          <p:nvPr/>
        </p:nvSpPr>
        <p:spPr bwMode="auto">
          <a:xfrm>
            <a:off x="869702" y="5992957"/>
            <a:ext cx="1251151" cy="322802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개인</a:t>
            </a:r>
            <a:r>
              <a:rPr kumimoji="1" lang="ko-KR" altLang="en-US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화</a:t>
            </a: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Service</a:t>
            </a:r>
          </a:p>
        </p:txBody>
      </p:sp>
      <p:grpSp>
        <p:nvGrpSpPr>
          <p:cNvPr id="149" name="그룹 148"/>
          <p:cNvGrpSpPr/>
          <p:nvPr/>
        </p:nvGrpSpPr>
        <p:grpSpPr>
          <a:xfrm>
            <a:off x="2526493" y="5951595"/>
            <a:ext cx="1883313" cy="398701"/>
            <a:chOff x="4443178" y="2348880"/>
            <a:chExt cx="1208942" cy="431800"/>
          </a:xfrm>
        </p:grpSpPr>
        <p:sp>
          <p:nvSpPr>
            <p:cNvPr id="151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53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54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캠페인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/</a:t>
              </a:r>
              <a:r>
                <a:rPr kumimoji="1" lang="ko-KR" altLang="en-US" sz="1100" dirty="0" err="1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내보험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BM</a:t>
              </a:r>
            </a:p>
          </p:txBody>
        </p:sp>
      </p:grpSp>
      <p:sp>
        <p:nvSpPr>
          <p:cNvPr id="155" name="Rectangle 68"/>
          <p:cNvSpPr>
            <a:spLocks noChangeArrowheads="1"/>
          </p:cNvSpPr>
          <p:nvPr/>
        </p:nvSpPr>
        <p:spPr bwMode="auto">
          <a:xfrm>
            <a:off x="755576" y="5445224"/>
            <a:ext cx="1460612" cy="216158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 err="1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마이데이터</a:t>
            </a:r>
            <a:r>
              <a:rPr lang="ko-KR" altLang="en-US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MSA</a:t>
            </a:r>
            <a:endParaRPr kumimoji="0" lang="ko-KR" altLang="en-US" sz="11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AutoShape 153"/>
          <p:cNvSpPr>
            <a:spLocks noChangeArrowheads="1"/>
          </p:cNvSpPr>
          <p:nvPr/>
        </p:nvSpPr>
        <p:spPr bwMode="invGray">
          <a:xfrm>
            <a:off x="7419793" y="5523537"/>
            <a:ext cx="1457862" cy="874397"/>
          </a:xfrm>
          <a:prstGeom prst="roundRect">
            <a:avLst>
              <a:gd name="adj" fmla="val 3949"/>
            </a:avLst>
          </a:prstGeom>
          <a:solidFill>
            <a:srgbClr val="FFFFFF"/>
          </a:solidFill>
          <a:ln w="12700">
            <a:solidFill>
              <a:srgbClr val="969696">
                <a:alpha val="89803"/>
              </a:srgbClr>
            </a:solidFill>
            <a:round/>
            <a:headEnd/>
            <a:tailEnd/>
          </a:ln>
          <a:effectLst>
            <a:outerShdw dist="10542" dir="2700000" algn="ctr" rotWithShape="0">
              <a:srgbClr val="808080"/>
            </a:outerShdw>
          </a:effectLst>
        </p:spPr>
        <p:txBody>
          <a:bodyPr wrap="none"/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CQRS  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패턴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고객경험 데이터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200" kern="0" dirty="0" err="1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싱글뷰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분석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통계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5" name="Rectangle 7"/>
          <p:cNvSpPr txBox="1">
            <a:spLocks noChangeArrowheads="1"/>
          </p:cNvSpPr>
          <p:nvPr/>
        </p:nvSpPr>
        <p:spPr bwMode="auto">
          <a:xfrm>
            <a:off x="715108" y="795190"/>
            <a:ext cx="8044962" cy="97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독립적 서비스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배포단위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데이터 처리의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일치성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, MSA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서비스의 특징을 고려하여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신계약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채널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마이크로시스템을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정의 합니다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17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259632" y="2564904"/>
            <a:ext cx="590465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44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감사합니다</a:t>
            </a:r>
            <a:r>
              <a:rPr kumimoji="0" lang="en-US" altLang="ko-KR" sz="44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4400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시</a:t>
            </a:r>
            <a:r>
              <a:rPr kumimoji="0" lang="ko-KR" altLang="en-US" sz="44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연</a:t>
            </a:r>
            <a:endParaRPr kumimoji="0" lang="ko-KR" altLang="en-US" sz="4400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77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7991" y="304803"/>
            <a:ext cx="412212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</a:rPr>
              <a:t>As-Is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35301" y="607689"/>
            <a:ext cx="8370277" cy="57864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  <a:defRPr/>
            </a:pPr>
            <a:endParaRPr kumimoji="1" lang="en-US" altLang="ko-KR" sz="16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돋움" charset="0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715108" y="795190"/>
            <a:ext cx="8044962" cy="97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모노리스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하나의 서비스는 여러 개의 비즈니스 모듈을 호출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하나의 비즈니스 모듈은 여러 개의 데이터 액세스 모듈을 호출하는 방식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하나의 데이터액세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스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는 여러 개의 테이블을 조인하는 방식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716574" y="1846266"/>
            <a:ext cx="7976088" cy="4535487"/>
          </a:xfrm>
          <a:prstGeom prst="rect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ffectLst>
            <a:outerShdw blurRad="50800" dist="25401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979735" y="1917703"/>
            <a:ext cx="1518138" cy="4392613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latin typeface="맑은 고딕"/>
                <a:ea typeface="맑은 고딕"/>
                <a:cs typeface="맑은 고딕"/>
              </a:rPr>
              <a:t>Service </a:t>
            </a:r>
            <a:r>
              <a:rPr kumimoji="1" lang="en-US" altLang="ko-KR" sz="1100" b="1" dirty="0" smtClean="0">
                <a:solidFill>
                  <a:srgbClr val="003366"/>
                </a:solidFill>
                <a:latin typeface="맑은 고딕"/>
                <a:ea typeface="맑은 고딕"/>
                <a:cs typeface="맑은 고딕"/>
              </a:rPr>
              <a:t>Layer</a:t>
            </a:r>
            <a:endParaRPr kumimoji="1" lang="en-US" altLang="ko-KR" sz="1100" b="1" dirty="0">
              <a:solidFill>
                <a:srgbClr val="00336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851920" y="1917703"/>
            <a:ext cx="1872208" cy="4392613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 smtClean="0">
                <a:solidFill>
                  <a:srgbClr val="003366"/>
                </a:solidFill>
                <a:latin typeface="맑은 고딕"/>
                <a:ea typeface="맑은 고딕"/>
                <a:cs typeface="맑은 고딕"/>
              </a:rPr>
              <a:t>Business Module Layer</a:t>
            </a:r>
            <a:r>
              <a:rPr kumimoji="1" lang="ko-KR" altLang="en-US" sz="1100" b="1" dirty="0" smtClean="0">
                <a:solidFill>
                  <a:srgbClr val="003366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kumimoji="1" lang="en-US" altLang="ko-KR" sz="1100" b="1" dirty="0">
              <a:solidFill>
                <a:srgbClr val="00336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4168" y="1917703"/>
            <a:ext cx="1440160" cy="4392613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 smtClean="0">
                <a:solidFill>
                  <a:srgbClr val="003366"/>
                </a:solidFill>
                <a:latin typeface="맑은 고딕"/>
                <a:ea typeface="맑은 고딕"/>
                <a:cs typeface="맑은 고딕"/>
              </a:rPr>
              <a:t>Data Access Layer </a:t>
            </a:r>
            <a:endParaRPr kumimoji="1" lang="en-US" altLang="ko-KR" sz="1100" b="1" dirty="0">
              <a:solidFill>
                <a:srgbClr val="003366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" name="Picture 1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96" y="2486638"/>
            <a:ext cx="549973" cy="62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36"/>
          <p:cNvSpPr txBox="1">
            <a:spLocks noChangeArrowheads="1"/>
          </p:cNvSpPr>
          <p:nvPr/>
        </p:nvSpPr>
        <p:spPr bwMode="auto">
          <a:xfrm>
            <a:off x="750277" y="1988840"/>
            <a:ext cx="1129812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kumimoji="1" lang="en-US" altLang="ko-KR" kern="0" dirty="0" smtClean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Web Application</a:t>
            </a:r>
          </a:p>
        </p:txBody>
      </p:sp>
      <p:sp>
        <p:nvSpPr>
          <p:cNvPr id="16" name="AutoShape 185"/>
          <p:cNvSpPr>
            <a:spLocks noChangeArrowheads="1"/>
          </p:cNvSpPr>
          <p:nvPr/>
        </p:nvSpPr>
        <p:spPr bwMode="gray">
          <a:xfrm rot="5400000">
            <a:off x="4588200" y="4772885"/>
            <a:ext cx="541338" cy="364880"/>
          </a:xfrm>
          <a:prstGeom prst="leftRightArrow">
            <a:avLst>
              <a:gd name="adj1" fmla="val 55019"/>
              <a:gd name="adj2" fmla="val 24898"/>
            </a:avLst>
          </a:prstGeom>
          <a:solidFill>
            <a:srgbClr val="408CB3">
              <a:alpha val="45097"/>
            </a:srgbClr>
          </a:solidFill>
          <a:ln w="3175">
            <a:solidFill>
              <a:srgbClr val="80B3CC"/>
            </a:solidFill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FF33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2159184" y="2459041"/>
            <a:ext cx="1224136" cy="287337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상품관리 </a:t>
            </a:r>
            <a:r>
              <a:rPr kumimoji="1" lang="en-US" altLang="ko-KR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Service</a:t>
            </a:r>
            <a:endParaRPr kumimoji="1" lang="en-US" altLang="ko-KR" sz="1100" dirty="0">
              <a:solidFill>
                <a:srgbClr val="666666">
                  <a:lumMod val="85000"/>
                  <a:lumOff val="15000"/>
                </a:srgb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126736" y="4247684"/>
            <a:ext cx="1224136" cy="288925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가입설계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Service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132916" y="3286125"/>
            <a:ext cx="1224136" cy="288925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고객관리 </a:t>
            </a:r>
            <a:r>
              <a:rPr kumimoji="1" lang="en-US" altLang="ko-KR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Service</a:t>
            </a:r>
            <a:endParaRPr kumimoji="1" lang="en-US" altLang="ko-KR" sz="1100" dirty="0">
              <a:solidFill>
                <a:srgbClr val="666666">
                  <a:lumMod val="85000"/>
                  <a:lumOff val="15000"/>
                </a:srgb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2134042" y="5328165"/>
            <a:ext cx="1224136" cy="288925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청약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Service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221775" y="3263903"/>
            <a:ext cx="1208942" cy="431800"/>
            <a:chOff x="4443178" y="2348880"/>
            <a:chExt cx="1208942" cy="431800"/>
          </a:xfrm>
        </p:grpSpPr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고객관리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33908" y="2423138"/>
            <a:ext cx="1208942" cy="431800"/>
            <a:chOff x="4443178" y="2348880"/>
            <a:chExt cx="1208942" cy="431800"/>
          </a:xfrm>
        </p:grpSpPr>
        <p:sp>
          <p:nvSpPr>
            <p:cNvPr id="31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2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상품관</a:t>
              </a: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리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221775" y="4221336"/>
            <a:ext cx="1208942" cy="431800"/>
            <a:chOff x="4443178" y="2348880"/>
            <a:chExt cx="1208942" cy="431800"/>
          </a:xfrm>
        </p:grpSpPr>
        <p:sp>
          <p:nvSpPr>
            <p:cNvPr id="35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7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가입설</a:t>
              </a: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계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211960" y="5256727"/>
            <a:ext cx="1208942" cy="431800"/>
            <a:chOff x="4443178" y="2348880"/>
            <a:chExt cx="1208942" cy="431800"/>
          </a:xfrm>
        </p:grpSpPr>
        <p:sp>
          <p:nvSpPr>
            <p:cNvPr id="39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0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1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청</a:t>
              </a: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약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46" name="Straight Arrow Connector 8"/>
          <p:cNvCxnSpPr>
            <a:cxnSpLocks noChangeShapeType="1"/>
            <a:stCxn id="18" idx="3"/>
          </p:cNvCxnSpPr>
          <p:nvPr/>
        </p:nvCxnSpPr>
        <p:spPr bwMode="auto">
          <a:xfrm>
            <a:off x="3383320" y="2602710"/>
            <a:ext cx="1056797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50" name="Straight Arrow Connector 8"/>
          <p:cNvCxnSpPr>
            <a:cxnSpLocks noChangeShapeType="1"/>
            <a:endCxn id="26" idx="1"/>
          </p:cNvCxnSpPr>
          <p:nvPr/>
        </p:nvCxnSpPr>
        <p:spPr bwMode="auto">
          <a:xfrm>
            <a:off x="3361372" y="3406778"/>
            <a:ext cx="860403" cy="794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Straight Arrow Connector 8"/>
          <p:cNvCxnSpPr>
            <a:cxnSpLocks noChangeShapeType="1"/>
          </p:cNvCxnSpPr>
          <p:nvPr/>
        </p:nvCxnSpPr>
        <p:spPr bwMode="auto">
          <a:xfrm flipV="1">
            <a:off x="3350872" y="4390419"/>
            <a:ext cx="861088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52" name="Straight Arrow Connector 8"/>
          <p:cNvCxnSpPr>
            <a:cxnSpLocks noChangeShapeType="1"/>
          </p:cNvCxnSpPr>
          <p:nvPr/>
        </p:nvCxnSpPr>
        <p:spPr bwMode="auto">
          <a:xfrm flipV="1">
            <a:off x="3350871" y="2710475"/>
            <a:ext cx="1089246" cy="1527243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54" name="Straight Arrow Connector 8"/>
          <p:cNvCxnSpPr>
            <a:cxnSpLocks noChangeShapeType="1"/>
          </p:cNvCxnSpPr>
          <p:nvPr/>
        </p:nvCxnSpPr>
        <p:spPr bwMode="auto">
          <a:xfrm flipV="1">
            <a:off x="3357052" y="3633917"/>
            <a:ext cx="1050617" cy="745893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56" name="Straight Arrow Connector 8"/>
          <p:cNvCxnSpPr>
            <a:cxnSpLocks noChangeShapeType="1"/>
          </p:cNvCxnSpPr>
          <p:nvPr/>
        </p:nvCxnSpPr>
        <p:spPr bwMode="auto">
          <a:xfrm>
            <a:off x="5442850" y="2714627"/>
            <a:ext cx="662474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58" name="Straight Arrow Connector 8"/>
          <p:cNvCxnSpPr>
            <a:cxnSpLocks noChangeShapeType="1"/>
          </p:cNvCxnSpPr>
          <p:nvPr/>
        </p:nvCxnSpPr>
        <p:spPr bwMode="auto">
          <a:xfrm>
            <a:off x="5427194" y="3536159"/>
            <a:ext cx="690628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59" name="Straight Arrow Connector 8"/>
          <p:cNvCxnSpPr>
            <a:cxnSpLocks noChangeShapeType="1"/>
          </p:cNvCxnSpPr>
          <p:nvPr/>
        </p:nvCxnSpPr>
        <p:spPr bwMode="auto">
          <a:xfrm flipV="1">
            <a:off x="5649059" y="3750469"/>
            <a:ext cx="662474" cy="674764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61" name="Straight Arrow Connector 8"/>
          <p:cNvCxnSpPr>
            <a:cxnSpLocks noChangeShapeType="1"/>
          </p:cNvCxnSpPr>
          <p:nvPr/>
        </p:nvCxnSpPr>
        <p:spPr bwMode="auto">
          <a:xfrm flipV="1">
            <a:off x="5463319" y="4506310"/>
            <a:ext cx="651133" cy="4725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62" name="Straight Arrow Connector 8"/>
          <p:cNvCxnSpPr>
            <a:cxnSpLocks noChangeShapeType="1"/>
          </p:cNvCxnSpPr>
          <p:nvPr/>
        </p:nvCxnSpPr>
        <p:spPr bwMode="auto">
          <a:xfrm flipV="1">
            <a:off x="3367095" y="2783500"/>
            <a:ext cx="1089246" cy="266793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64" name="Straight Arrow Connector 8"/>
          <p:cNvCxnSpPr>
            <a:cxnSpLocks noChangeShapeType="1"/>
            <a:stCxn id="25" idx="3"/>
            <a:endCxn id="28" idx="1"/>
          </p:cNvCxnSpPr>
          <p:nvPr/>
        </p:nvCxnSpPr>
        <p:spPr bwMode="auto">
          <a:xfrm flipV="1">
            <a:off x="3358178" y="3551241"/>
            <a:ext cx="1106851" cy="1921387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68" name="Straight Arrow Connector 8"/>
          <p:cNvCxnSpPr>
            <a:cxnSpLocks noChangeShapeType="1"/>
            <a:stCxn id="41" idx="3"/>
          </p:cNvCxnSpPr>
          <p:nvPr/>
        </p:nvCxnSpPr>
        <p:spPr bwMode="auto">
          <a:xfrm flipV="1">
            <a:off x="5420902" y="3789041"/>
            <a:ext cx="866717" cy="1755024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70" name="Straight Arrow Connector 8"/>
          <p:cNvCxnSpPr>
            <a:cxnSpLocks noChangeShapeType="1"/>
            <a:stCxn id="41" idx="3"/>
          </p:cNvCxnSpPr>
          <p:nvPr/>
        </p:nvCxnSpPr>
        <p:spPr bwMode="auto">
          <a:xfrm flipV="1">
            <a:off x="5420902" y="4430882"/>
            <a:ext cx="1277401" cy="1113183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73" name="Straight Arrow Connector 8"/>
          <p:cNvCxnSpPr>
            <a:cxnSpLocks noChangeShapeType="1"/>
          </p:cNvCxnSpPr>
          <p:nvPr/>
        </p:nvCxnSpPr>
        <p:spPr bwMode="auto">
          <a:xfrm flipV="1">
            <a:off x="5420902" y="5372522"/>
            <a:ext cx="773153" cy="135885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Straight Arrow Connector 8"/>
          <p:cNvCxnSpPr>
            <a:cxnSpLocks noChangeShapeType="1"/>
            <a:stCxn id="25" idx="3"/>
            <a:endCxn id="40" idx="1"/>
          </p:cNvCxnSpPr>
          <p:nvPr/>
        </p:nvCxnSpPr>
        <p:spPr bwMode="auto">
          <a:xfrm flipV="1">
            <a:off x="3358178" y="5472627"/>
            <a:ext cx="975410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79" name="AutoShape 185"/>
          <p:cNvSpPr>
            <a:spLocks noChangeArrowheads="1"/>
          </p:cNvSpPr>
          <p:nvPr/>
        </p:nvSpPr>
        <p:spPr bwMode="gray">
          <a:xfrm rot="5400000">
            <a:off x="4631602" y="3756262"/>
            <a:ext cx="469304" cy="364880"/>
          </a:xfrm>
          <a:prstGeom prst="leftRightArrow">
            <a:avLst>
              <a:gd name="adj1" fmla="val 55019"/>
              <a:gd name="adj2" fmla="val 24898"/>
            </a:avLst>
          </a:prstGeom>
          <a:solidFill>
            <a:srgbClr val="408CB3">
              <a:alpha val="45097"/>
            </a:srgbClr>
          </a:solidFill>
          <a:ln w="3175">
            <a:solidFill>
              <a:srgbClr val="80B3CC"/>
            </a:solidFill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 b="1">
              <a:solidFill>
                <a:srgbClr val="FF3300"/>
              </a:solidFill>
              <a:latin typeface="Arial" pitchFamily="34" charset="0"/>
              <a:ea typeface="돋움" pitchFamily="50" charset="-127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775203" y="2473524"/>
            <a:ext cx="757237" cy="379412"/>
            <a:chOff x="7775203" y="2473524"/>
            <a:chExt cx="757237" cy="379412"/>
          </a:xfrm>
        </p:grpSpPr>
        <p:pic>
          <p:nvPicPr>
            <p:cNvPr id="81" name="Picture 57" descr="D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203" y="2473524"/>
              <a:ext cx="757237" cy="3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Rectangle 58"/>
            <p:cNvSpPr>
              <a:spLocks noChangeArrowheads="1"/>
            </p:cNvSpPr>
            <p:nvPr/>
          </p:nvSpPr>
          <p:spPr bwMode="auto">
            <a:xfrm>
              <a:off x="7835527" y="2589858"/>
              <a:ext cx="636587" cy="119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 smtClean="0">
                  <a:solidFill>
                    <a:srgbClr val="003366"/>
                  </a:solidFill>
                  <a:latin typeface="맑은 고딕"/>
                  <a:ea typeface="맑은 고딕"/>
                  <a:cs typeface="맑은 고딕"/>
                </a:rPr>
                <a:t>상</a:t>
              </a:r>
              <a:r>
                <a:rPr lang="ko-KR" altLang="en-US" sz="900" dirty="0">
                  <a:solidFill>
                    <a:srgbClr val="003366"/>
                  </a:solidFill>
                  <a:latin typeface="맑은 고딕"/>
                  <a:ea typeface="맑은 고딕"/>
                  <a:cs typeface="맑은 고딕"/>
                </a:rPr>
                <a:t>품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7755116" y="3407571"/>
            <a:ext cx="757237" cy="379413"/>
            <a:chOff x="7755116" y="3407571"/>
            <a:chExt cx="757237" cy="379413"/>
          </a:xfrm>
        </p:grpSpPr>
        <p:pic>
          <p:nvPicPr>
            <p:cNvPr id="84" name="Picture 95" descr="D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116" y="340757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7815441" y="3466309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 smtClean="0">
                  <a:solidFill>
                    <a:srgbClr val="003366"/>
                  </a:solidFill>
                  <a:latin typeface="맑은 고딕"/>
                  <a:ea typeface="맑은 고딕"/>
                  <a:cs typeface="맑은 고딕"/>
                </a:rPr>
                <a:t>고</a:t>
              </a:r>
              <a:r>
                <a:rPr lang="ko-KR" altLang="en-US" sz="900" dirty="0">
                  <a:solidFill>
                    <a:srgbClr val="003366"/>
                  </a:solidFill>
                  <a:latin typeface="맑은 고딕"/>
                  <a:ea typeface="맑은 고딕"/>
                  <a:cs typeface="맑은 고딕"/>
                </a:rPr>
                <a:t>객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755116" y="4345731"/>
            <a:ext cx="775865" cy="379413"/>
            <a:chOff x="7755116" y="4209110"/>
            <a:chExt cx="775865" cy="379413"/>
          </a:xfrm>
        </p:grpSpPr>
        <p:pic>
          <p:nvPicPr>
            <p:cNvPr id="87" name="Picture 98" descr="D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4" y="4209110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99"/>
            <p:cNvSpPr>
              <a:spLocks noChangeArrowheads="1"/>
            </p:cNvSpPr>
            <p:nvPr/>
          </p:nvSpPr>
          <p:spPr bwMode="auto">
            <a:xfrm>
              <a:off x="7755116" y="4292773"/>
              <a:ext cx="75723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smtClean="0">
                  <a:solidFill>
                    <a:srgbClr val="003366"/>
                  </a:solidFill>
                  <a:latin typeface="맑은 고딕"/>
                  <a:ea typeface="맑은 고딕"/>
                  <a:cs typeface="맑은 고딕"/>
                </a:rPr>
                <a:t>가입설계</a:t>
              </a:r>
              <a:endParaRPr lang="ko-KR" altLang="en-US" sz="900" dirty="0">
                <a:solidFill>
                  <a:srgbClr val="003366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7744543" y="5164652"/>
            <a:ext cx="757237" cy="379413"/>
            <a:chOff x="7773745" y="5134051"/>
            <a:chExt cx="757237" cy="379413"/>
          </a:xfrm>
        </p:grpSpPr>
        <p:pic>
          <p:nvPicPr>
            <p:cNvPr id="90" name="Picture 101" descr="D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 smtClean="0">
                  <a:solidFill>
                    <a:srgbClr val="003366"/>
                  </a:solidFill>
                  <a:latin typeface="맑은 고딕"/>
                  <a:ea typeface="맑은 고딕"/>
                  <a:cs typeface="맑은 고딕"/>
                </a:rPr>
                <a:t>청</a:t>
              </a:r>
              <a:r>
                <a:rPr lang="ko-KR" altLang="en-US" sz="900" dirty="0">
                  <a:solidFill>
                    <a:srgbClr val="003366"/>
                  </a:solidFill>
                  <a:latin typeface="맑은 고딕"/>
                  <a:ea typeface="맑은 고딕"/>
                  <a:cs typeface="맑은 고딕"/>
                </a:rPr>
                <a:t>약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167517" y="2438710"/>
            <a:ext cx="1208942" cy="431800"/>
            <a:chOff x="4443178" y="2348880"/>
            <a:chExt cx="1208942" cy="431800"/>
          </a:xfrm>
        </p:grpSpPr>
        <p:sp>
          <p:nvSpPr>
            <p:cNvPr id="95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6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7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상품관</a:t>
              </a: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리</a:t>
              </a:r>
              <a:r>
                <a:rPr kumimoji="1" lang="ko-KR" altLang="en-US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DM</a:t>
              </a:r>
              <a:endParaRPr kumimoji="1" lang="en-US" altLang="ko-KR" sz="10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156176" y="3357240"/>
            <a:ext cx="1208942" cy="431800"/>
            <a:chOff x="4443178" y="2348880"/>
            <a:chExt cx="1208942" cy="431800"/>
          </a:xfrm>
        </p:grpSpPr>
        <p:sp>
          <p:nvSpPr>
            <p:cNvPr id="103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4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5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고객관리 </a:t>
              </a:r>
              <a:r>
                <a:rPr kumimoji="1" lang="en-US" altLang="ko-KR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DM</a:t>
              </a:r>
              <a:endParaRPr kumimoji="1" lang="en-US" altLang="ko-KR" sz="10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156176" y="4293344"/>
            <a:ext cx="1208942" cy="431800"/>
            <a:chOff x="4443178" y="2348880"/>
            <a:chExt cx="1208942" cy="431800"/>
          </a:xfrm>
        </p:grpSpPr>
        <p:sp>
          <p:nvSpPr>
            <p:cNvPr id="107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8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09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가입설계 </a:t>
              </a:r>
              <a:r>
                <a:rPr kumimoji="1" lang="en-US" altLang="ko-KR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DM</a:t>
              </a:r>
              <a:endParaRPr kumimoji="1" lang="en-US" altLang="ko-KR" sz="10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156176" y="5085184"/>
            <a:ext cx="1208942" cy="431800"/>
            <a:chOff x="4443178" y="2348880"/>
            <a:chExt cx="1208942" cy="431800"/>
          </a:xfrm>
        </p:grpSpPr>
        <p:sp>
          <p:nvSpPr>
            <p:cNvPr id="111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2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13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청</a:t>
              </a: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약</a:t>
              </a:r>
              <a:r>
                <a:rPr kumimoji="1" lang="ko-KR" altLang="en-US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DM</a:t>
              </a:r>
              <a:endParaRPr kumimoji="1" lang="en-US" altLang="ko-KR" sz="10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19" name="Straight Arrow Connector 8"/>
          <p:cNvCxnSpPr>
            <a:cxnSpLocks noChangeShapeType="1"/>
          </p:cNvCxnSpPr>
          <p:nvPr/>
        </p:nvCxnSpPr>
        <p:spPr bwMode="auto">
          <a:xfrm flipV="1">
            <a:off x="7357797" y="2783500"/>
            <a:ext cx="417406" cy="1808735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22" name="Straight Arrow Connector 8"/>
          <p:cNvCxnSpPr>
            <a:cxnSpLocks noChangeShapeType="1"/>
            <a:stCxn id="113" idx="3"/>
          </p:cNvCxnSpPr>
          <p:nvPr/>
        </p:nvCxnSpPr>
        <p:spPr bwMode="auto">
          <a:xfrm flipV="1">
            <a:off x="7365118" y="4375964"/>
            <a:ext cx="470409" cy="996558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26" name="Straight Arrow Connector 8"/>
          <p:cNvCxnSpPr>
            <a:cxnSpLocks noChangeShapeType="1"/>
            <a:stCxn id="113" idx="3"/>
            <a:endCxn id="90" idx="1"/>
          </p:cNvCxnSpPr>
          <p:nvPr/>
        </p:nvCxnSpPr>
        <p:spPr bwMode="auto">
          <a:xfrm flipV="1">
            <a:off x="7365118" y="5354359"/>
            <a:ext cx="379425" cy="18163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30" name="Straight Arrow Connector 8"/>
          <p:cNvCxnSpPr>
            <a:cxnSpLocks noChangeShapeType="1"/>
          </p:cNvCxnSpPr>
          <p:nvPr/>
        </p:nvCxnSpPr>
        <p:spPr bwMode="auto">
          <a:xfrm flipV="1">
            <a:off x="7376459" y="3750469"/>
            <a:ext cx="459068" cy="1649926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138" name="그룹 137"/>
          <p:cNvGrpSpPr/>
          <p:nvPr/>
        </p:nvGrpSpPr>
        <p:grpSpPr>
          <a:xfrm>
            <a:off x="7775203" y="5929907"/>
            <a:ext cx="757237" cy="379413"/>
            <a:chOff x="7773745" y="5134051"/>
            <a:chExt cx="757237" cy="379413"/>
          </a:xfrm>
        </p:grpSpPr>
        <p:pic>
          <p:nvPicPr>
            <p:cNvPr id="139" name="Picture 101" descr="D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 smtClean="0">
                  <a:solidFill>
                    <a:srgbClr val="003366"/>
                  </a:solidFill>
                  <a:latin typeface="맑은 고딕"/>
                  <a:ea typeface="맑은 고딕"/>
                  <a:cs typeface="맑은 고딕"/>
                </a:rPr>
                <a:t>입금</a:t>
              </a:r>
              <a:endParaRPr lang="ko-KR" altLang="en-US" sz="900" dirty="0">
                <a:solidFill>
                  <a:srgbClr val="003366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41" name="Straight Arrow Connector 8"/>
          <p:cNvCxnSpPr>
            <a:cxnSpLocks noChangeShapeType="1"/>
          </p:cNvCxnSpPr>
          <p:nvPr/>
        </p:nvCxnSpPr>
        <p:spPr bwMode="auto">
          <a:xfrm flipV="1">
            <a:off x="7402997" y="6101555"/>
            <a:ext cx="471037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50" name="Straight Arrow Connector 8"/>
          <p:cNvCxnSpPr>
            <a:cxnSpLocks noChangeShapeType="1"/>
            <a:endCxn id="81" idx="1"/>
          </p:cNvCxnSpPr>
          <p:nvPr/>
        </p:nvCxnSpPr>
        <p:spPr bwMode="auto">
          <a:xfrm flipV="1">
            <a:off x="7347257" y="2663230"/>
            <a:ext cx="427946" cy="7116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52" name="Straight Arrow Connector 8"/>
          <p:cNvCxnSpPr>
            <a:cxnSpLocks noChangeShapeType="1"/>
          </p:cNvCxnSpPr>
          <p:nvPr/>
        </p:nvCxnSpPr>
        <p:spPr bwMode="auto">
          <a:xfrm flipV="1">
            <a:off x="7376459" y="3626801"/>
            <a:ext cx="427946" cy="7116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53" name="Straight Arrow Connector 8"/>
          <p:cNvCxnSpPr>
            <a:cxnSpLocks noChangeShapeType="1"/>
          </p:cNvCxnSpPr>
          <p:nvPr/>
        </p:nvCxnSpPr>
        <p:spPr bwMode="auto">
          <a:xfrm flipV="1">
            <a:off x="7402997" y="3750469"/>
            <a:ext cx="401408" cy="822655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56" name="Straight Arrow Connector 8"/>
          <p:cNvCxnSpPr>
            <a:cxnSpLocks noChangeShapeType="1"/>
          </p:cNvCxnSpPr>
          <p:nvPr/>
        </p:nvCxnSpPr>
        <p:spPr bwMode="auto">
          <a:xfrm>
            <a:off x="7357797" y="4572107"/>
            <a:ext cx="427946" cy="8574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158" name="Text Box 136"/>
          <p:cNvSpPr txBox="1">
            <a:spLocks noChangeArrowheads="1"/>
          </p:cNvSpPr>
          <p:nvPr/>
        </p:nvSpPr>
        <p:spPr bwMode="auto">
          <a:xfrm>
            <a:off x="7611614" y="1917703"/>
            <a:ext cx="1081048" cy="18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charset="0"/>
              <a:defRPr sz="1000"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algn="ctr">
              <a:spcBef>
                <a:spcPct val="0"/>
              </a:spcBef>
              <a:defRPr/>
            </a:pPr>
            <a:r>
              <a:rPr kumimoji="1" lang="en-US" altLang="ko-KR" kern="0" dirty="0" smtClean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DBMS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6194055" y="5814218"/>
            <a:ext cx="1208942" cy="431800"/>
            <a:chOff x="4443178" y="2348880"/>
            <a:chExt cx="1208942" cy="431800"/>
          </a:xfrm>
        </p:grpSpPr>
        <p:sp>
          <p:nvSpPr>
            <p:cNvPr id="160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1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2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결</a:t>
              </a: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재</a:t>
              </a:r>
              <a:r>
                <a:rPr kumimoji="1" lang="ko-KR" altLang="en-US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0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DM</a:t>
              </a:r>
              <a:endParaRPr kumimoji="1" lang="en-US" altLang="ko-KR" sz="10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68" name="Straight Arrow Connector 8"/>
          <p:cNvCxnSpPr>
            <a:cxnSpLocks noChangeShapeType="1"/>
            <a:endCxn id="160" idx="1"/>
          </p:cNvCxnSpPr>
          <p:nvPr/>
        </p:nvCxnSpPr>
        <p:spPr bwMode="auto">
          <a:xfrm>
            <a:off x="5430717" y="5592865"/>
            <a:ext cx="763338" cy="365022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2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Box 48"/>
          <p:cNvSpPr txBox="1">
            <a:spLocks noChangeArrowheads="1"/>
          </p:cNvSpPr>
          <p:nvPr/>
        </p:nvSpPr>
        <p:spPr bwMode="auto">
          <a:xfrm>
            <a:off x="1841295" y="5774097"/>
            <a:ext cx="6853926" cy="816817"/>
          </a:xfrm>
          <a:prstGeom prst="rect">
            <a:avLst/>
          </a:prstGeom>
          <a:solidFill>
            <a:srgbClr val="596DAB">
              <a:alpha val="10196"/>
            </a:srgbClr>
          </a:solidFill>
          <a:ln w="19050">
            <a:solidFill>
              <a:srgbClr val="A2BC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43200" tIns="72000" rIns="43200"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400" b="1">
              <a:solidFill>
                <a:srgbClr val="565F8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6012160" y="5853542"/>
            <a:ext cx="1464726" cy="671802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Data Access Layer </a:t>
            </a: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3819984" y="5850984"/>
            <a:ext cx="1904144" cy="655741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Business Module Layer</a:t>
            </a:r>
            <a:r>
              <a:rPr kumimoji="1" lang="ko-KR" altLang="en-US" sz="1100" b="1" dirty="0">
                <a:solidFill>
                  <a:srgbClr val="003366"/>
                </a:solidFill>
                <a:cs typeface="맑은 고딕"/>
              </a:rPr>
              <a:t> </a:t>
            </a:r>
            <a:endParaRPr kumimoji="1" lang="en-US" altLang="ko-KR" sz="1100" b="1" dirty="0">
              <a:solidFill>
                <a:srgbClr val="003366"/>
              </a:solidFill>
              <a:cs typeface="맑은 고딕"/>
            </a:endParaRPr>
          </a:p>
        </p:txBody>
      </p:sp>
      <p:sp>
        <p:nvSpPr>
          <p:cNvPr id="125" name="Text Box 48"/>
          <p:cNvSpPr txBox="1">
            <a:spLocks noChangeArrowheads="1"/>
          </p:cNvSpPr>
          <p:nvPr/>
        </p:nvSpPr>
        <p:spPr bwMode="auto">
          <a:xfrm>
            <a:off x="1822530" y="3777003"/>
            <a:ext cx="6853926" cy="804125"/>
          </a:xfrm>
          <a:prstGeom prst="rect">
            <a:avLst/>
          </a:prstGeom>
          <a:solidFill>
            <a:srgbClr val="596DAB">
              <a:alpha val="10196"/>
            </a:srgbClr>
          </a:solidFill>
          <a:ln w="19050">
            <a:solidFill>
              <a:srgbClr val="A2BC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43200" tIns="72000" rIns="43200"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400" b="1">
              <a:solidFill>
                <a:srgbClr val="565F8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AutoShape 8"/>
          <p:cNvSpPr>
            <a:spLocks noChangeArrowheads="1"/>
          </p:cNvSpPr>
          <p:nvPr/>
        </p:nvSpPr>
        <p:spPr bwMode="auto">
          <a:xfrm>
            <a:off x="6001687" y="3880821"/>
            <a:ext cx="1464726" cy="606095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Data Access Layer </a:t>
            </a:r>
          </a:p>
        </p:txBody>
      </p:sp>
      <p:sp>
        <p:nvSpPr>
          <p:cNvPr id="121" name="AutoShape 8"/>
          <p:cNvSpPr>
            <a:spLocks noChangeArrowheads="1"/>
          </p:cNvSpPr>
          <p:nvPr/>
        </p:nvSpPr>
        <p:spPr bwMode="auto">
          <a:xfrm>
            <a:off x="3819984" y="3872478"/>
            <a:ext cx="1904144" cy="591605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Business Module Layer</a:t>
            </a:r>
            <a:r>
              <a:rPr kumimoji="1" lang="ko-KR" altLang="en-US" sz="1100" b="1" dirty="0">
                <a:solidFill>
                  <a:srgbClr val="003366"/>
                </a:solidFill>
                <a:cs typeface="맑은 고딕"/>
              </a:rPr>
              <a:t> </a:t>
            </a:r>
            <a:endParaRPr kumimoji="1" lang="en-US" altLang="ko-KR" sz="1100" b="1" dirty="0">
              <a:solidFill>
                <a:srgbClr val="003366"/>
              </a:solidFill>
              <a:cs typeface="맑은 고딕"/>
            </a:endParaRPr>
          </a:p>
        </p:txBody>
      </p:sp>
      <p:sp>
        <p:nvSpPr>
          <p:cNvPr id="120" name="AutoShape 8"/>
          <p:cNvSpPr>
            <a:spLocks noChangeArrowheads="1"/>
          </p:cNvSpPr>
          <p:nvPr/>
        </p:nvSpPr>
        <p:spPr bwMode="auto">
          <a:xfrm>
            <a:off x="1987041" y="3883400"/>
            <a:ext cx="1518138" cy="603980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Service Layer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7991" y="304803"/>
            <a:ext cx="4122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채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널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마이크로서비스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715108" y="692696"/>
            <a:ext cx="8044962" cy="97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서비스를 어떻게 쪼갤 것인가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50" b="1" dirty="0" err="1" smtClean="0">
                <a:latin typeface="맑은 고딕" pitchFamily="50" charset="-127"/>
                <a:ea typeface="맑은 고딕" pitchFamily="50" charset="-127"/>
              </a:rPr>
              <a:t>신계약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업무 서비스 단위로 </a:t>
            </a:r>
            <a:r>
              <a:rPr lang="ko-KR" altLang="en-US" sz="1050" b="1" dirty="0" err="1" smtClean="0">
                <a:latin typeface="맑은 고딕" pitchFamily="50" charset="-127"/>
                <a:ea typeface="맑은 고딕" pitchFamily="50" charset="-127"/>
              </a:rPr>
              <a:t>마이크로서비스의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경계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50" dirty="0" smtClean="0"/>
              <a:t>Bounded Context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를 식별함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750277" y="1484784"/>
            <a:ext cx="8171804" cy="5184575"/>
          </a:xfrm>
          <a:prstGeom prst="rect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ffectLst>
            <a:outerShdw blurRad="50800" dist="25401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126736" y="4138192"/>
            <a:ext cx="1224136" cy="217691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가입설계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Service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227154" y="4078747"/>
            <a:ext cx="1208942" cy="325340"/>
            <a:chOff x="4443178" y="2348880"/>
            <a:chExt cx="1208942" cy="431800"/>
          </a:xfrm>
        </p:grpSpPr>
        <p:sp>
          <p:nvSpPr>
            <p:cNvPr id="35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37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가입설계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BM</a:t>
              </a:r>
            </a:p>
          </p:txBody>
        </p:sp>
      </p:grpSp>
      <p:cxnSp>
        <p:nvCxnSpPr>
          <p:cNvPr id="51" name="Straight Arrow Connector 8"/>
          <p:cNvCxnSpPr>
            <a:cxnSpLocks noChangeShapeType="1"/>
          </p:cNvCxnSpPr>
          <p:nvPr/>
        </p:nvCxnSpPr>
        <p:spPr bwMode="auto">
          <a:xfrm>
            <a:off x="3366066" y="4238369"/>
            <a:ext cx="861088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93" name="그룹 92"/>
          <p:cNvGrpSpPr/>
          <p:nvPr/>
        </p:nvGrpSpPr>
        <p:grpSpPr>
          <a:xfrm>
            <a:off x="7740352" y="4060519"/>
            <a:ext cx="775865" cy="342304"/>
            <a:chOff x="7755116" y="4209110"/>
            <a:chExt cx="775865" cy="379413"/>
          </a:xfrm>
        </p:grpSpPr>
        <p:pic>
          <p:nvPicPr>
            <p:cNvPr id="87" name="Picture 98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4" y="4209110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99"/>
            <p:cNvSpPr>
              <a:spLocks noChangeArrowheads="1"/>
            </p:cNvSpPr>
            <p:nvPr/>
          </p:nvSpPr>
          <p:spPr bwMode="auto">
            <a:xfrm>
              <a:off x="7755116" y="4292773"/>
              <a:ext cx="75723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가입설계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156176" y="4141348"/>
            <a:ext cx="1208942" cy="295764"/>
            <a:chOff x="4443178" y="2348880"/>
            <a:chExt cx="1208942" cy="431800"/>
          </a:xfrm>
        </p:grpSpPr>
        <p:sp>
          <p:nvSpPr>
            <p:cNvPr id="107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08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09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가입설계 </a:t>
              </a:r>
              <a:r>
                <a:rPr kumimoji="1" lang="en-US" altLang="ko-KR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DM</a:t>
              </a: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7847211" y="6021288"/>
            <a:ext cx="757237" cy="379413"/>
            <a:chOff x="7773745" y="5134051"/>
            <a:chExt cx="757237" cy="379413"/>
          </a:xfrm>
        </p:grpSpPr>
        <p:pic>
          <p:nvPicPr>
            <p:cNvPr id="139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입금</a:t>
              </a:r>
            </a:p>
          </p:txBody>
        </p:sp>
      </p:grpSp>
      <p:cxnSp>
        <p:nvCxnSpPr>
          <p:cNvPr id="141" name="Straight Arrow Connector 8"/>
          <p:cNvCxnSpPr>
            <a:cxnSpLocks noChangeShapeType="1"/>
          </p:cNvCxnSpPr>
          <p:nvPr/>
        </p:nvCxnSpPr>
        <p:spPr bwMode="auto">
          <a:xfrm flipV="1">
            <a:off x="7509314" y="6373414"/>
            <a:ext cx="471037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159" name="그룹 158"/>
          <p:cNvGrpSpPr/>
          <p:nvPr/>
        </p:nvGrpSpPr>
        <p:grpSpPr>
          <a:xfrm>
            <a:off x="6156176" y="6123548"/>
            <a:ext cx="1208942" cy="356859"/>
            <a:chOff x="4443178" y="2348880"/>
            <a:chExt cx="1208942" cy="431800"/>
          </a:xfrm>
        </p:grpSpPr>
        <p:sp>
          <p:nvSpPr>
            <p:cNvPr id="160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61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62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결재 </a:t>
              </a:r>
              <a:r>
                <a:rPr kumimoji="1" lang="en-US" altLang="ko-KR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DM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822530" y="1556792"/>
            <a:ext cx="6853926" cy="989969"/>
            <a:chOff x="1761034" y="1752302"/>
            <a:chExt cx="6853926" cy="1089721"/>
          </a:xfrm>
        </p:grpSpPr>
        <p:sp>
          <p:nvSpPr>
            <p:cNvPr id="114" name="Text Box 48"/>
            <p:cNvSpPr txBox="1">
              <a:spLocks noChangeArrowheads="1"/>
            </p:cNvSpPr>
            <p:nvPr/>
          </p:nvSpPr>
          <p:spPr bwMode="auto">
            <a:xfrm>
              <a:off x="1761034" y="1852054"/>
              <a:ext cx="6853926" cy="989969"/>
            </a:xfrm>
            <a:prstGeom prst="rect">
              <a:avLst/>
            </a:prstGeom>
            <a:solidFill>
              <a:srgbClr val="596DAB">
                <a:alpha val="10196"/>
              </a:srgbClr>
            </a:solidFill>
            <a:ln w="19050">
              <a:solidFill>
                <a:srgbClr val="A2BCD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43200" tIns="72000" rIns="43200"/>
            <a:lstStyle>
              <a:lvl1pPr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2pPr>
              <a:lvl3pPr marL="1143000" indent="-228600"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3pPr>
              <a:lvl4pPr marL="1600200" indent="-228600"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4pPr>
              <a:lvl5pPr marL="2057400" indent="-228600" eaLnBrk="0" hangingPunct="0"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rgbClr val="000000"/>
                  </a:solidFill>
                  <a:latin typeface="Arial" pitchFamily="34" charset="0"/>
                  <a:ea typeface="돋움" pitchFamily="50" charset="-127"/>
                </a:defRPr>
              </a:lvl9pPr>
            </a:lstStyle>
            <a:p>
              <a:pPr eaLnBrk="1" hangingPunct="1"/>
              <a:endParaRPr lang="ko-KR" altLang="en-US" sz="1400" b="1">
                <a:solidFill>
                  <a:srgbClr val="565F8C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953839" y="2053957"/>
              <a:ext cx="1544034" cy="731634"/>
            </a:xfrm>
            <a:prstGeom prst="roundRect">
              <a:avLst>
                <a:gd name="adj" fmla="val 1454"/>
              </a:avLst>
            </a:prstGeom>
            <a:solidFill>
              <a:srgbClr val="DDDDDD"/>
            </a:solidFill>
            <a:ln w="3175">
              <a:solidFill>
                <a:srgbClr val="85A9C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100" b="1" dirty="0">
                  <a:solidFill>
                    <a:srgbClr val="003366"/>
                  </a:solidFill>
                  <a:cs typeface="맑은 고딕"/>
                </a:rPr>
                <a:t>Service Layer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3819984" y="2053957"/>
              <a:ext cx="1904144" cy="731634"/>
            </a:xfrm>
            <a:prstGeom prst="roundRect">
              <a:avLst>
                <a:gd name="adj" fmla="val 1454"/>
              </a:avLst>
            </a:prstGeom>
            <a:solidFill>
              <a:srgbClr val="DDDDDD"/>
            </a:solidFill>
            <a:ln w="3175">
              <a:solidFill>
                <a:srgbClr val="85A9C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100" b="1" dirty="0">
                  <a:solidFill>
                    <a:srgbClr val="003366"/>
                  </a:solidFill>
                  <a:cs typeface="맑은 고딕"/>
                </a:rPr>
                <a:t>Business Module Layer</a:t>
              </a:r>
              <a:r>
                <a:rPr kumimoji="1" lang="ko-KR" altLang="en-US" sz="1100" b="1" dirty="0">
                  <a:solidFill>
                    <a:srgbClr val="003366"/>
                  </a:solidFill>
                  <a:cs typeface="맑은 고딕"/>
                </a:rPr>
                <a:t> </a:t>
              </a:r>
              <a:endParaRPr kumimoji="1" lang="en-US" altLang="ko-KR" sz="1100" b="1" dirty="0">
                <a:solidFill>
                  <a:srgbClr val="003366"/>
                </a:solidFill>
                <a:cs typeface="맑은 고딕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6059602" y="2053957"/>
              <a:ext cx="1464726" cy="731634"/>
            </a:xfrm>
            <a:prstGeom prst="roundRect">
              <a:avLst>
                <a:gd name="adj" fmla="val 1454"/>
              </a:avLst>
            </a:prstGeom>
            <a:solidFill>
              <a:srgbClr val="DDDDDD"/>
            </a:solidFill>
            <a:ln w="3175">
              <a:solidFill>
                <a:srgbClr val="85A9C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100" b="1" dirty="0">
                  <a:solidFill>
                    <a:srgbClr val="003366"/>
                  </a:solidFill>
                  <a:cs typeface="맑은 고딕"/>
                </a:rPr>
                <a:t>Data Access Layer </a:t>
              </a: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2138303" y="2330660"/>
              <a:ext cx="1245017" cy="220638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상품관리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Service</a:t>
              </a: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4213286" y="2292184"/>
              <a:ext cx="1229564" cy="331568"/>
              <a:chOff x="4443178" y="2348880"/>
              <a:chExt cx="1208942" cy="431800"/>
            </a:xfrm>
          </p:grpSpPr>
          <p:sp>
            <p:nvSpPr>
              <p:cNvPr id="31" name="AutoShape 21"/>
              <p:cNvSpPr>
                <a:spLocks noChangeArrowheads="1"/>
              </p:cNvSpPr>
              <p:nvPr/>
            </p:nvSpPr>
            <p:spPr bwMode="auto">
              <a:xfrm>
                <a:off x="4443178" y="2348880"/>
                <a:ext cx="836734" cy="287337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endParaRPr>
              </a:p>
            </p:txBody>
          </p:sp>
          <p:sp>
            <p:nvSpPr>
              <p:cNvPr id="32" name="AutoShape 21"/>
              <p:cNvSpPr>
                <a:spLocks noChangeArrowheads="1"/>
              </p:cNvSpPr>
              <p:nvPr/>
            </p:nvSpPr>
            <p:spPr bwMode="auto">
              <a:xfrm>
                <a:off x="4564806" y="2420317"/>
                <a:ext cx="836735" cy="288925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endParaRPr>
              </a:p>
            </p:txBody>
          </p:sp>
          <p:sp>
            <p:nvSpPr>
              <p:cNvPr id="33" name="AutoShape 21"/>
              <p:cNvSpPr>
                <a:spLocks noChangeArrowheads="1"/>
              </p:cNvSpPr>
              <p:nvPr/>
            </p:nvSpPr>
            <p:spPr bwMode="auto">
              <a:xfrm>
                <a:off x="4686432" y="2491755"/>
                <a:ext cx="965688" cy="288925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100" dirty="0">
                    <a:solidFill>
                      <a:srgbClr val="666666">
                        <a:lumMod val="85000"/>
                        <a:lumOff val="15000"/>
                      </a:srgbClr>
                    </a:solidFill>
                    <a:cs typeface="맑은 고딕"/>
                  </a:rPr>
                  <a:t>상품관리 </a:t>
                </a:r>
                <a:r>
                  <a:rPr kumimoji="1" lang="en-US" altLang="ko-KR" sz="1100" dirty="0">
                    <a:solidFill>
                      <a:srgbClr val="666666">
                        <a:lumMod val="85000"/>
                        <a:lumOff val="15000"/>
                      </a:srgbClr>
                    </a:solidFill>
                    <a:cs typeface="맑은 고딕"/>
                  </a:rPr>
                  <a:t>BM</a:t>
                </a:r>
              </a:p>
            </p:txBody>
          </p:sp>
        </p:grpSp>
        <p:cxnSp>
          <p:nvCxnSpPr>
            <p:cNvPr id="46" name="Straight Arrow Connector 8"/>
            <p:cNvCxnSpPr>
              <a:cxnSpLocks noChangeShapeType="1"/>
              <a:stCxn id="18" idx="3"/>
            </p:cNvCxnSpPr>
            <p:nvPr/>
          </p:nvCxnSpPr>
          <p:spPr bwMode="auto">
            <a:xfrm flipV="1">
              <a:off x="3383320" y="2435908"/>
              <a:ext cx="828640" cy="5071"/>
            </a:xfrm>
            <a:prstGeom prst="straightConnector1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6699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8"/>
            <p:cNvCxnSpPr>
              <a:cxnSpLocks noChangeShapeType="1"/>
            </p:cNvCxnSpPr>
            <p:nvPr/>
          </p:nvCxnSpPr>
          <p:spPr bwMode="auto">
            <a:xfrm>
              <a:off x="5478639" y="2495716"/>
              <a:ext cx="674972" cy="0"/>
            </a:xfrm>
            <a:prstGeom prst="straightConnector1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6699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100" name="그룹 99"/>
            <p:cNvGrpSpPr/>
            <p:nvPr/>
          </p:nvGrpSpPr>
          <p:grpSpPr>
            <a:xfrm>
              <a:off x="7775203" y="2276872"/>
              <a:ext cx="757237" cy="323524"/>
              <a:chOff x="7775203" y="2473524"/>
              <a:chExt cx="757237" cy="379412"/>
            </a:xfrm>
          </p:grpSpPr>
          <p:pic>
            <p:nvPicPr>
              <p:cNvPr id="81" name="Picture 57" descr="D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5203" y="2473524"/>
                <a:ext cx="757237" cy="379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Rectangle 58"/>
              <p:cNvSpPr>
                <a:spLocks noChangeArrowheads="1"/>
              </p:cNvSpPr>
              <p:nvPr/>
            </p:nvSpPr>
            <p:spPr bwMode="auto">
              <a:xfrm>
                <a:off x="7835527" y="2589858"/>
                <a:ext cx="636587" cy="119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ko-KR" altLang="en-US" sz="900" dirty="0">
                    <a:solidFill>
                      <a:srgbClr val="003366"/>
                    </a:solidFill>
                    <a:cs typeface="맑은 고딕"/>
                  </a:rPr>
                  <a:t>상품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6146895" y="2292184"/>
              <a:ext cx="1229564" cy="331568"/>
              <a:chOff x="4443178" y="2348880"/>
              <a:chExt cx="1208942" cy="431800"/>
            </a:xfrm>
          </p:grpSpPr>
          <p:sp>
            <p:nvSpPr>
              <p:cNvPr id="95" name="AutoShape 21"/>
              <p:cNvSpPr>
                <a:spLocks noChangeArrowheads="1"/>
              </p:cNvSpPr>
              <p:nvPr/>
            </p:nvSpPr>
            <p:spPr bwMode="auto">
              <a:xfrm>
                <a:off x="4443178" y="2348880"/>
                <a:ext cx="836734" cy="287337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endParaRPr>
              </a:p>
            </p:txBody>
          </p:sp>
          <p:sp>
            <p:nvSpPr>
              <p:cNvPr id="96" name="AutoShape 21"/>
              <p:cNvSpPr>
                <a:spLocks noChangeArrowheads="1"/>
              </p:cNvSpPr>
              <p:nvPr/>
            </p:nvSpPr>
            <p:spPr bwMode="auto">
              <a:xfrm>
                <a:off x="4564806" y="2420317"/>
                <a:ext cx="836735" cy="288925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endParaRPr>
              </a:p>
            </p:txBody>
          </p:sp>
          <p:sp>
            <p:nvSpPr>
              <p:cNvPr id="97" name="AutoShape 21"/>
              <p:cNvSpPr>
                <a:spLocks noChangeArrowheads="1"/>
              </p:cNvSpPr>
              <p:nvPr/>
            </p:nvSpPr>
            <p:spPr bwMode="auto">
              <a:xfrm>
                <a:off x="4686432" y="2491755"/>
                <a:ext cx="965688" cy="288925"/>
              </a:xfrm>
              <a:prstGeom prst="roundRect">
                <a:avLst>
                  <a:gd name="adj" fmla="val 16667"/>
                </a:avLst>
              </a:prstGeom>
              <a:solidFill>
                <a:srgbClr val="D1DCE1"/>
              </a:solidFill>
              <a:ln w="3175">
                <a:solidFill>
                  <a:srgbClr val="3966A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3200" rIns="4320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00" dirty="0">
                    <a:solidFill>
                      <a:srgbClr val="666666">
                        <a:lumMod val="85000"/>
                        <a:lumOff val="15000"/>
                      </a:srgbClr>
                    </a:solidFill>
                    <a:cs typeface="맑은 고딕"/>
                  </a:rPr>
                  <a:t>상품관리 </a:t>
                </a:r>
                <a:r>
                  <a:rPr kumimoji="1" lang="en-US" altLang="ko-KR" sz="1000" dirty="0">
                    <a:solidFill>
                      <a:srgbClr val="666666">
                        <a:lumMod val="85000"/>
                        <a:lumOff val="15000"/>
                      </a:srgbClr>
                    </a:solidFill>
                    <a:cs typeface="맑은 고딕"/>
                  </a:rPr>
                  <a:t>DM</a:t>
                </a:r>
              </a:p>
            </p:txBody>
          </p:sp>
        </p:grpSp>
        <p:cxnSp>
          <p:nvCxnSpPr>
            <p:cNvPr id="150" name="Straight Arrow Connector 8"/>
            <p:cNvCxnSpPr>
              <a:cxnSpLocks noChangeShapeType="1"/>
            </p:cNvCxnSpPr>
            <p:nvPr/>
          </p:nvCxnSpPr>
          <p:spPr bwMode="auto">
            <a:xfrm>
              <a:off x="7376459" y="2479603"/>
              <a:ext cx="427946" cy="0"/>
            </a:xfrm>
            <a:prstGeom prst="straightConnector1">
              <a:avLst/>
            </a:prstGeom>
            <a:noFill/>
            <a:ln w="12700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336699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15" name="Rectangle 68"/>
            <p:cNvSpPr>
              <a:spLocks noChangeArrowheads="1"/>
            </p:cNvSpPr>
            <p:nvPr/>
          </p:nvSpPr>
          <p:spPr bwMode="auto">
            <a:xfrm>
              <a:off x="2028538" y="1752302"/>
              <a:ext cx="815270" cy="236538"/>
            </a:xfrm>
            <a:prstGeom prst="rect">
              <a:avLst/>
            </a:prstGeom>
            <a:solidFill>
              <a:srgbClr val="515C6B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91373" tIns="45688" rIns="91373" bIns="45688" anchor="ctr"/>
            <a:lstStyle/>
            <a:p>
              <a:pPr latinLnBrk="0"/>
              <a:r>
                <a:rPr lang="ko-KR" altLang="en-US" sz="1100" b="1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상품</a:t>
              </a:r>
              <a:r>
                <a:rPr lang="en-US" altLang="ko-KR" sz="1100" b="1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MSA</a:t>
              </a:r>
              <a:endParaRPr kumimoji="0"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8" name="AutoShape 8"/>
          <p:cNvSpPr>
            <a:spLocks noChangeArrowheads="1"/>
          </p:cNvSpPr>
          <p:nvPr/>
        </p:nvSpPr>
        <p:spPr bwMode="auto">
          <a:xfrm>
            <a:off x="6050914" y="2850393"/>
            <a:ext cx="1464726" cy="651007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Data Access Layer </a:t>
            </a:r>
          </a:p>
        </p:txBody>
      </p:sp>
      <p:sp>
        <p:nvSpPr>
          <p:cNvPr id="117" name="AutoShape 8"/>
          <p:cNvSpPr>
            <a:spLocks noChangeArrowheads="1"/>
          </p:cNvSpPr>
          <p:nvPr/>
        </p:nvSpPr>
        <p:spPr bwMode="auto">
          <a:xfrm>
            <a:off x="3819984" y="2867668"/>
            <a:ext cx="1904144" cy="635443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Business Module Layer</a:t>
            </a:r>
            <a:r>
              <a:rPr kumimoji="1" lang="ko-KR" altLang="en-US" sz="1100" b="1" dirty="0">
                <a:solidFill>
                  <a:srgbClr val="003366"/>
                </a:solidFill>
                <a:cs typeface="맑은 고딕"/>
              </a:rPr>
              <a:t> </a:t>
            </a:r>
            <a:endParaRPr kumimoji="1" lang="en-US" altLang="ko-KR" sz="1100" b="1" dirty="0">
              <a:solidFill>
                <a:srgbClr val="003366"/>
              </a:solidFill>
              <a:cs typeface="맑은 고딕"/>
            </a:endParaRPr>
          </a:p>
        </p:txBody>
      </p:sp>
      <p:sp>
        <p:nvSpPr>
          <p:cNvPr id="98" name="AutoShape 8"/>
          <p:cNvSpPr>
            <a:spLocks noChangeArrowheads="1"/>
          </p:cNvSpPr>
          <p:nvPr/>
        </p:nvSpPr>
        <p:spPr bwMode="auto">
          <a:xfrm>
            <a:off x="2012183" y="2867668"/>
            <a:ext cx="1518138" cy="635443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Service Layer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159184" y="3165853"/>
            <a:ext cx="1224136" cy="233822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고객관리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Service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4221775" y="3120217"/>
            <a:ext cx="1208942" cy="349447"/>
            <a:chOff x="4443178" y="2348880"/>
            <a:chExt cx="1208942" cy="431800"/>
          </a:xfrm>
        </p:grpSpPr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27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28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고객관리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BM</a:t>
              </a:r>
            </a:p>
          </p:txBody>
        </p:sp>
      </p:grpSp>
      <p:cxnSp>
        <p:nvCxnSpPr>
          <p:cNvPr id="50" name="Straight Arrow Connector 8"/>
          <p:cNvCxnSpPr>
            <a:cxnSpLocks noChangeShapeType="1"/>
            <a:endCxn id="26" idx="1"/>
          </p:cNvCxnSpPr>
          <p:nvPr/>
        </p:nvCxnSpPr>
        <p:spPr bwMode="auto">
          <a:xfrm flipV="1">
            <a:off x="3361372" y="3236485"/>
            <a:ext cx="860403" cy="12078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58" name="Straight Arrow Connector 8"/>
          <p:cNvCxnSpPr>
            <a:cxnSpLocks noChangeShapeType="1"/>
          </p:cNvCxnSpPr>
          <p:nvPr/>
        </p:nvCxnSpPr>
        <p:spPr bwMode="auto">
          <a:xfrm>
            <a:off x="5427194" y="3216479"/>
            <a:ext cx="690628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101" name="그룹 100"/>
          <p:cNvGrpSpPr/>
          <p:nvPr/>
        </p:nvGrpSpPr>
        <p:grpSpPr>
          <a:xfrm>
            <a:off x="7755116" y="3100967"/>
            <a:ext cx="757237" cy="340830"/>
            <a:chOff x="7755116" y="3407571"/>
            <a:chExt cx="757237" cy="379413"/>
          </a:xfrm>
        </p:grpSpPr>
        <p:pic>
          <p:nvPicPr>
            <p:cNvPr id="84" name="Picture 95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5116" y="340757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7815441" y="3466309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고객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6156176" y="3055755"/>
            <a:ext cx="1208942" cy="349447"/>
            <a:chOff x="4443178" y="2348880"/>
            <a:chExt cx="1208942" cy="431800"/>
          </a:xfrm>
        </p:grpSpPr>
        <p:sp>
          <p:nvSpPr>
            <p:cNvPr id="103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04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05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고객관리 </a:t>
              </a:r>
              <a:r>
                <a:rPr kumimoji="1" lang="en-US" altLang="ko-KR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DM</a:t>
              </a:r>
            </a:p>
          </p:txBody>
        </p:sp>
      </p:grpSp>
      <p:cxnSp>
        <p:nvCxnSpPr>
          <p:cNvPr id="152" name="Straight Arrow Connector 8"/>
          <p:cNvCxnSpPr>
            <a:cxnSpLocks noChangeShapeType="1"/>
          </p:cNvCxnSpPr>
          <p:nvPr/>
        </p:nvCxnSpPr>
        <p:spPr bwMode="auto">
          <a:xfrm flipV="1">
            <a:off x="7376459" y="3297904"/>
            <a:ext cx="427946" cy="6392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116" name="Text Box 48"/>
          <p:cNvSpPr txBox="1">
            <a:spLocks noChangeArrowheads="1"/>
          </p:cNvSpPr>
          <p:nvPr/>
        </p:nvSpPr>
        <p:spPr bwMode="auto">
          <a:xfrm>
            <a:off x="1822530" y="2718480"/>
            <a:ext cx="6853926" cy="854536"/>
          </a:xfrm>
          <a:prstGeom prst="rect">
            <a:avLst/>
          </a:prstGeom>
          <a:solidFill>
            <a:srgbClr val="596DAB">
              <a:alpha val="10196"/>
            </a:srgbClr>
          </a:solidFill>
          <a:ln w="19050">
            <a:solidFill>
              <a:srgbClr val="A2BC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43200" tIns="72000" rIns="43200"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400" b="1">
              <a:solidFill>
                <a:srgbClr val="565F8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2100546" y="2621744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객</a:t>
            </a:r>
            <a:r>
              <a:rPr lang="en-US" altLang="ko-KR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MSA</a:t>
            </a:r>
            <a:endParaRPr kumimoji="0" lang="ko-KR" altLang="en-US" sz="11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AutoShape 8"/>
          <p:cNvSpPr>
            <a:spLocks noChangeArrowheads="1"/>
          </p:cNvSpPr>
          <p:nvPr/>
        </p:nvSpPr>
        <p:spPr bwMode="auto">
          <a:xfrm>
            <a:off x="1979712" y="5905317"/>
            <a:ext cx="1518138" cy="608597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Service Layer</a:t>
            </a:r>
          </a:p>
        </p:txBody>
      </p:sp>
      <p:sp>
        <p:nvSpPr>
          <p:cNvPr id="133" name="AutoShape 21"/>
          <p:cNvSpPr>
            <a:spLocks noChangeArrowheads="1"/>
          </p:cNvSpPr>
          <p:nvPr/>
        </p:nvSpPr>
        <p:spPr bwMode="auto">
          <a:xfrm>
            <a:off x="2195736" y="6164411"/>
            <a:ext cx="1224136" cy="288925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결</a:t>
            </a:r>
            <a:r>
              <a:rPr kumimoji="1" lang="ko-KR" altLang="en-US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재</a:t>
            </a: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Service</a:t>
            </a:r>
          </a:p>
        </p:txBody>
      </p:sp>
      <p:grpSp>
        <p:nvGrpSpPr>
          <p:cNvPr id="135" name="그룹 134"/>
          <p:cNvGrpSpPr/>
          <p:nvPr/>
        </p:nvGrpSpPr>
        <p:grpSpPr>
          <a:xfrm>
            <a:off x="4211960" y="6131015"/>
            <a:ext cx="1208942" cy="356859"/>
            <a:chOff x="4443178" y="2348880"/>
            <a:chExt cx="1208942" cy="431800"/>
          </a:xfrm>
        </p:grpSpPr>
        <p:sp>
          <p:nvSpPr>
            <p:cNvPr id="136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37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42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결</a:t>
              </a: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재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BM</a:t>
              </a:r>
            </a:p>
          </p:txBody>
        </p:sp>
      </p:grpSp>
      <p:sp>
        <p:nvSpPr>
          <p:cNvPr id="144" name="Rectangle 68"/>
          <p:cNvSpPr>
            <a:spLocks noChangeArrowheads="1"/>
          </p:cNvSpPr>
          <p:nvPr/>
        </p:nvSpPr>
        <p:spPr bwMode="auto">
          <a:xfrm>
            <a:off x="2100546" y="3645024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설</a:t>
            </a:r>
            <a:r>
              <a:rPr lang="en-US" altLang="ko-KR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MSA</a:t>
            </a:r>
            <a:endParaRPr kumimoji="0" lang="ko-KR" altLang="en-US" sz="11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 Box 48"/>
          <p:cNvSpPr txBox="1">
            <a:spLocks noChangeArrowheads="1"/>
          </p:cNvSpPr>
          <p:nvPr/>
        </p:nvSpPr>
        <p:spPr bwMode="auto">
          <a:xfrm>
            <a:off x="1835696" y="4747696"/>
            <a:ext cx="6853926" cy="864096"/>
          </a:xfrm>
          <a:prstGeom prst="rect">
            <a:avLst/>
          </a:prstGeom>
          <a:solidFill>
            <a:srgbClr val="596DAB">
              <a:alpha val="10196"/>
            </a:srgbClr>
          </a:solidFill>
          <a:ln w="19050">
            <a:solidFill>
              <a:srgbClr val="A2BCD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43200" tIns="72000" rIns="43200"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/>
            <a:endParaRPr lang="ko-KR" altLang="en-US" sz="1400" b="1">
              <a:solidFill>
                <a:srgbClr val="565F8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AutoShape 8"/>
          <p:cNvSpPr>
            <a:spLocks noChangeArrowheads="1"/>
          </p:cNvSpPr>
          <p:nvPr/>
        </p:nvSpPr>
        <p:spPr bwMode="auto">
          <a:xfrm>
            <a:off x="6012160" y="4837761"/>
            <a:ext cx="1464726" cy="671802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Data Access Layer 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3819984" y="4861491"/>
            <a:ext cx="1904144" cy="655741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Business Module Layer</a:t>
            </a:r>
            <a:r>
              <a:rPr kumimoji="1" lang="ko-KR" altLang="en-US" sz="1100" b="1" dirty="0">
                <a:solidFill>
                  <a:srgbClr val="003366"/>
                </a:solidFill>
                <a:cs typeface="맑은 고딕"/>
              </a:rPr>
              <a:t> </a:t>
            </a:r>
            <a:endParaRPr kumimoji="1" lang="en-US" altLang="ko-KR" sz="1100" b="1" dirty="0">
              <a:solidFill>
                <a:srgbClr val="003366"/>
              </a:solidFill>
              <a:cs typeface="맑은 고딕"/>
            </a:endParaRPr>
          </a:p>
        </p:txBody>
      </p:sp>
      <p:sp>
        <p:nvSpPr>
          <p:cNvPr id="128" name="AutoShape 8"/>
          <p:cNvSpPr>
            <a:spLocks noChangeArrowheads="1"/>
          </p:cNvSpPr>
          <p:nvPr/>
        </p:nvSpPr>
        <p:spPr bwMode="auto">
          <a:xfrm>
            <a:off x="1979712" y="4840106"/>
            <a:ext cx="1518138" cy="669457"/>
          </a:xfrm>
          <a:prstGeom prst="roundRect">
            <a:avLst>
              <a:gd name="adj" fmla="val 1454"/>
            </a:avLst>
          </a:prstGeom>
          <a:solidFill>
            <a:srgbClr val="DDDDDD"/>
          </a:solidFill>
          <a:ln w="3175">
            <a:solidFill>
              <a:srgbClr val="85A9C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100" b="1" dirty="0">
                <a:solidFill>
                  <a:srgbClr val="003366"/>
                </a:solidFill>
                <a:cs typeface="맑은 고딕"/>
              </a:rPr>
              <a:t>Service Layer</a:t>
            </a: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2134042" y="5104472"/>
            <a:ext cx="1224136" cy="288925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청약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rPr>
              <a:t>Service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4211960" y="5088365"/>
            <a:ext cx="1208942" cy="356859"/>
            <a:chOff x="4443178" y="2348880"/>
            <a:chExt cx="1208942" cy="431800"/>
          </a:xfrm>
        </p:grpSpPr>
        <p:sp>
          <p:nvSpPr>
            <p:cNvPr id="39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40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41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청약 </a:t>
              </a:r>
              <a:r>
                <a:rPr kumimoji="1" lang="en-US" altLang="ko-KR" sz="11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BM</a:t>
              </a:r>
            </a:p>
          </p:txBody>
        </p:sp>
      </p:grpSp>
      <p:cxnSp>
        <p:nvCxnSpPr>
          <p:cNvPr id="73" name="Straight Arrow Connector 8"/>
          <p:cNvCxnSpPr>
            <a:cxnSpLocks noChangeShapeType="1"/>
          </p:cNvCxnSpPr>
          <p:nvPr/>
        </p:nvCxnSpPr>
        <p:spPr bwMode="auto">
          <a:xfrm>
            <a:off x="5433969" y="5248935"/>
            <a:ext cx="722207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76" name="Straight Arrow Connector 8"/>
          <p:cNvCxnSpPr>
            <a:cxnSpLocks noChangeShapeType="1"/>
          </p:cNvCxnSpPr>
          <p:nvPr/>
        </p:nvCxnSpPr>
        <p:spPr bwMode="auto">
          <a:xfrm flipV="1">
            <a:off x="3419872" y="5248934"/>
            <a:ext cx="732840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92" name="그룹 91"/>
          <p:cNvGrpSpPr/>
          <p:nvPr/>
        </p:nvGrpSpPr>
        <p:grpSpPr>
          <a:xfrm>
            <a:off x="7744543" y="5058142"/>
            <a:ext cx="757237" cy="379413"/>
            <a:chOff x="7773745" y="5134051"/>
            <a:chExt cx="757237" cy="379413"/>
          </a:xfrm>
        </p:grpSpPr>
        <p:pic>
          <p:nvPicPr>
            <p:cNvPr id="90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청약</a:t>
              </a: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156176" y="5070522"/>
            <a:ext cx="1208942" cy="356859"/>
            <a:chOff x="4443178" y="2348880"/>
            <a:chExt cx="1208942" cy="431800"/>
          </a:xfrm>
        </p:grpSpPr>
        <p:sp>
          <p:nvSpPr>
            <p:cNvPr id="111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12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cs typeface="맑은 고딕"/>
              </a:endParaRPr>
            </a:p>
          </p:txBody>
        </p:sp>
        <p:sp>
          <p:nvSpPr>
            <p:cNvPr id="113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청약 </a:t>
              </a:r>
              <a:r>
                <a:rPr kumimoji="1" lang="en-US" altLang="ko-KR" sz="1000" dirty="0">
                  <a:solidFill>
                    <a:srgbClr val="666666">
                      <a:lumMod val="85000"/>
                      <a:lumOff val="15000"/>
                    </a:srgbClr>
                  </a:solidFill>
                  <a:cs typeface="맑은 고딕"/>
                </a:rPr>
                <a:t>DM</a:t>
              </a:r>
            </a:p>
          </p:txBody>
        </p:sp>
      </p:grpSp>
      <p:cxnSp>
        <p:nvCxnSpPr>
          <p:cNvPr id="126" name="Straight Arrow Connector 8"/>
          <p:cNvCxnSpPr>
            <a:cxnSpLocks noChangeShapeType="1"/>
          </p:cNvCxnSpPr>
          <p:nvPr/>
        </p:nvCxnSpPr>
        <p:spPr bwMode="auto">
          <a:xfrm flipV="1">
            <a:off x="7380312" y="5292125"/>
            <a:ext cx="379425" cy="9083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145" name="Rectangle 68"/>
          <p:cNvSpPr>
            <a:spLocks noChangeArrowheads="1"/>
          </p:cNvSpPr>
          <p:nvPr/>
        </p:nvSpPr>
        <p:spPr bwMode="auto">
          <a:xfrm>
            <a:off x="2123728" y="4603679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청</a:t>
            </a:r>
            <a:r>
              <a:rPr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약</a:t>
            </a:r>
            <a:r>
              <a:rPr lang="en-US" altLang="ko-KR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MSA</a:t>
            </a:r>
            <a:endParaRPr kumimoji="0" lang="ko-KR" altLang="en-US" sz="11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Rectangle 68"/>
          <p:cNvSpPr>
            <a:spLocks noChangeArrowheads="1"/>
          </p:cNvSpPr>
          <p:nvPr/>
        </p:nvSpPr>
        <p:spPr bwMode="auto">
          <a:xfrm>
            <a:off x="2123728" y="5683799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결</a:t>
            </a:r>
            <a:r>
              <a:rPr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r>
              <a:rPr lang="en-US" altLang="ko-KR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MSA</a:t>
            </a:r>
            <a:endParaRPr kumimoji="0" lang="ko-KR" altLang="en-US" sz="11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7" name="Straight Arrow Connector 8"/>
          <p:cNvCxnSpPr>
            <a:cxnSpLocks noChangeShapeType="1"/>
          </p:cNvCxnSpPr>
          <p:nvPr/>
        </p:nvCxnSpPr>
        <p:spPr bwMode="auto">
          <a:xfrm>
            <a:off x="5436096" y="4295241"/>
            <a:ext cx="711643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63" name="Straight Arrow Connector 8"/>
          <p:cNvCxnSpPr>
            <a:cxnSpLocks noChangeShapeType="1"/>
          </p:cNvCxnSpPr>
          <p:nvPr/>
        </p:nvCxnSpPr>
        <p:spPr bwMode="auto">
          <a:xfrm>
            <a:off x="7380312" y="4277202"/>
            <a:ext cx="389890" cy="0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16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7991" y="304803"/>
            <a:ext cx="412212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가입설계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715108" y="692696"/>
            <a:ext cx="8044962" cy="97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가입설계화면은 상품조회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고객조회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보험료 계산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가입설계 저장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상품설명서 출력의 업무로 구성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323528" y="1566764"/>
            <a:ext cx="4176713" cy="5102596"/>
          </a:xfrm>
          <a:prstGeom prst="rect">
            <a:avLst/>
          </a:prstGeom>
          <a:gradFill rotWithShape="1">
            <a:gsLst>
              <a:gs pos="0">
                <a:srgbClr val="EDE8D7"/>
              </a:gs>
              <a:gs pos="100000">
                <a:srgbClr val="FEFEFE"/>
              </a:gs>
            </a:gsLst>
            <a:lin ang="5400000" scaled="1"/>
          </a:gradFill>
          <a:ln w="28575">
            <a:solidFill>
              <a:srgbClr val="C9AE89"/>
            </a:solidFill>
            <a:miter lim="800000"/>
            <a:headEnd/>
            <a:tailEnd type="none" w="med" len="sm"/>
          </a:ln>
          <a:effectLst>
            <a:prstShdw prst="shdw17" dist="28398" dir="12393903">
              <a:srgbClr val="DDDDDD">
                <a:alpha val="50000"/>
              </a:srgbClr>
            </a:prstShdw>
          </a:effectLst>
        </p:spPr>
        <p:txBody>
          <a:bodyPr/>
          <a:lstStyle/>
          <a:p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AutoShape 53"/>
          <p:cNvSpPr>
            <a:spLocks noChangeArrowheads="1"/>
          </p:cNvSpPr>
          <p:nvPr/>
        </p:nvSpPr>
        <p:spPr bwMode="auto">
          <a:xfrm>
            <a:off x="1244278" y="1412777"/>
            <a:ext cx="2187575" cy="368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97C1"/>
              </a:gs>
              <a:gs pos="100000">
                <a:srgbClr val="3B6089"/>
              </a:gs>
            </a:gsLst>
            <a:lin ang="2700000" scaled="1"/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가입설계 화면</a:t>
            </a:r>
            <a:endParaRPr lang="en-US" altLang="ko-KR" sz="110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4719645" y="1566763"/>
            <a:ext cx="4176713" cy="2438301"/>
          </a:xfrm>
          <a:prstGeom prst="rect">
            <a:avLst/>
          </a:prstGeom>
          <a:gradFill rotWithShape="1">
            <a:gsLst>
              <a:gs pos="0">
                <a:srgbClr val="EDE8D7"/>
              </a:gs>
              <a:gs pos="100000">
                <a:srgbClr val="FEFEFE"/>
              </a:gs>
            </a:gsLst>
            <a:lin ang="5400000" scaled="1"/>
          </a:gradFill>
          <a:ln w="28575">
            <a:solidFill>
              <a:srgbClr val="C9AE89"/>
            </a:solidFill>
            <a:miter lim="800000"/>
            <a:headEnd/>
            <a:tailEnd type="none" w="med" len="sm"/>
          </a:ln>
          <a:effectLst>
            <a:prstShdw prst="shdw17" dist="28398" dir="12393903">
              <a:srgbClr val="DDDDDD">
                <a:alpha val="50000"/>
              </a:srgbClr>
            </a:prstShdw>
          </a:effectLst>
        </p:spPr>
        <p:txBody>
          <a:bodyPr/>
          <a:lstStyle/>
          <a:p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AutoShape 53"/>
          <p:cNvSpPr>
            <a:spLocks noChangeArrowheads="1"/>
          </p:cNvSpPr>
          <p:nvPr/>
        </p:nvSpPr>
        <p:spPr bwMode="auto">
          <a:xfrm>
            <a:off x="5640395" y="1412776"/>
            <a:ext cx="2187575" cy="368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97C1"/>
              </a:gs>
              <a:gs pos="100000">
                <a:srgbClr val="3B6089"/>
              </a:gs>
            </a:gsLst>
            <a:lin ang="2700000" scaled="1"/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dirty="0" err="1">
                <a:solidFill>
                  <a:srgbClr val="FFFFFF"/>
                </a:solidFill>
                <a:cs typeface="맑은 고딕"/>
              </a:rPr>
              <a:t>모노리스호출</a:t>
            </a:r>
            <a:r>
              <a:rPr lang="en-US" altLang="ko-KR" sz="110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</a:t>
            </a:r>
            <a:r>
              <a:rPr lang="ko-KR" altLang="en-US" sz="11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조</a:t>
            </a:r>
            <a:endParaRPr lang="en-US" altLang="ko-KR" sz="110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0" name="Picture 2" descr="C:\Users\yangs\Downloads\20211104_10012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6" r="2399" b="11035"/>
          <a:stretch/>
        </p:blipFill>
        <p:spPr bwMode="auto">
          <a:xfrm>
            <a:off x="467543" y="2348880"/>
            <a:ext cx="3734159" cy="397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AutoShape 21"/>
          <p:cNvSpPr>
            <a:spLocks noChangeArrowheads="1"/>
          </p:cNvSpPr>
          <p:nvPr/>
        </p:nvSpPr>
        <p:spPr bwMode="auto">
          <a:xfrm>
            <a:off x="5004048" y="2852936"/>
            <a:ext cx="1224136" cy="288925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가입설계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Service</a:t>
            </a:r>
          </a:p>
        </p:txBody>
      </p:sp>
      <p:grpSp>
        <p:nvGrpSpPr>
          <p:cNvPr id="154" name="그룹 153"/>
          <p:cNvGrpSpPr/>
          <p:nvPr/>
        </p:nvGrpSpPr>
        <p:grpSpPr>
          <a:xfrm>
            <a:off x="6865637" y="2781176"/>
            <a:ext cx="1208942" cy="431800"/>
            <a:chOff x="4443178" y="2348880"/>
            <a:chExt cx="1208942" cy="431800"/>
          </a:xfrm>
        </p:grpSpPr>
        <p:sp>
          <p:nvSpPr>
            <p:cNvPr id="155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6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58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고객관리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6804248" y="2014173"/>
            <a:ext cx="1208942" cy="431800"/>
            <a:chOff x="4443178" y="2348880"/>
            <a:chExt cx="1208942" cy="431800"/>
          </a:xfrm>
        </p:grpSpPr>
        <p:sp>
          <p:nvSpPr>
            <p:cNvPr id="166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7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68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상품관</a:t>
              </a: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리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6963458" y="3357240"/>
            <a:ext cx="1208942" cy="431800"/>
            <a:chOff x="4443178" y="2348880"/>
            <a:chExt cx="1208942" cy="431800"/>
          </a:xfrm>
        </p:grpSpPr>
        <p:sp>
          <p:nvSpPr>
            <p:cNvPr id="170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1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2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가입설</a:t>
              </a: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계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73" name="Straight Arrow Connector 8"/>
          <p:cNvCxnSpPr>
            <a:cxnSpLocks noChangeShapeType="1"/>
          </p:cNvCxnSpPr>
          <p:nvPr/>
        </p:nvCxnSpPr>
        <p:spPr bwMode="auto">
          <a:xfrm flipV="1">
            <a:off x="6293224" y="2301511"/>
            <a:ext cx="590689" cy="767002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74" name="Straight Arrow Connector 8"/>
          <p:cNvCxnSpPr>
            <a:cxnSpLocks noChangeShapeType="1"/>
          </p:cNvCxnSpPr>
          <p:nvPr/>
        </p:nvCxnSpPr>
        <p:spPr bwMode="auto">
          <a:xfrm flipV="1">
            <a:off x="6244289" y="3068712"/>
            <a:ext cx="606796" cy="16424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75" name="Straight Arrow Connector 8"/>
          <p:cNvCxnSpPr>
            <a:cxnSpLocks noChangeShapeType="1"/>
            <a:endCxn id="170" idx="1"/>
          </p:cNvCxnSpPr>
          <p:nvPr/>
        </p:nvCxnSpPr>
        <p:spPr bwMode="auto">
          <a:xfrm>
            <a:off x="6293224" y="3085137"/>
            <a:ext cx="670234" cy="415772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177" name="Rectangle 6"/>
          <p:cNvSpPr>
            <a:spLocks noChangeArrowheads="1"/>
          </p:cNvSpPr>
          <p:nvPr/>
        </p:nvSpPr>
        <p:spPr bwMode="auto">
          <a:xfrm>
            <a:off x="4716016" y="4231059"/>
            <a:ext cx="4176713" cy="2438301"/>
          </a:xfrm>
          <a:prstGeom prst="rect">
            <a:avLst/>
          </a:prstGeom>
          <a:gradFill rotWithShape="1">
            <a:gsLst>
              <a:gs pos="0">
                <a:srgbClr val="EDE8D7"/>
              </a:gs>
              <a:gs pos="100000">
                <a:srgbClr val="FEFEFE"/>
              </a:gs>
            </a:gsLst>
            <a:lin ang="5400000" scaled="1"/>
          </a:gradFill>
          <a:ln w="28575">
            <a:solidFill>
              <a:srgbClr val="C9AE89"/>
            </a:solidFill>
            <a:miter lim="800000"/>
            <a:headEnd/>
            <a:tailEnd type="none" w="med" len="sm"/>
          </a:ln>
          <a:effectLst>
            <a:prstShdw prst="shdw17" dist="28398" dir="12393903">
              <a:srgbClr val="DDDDDD">
                <a:alpha val="50000"/>
              </a:srgbClr>
            </a:prstShdw>
          </a:effectLst>
        </p:spPr>
        <p:txBody>
          <a:bodyPr/>
          <a:lstStyle/>
          <a:p>
            <a:endParaRPr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AutoShape 53"/>
          <p:cNvSpPr>
            <a:spLocks noChangeArrowheads="1"/>
          </p:cNvSpPr>
          <p:nvPr/>
        </p:nvSpPr>
        <p:spPr bwMode="auto">
          <a:xfrm>
            <a:off x="5636766" y="4077072"/>
            <a:ext cx="2187575" cy="3683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97C1"/>
              </a:gs>
              <a:gs pos="100000">
                <a:srgbClr val="3B6089"/>
              </a:gs>
            </a:gsLst>
            <a:lin ang="2700000" scaled="1"/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10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MSA 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호출</a:t>
            </a:r>
            <a:r>
              <a:rPr lang="en-US" altLang="ko-KR" sz="110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10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</a:t>
            </a:r>
            <a:r>
              <a:rPr lang="ko-KR" altLang="en-US" sz="110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조</a:t>
            </a:r>
            <a:endParaRPr lang="en-US" altLang="ko-KR" sz="110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9" name="AutoShape 21"/>
          <p:cNvSpPr>
            <a:spLocks noChangeArrowheads="1"/>
          </p:cNvSpPr>
          <p:nvPr/>
        </p:nvSpPr>
        <p:spPr bwMode="auto">
          <a:xfrm>
            <a:off x="5069088" y="6089515"/>
            <a:ext cx="1224136" cy="288925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가입설계 </a:t>
            </a:r>
            <a:r>
              <a: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Service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6862008" y="5373216"/>
            <a:ext cx="1208942" cy="431800"/>
            <a:chOff x="4443178" y="2348880"/>
            <a:chExt cx="1208942" cy="431800"/>
          </a:xfrm>
        </p:grpSpPr>
        <p:sp>
          <p:nvSpPr>
            <p:cNvPr id="181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2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3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고객관리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6800619" y="4678469"/>
            <a:ext cx="1208942" cy="431800"/>
            <a:chOff x="4443178" y="2348880"/>
            <a:chExt cx="1208942" cy="431800"/>
          </a:xfrm>
        </p:grpSpPr>
        <p:sp>
          <p:nvSpPr>
            <p:cNvPr id="185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6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7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상품관</a:t>
              </a: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리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6959829" y="6021536"/>
            <a:ext cx="1208942" cy="431800"/>
            <a:chOff x="4443178" y="2348880"/>
            <a:chExt cx="1208942" cy="431800"/>
          </a:xfrm>
        </p:grpSpPr>
        <p:sp>
          <p:nvSpPr>
            <p:cNvPr id="189" name="AutoShape 21"/>
            <p:cNvSpPr>
              <a:spLocks noChangeArrowheads="1"/>
            </p:cNvSpPr>
            <p:nvPr/>
          </p:nvSpPr>
          <p:spPr bwMode="auto">
            <a:xfrm>
              <a:off x="4443178" y="2348880"/>
              <a:ext cx="836734" cy="287337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0" name="AutoShape 21"/>
            <p:cNvSpPr>
              <a:spLocks noChangeArrowheads="1"/>
            </p:cNvSpPr>
            <p:nvPr/>
          </p:nvSpPr>
          <p:spPr bwMode="auto">
            <a:xfrm>
              <a:off x="4564806" y="2420317"/>
              <a:ext cx="836735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1" name="AutoShape 21"/>
            <p:cNvSpPr>
              <a:spLocks noChangeArrowheads="1"/>
            </p:cNvSpPr>
            <p:nvPr/>
          </p:nvSpPr>
          <p:spPr bwMode="auto">
            <a:xfrm>
              <a:off x="4686432" y="2491755"/>
              <a:ext cx="965688" cy="288925"/>
            </a:xfrm>
            <a:prstGeom prst="roundRect">
              <a:avLst>
                <a:gd name="adj" fmla="val 16667"/>
              </a:avLst>
            </a:prstGeom>
            <a:solidFill>
              <a:srgbClr val="D1DCE1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가입설</a:t>
              </a:r>
              <a:r>
                <a:rPr kumimoji="1" lang="ko-KR" altLang="en-US" sz="1100" dirty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계</a:t>
              </a:r>
              <a:r>
                <a:rPr kumimoji="1" lang="ko-KR" altLang="en-US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 </a:t>
              </a:r>
              <a:r>
                <a:rPr kumimoji="1" lang="en-US" altLang="ko-KR" sz="1100" dirty="0" smtClean="0">
                  <a:solidFill>
                    <a:srgbClr val="666666">
                      <a:lumMod val="85000"/>
                      <a:lumOff val="15000"/>
                    </a:srgbClr>
                  </a:solidFill>
                  <a:latin typeface="맑은 고딕"/>
                  <a:ea typeface="맑은 고딕"/>
                  <a:cs typeface="맑은 고딕"/>
                </a:rPr>
                <a:t>BM</a:t>
              </a:r>
              <a:endParaRPr kumimoji="1" lang="en-US" altLang="ko-KR" sz="1100" dirty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94" name="Straight Arrow Connector 8"/>
          <p:cNvCxnSpPr>
            <a:cxnSpLocks noChangeShapeType="1"/>
          </p:cNvCxnSpPr>
          <p:nvPr/>
        </p:nvCxnSpPr>
        <p:spPr bwMode="auto">
          <a:xfrm flipV="1">
            <a:off x="6244289" y="4824700"/>
            <a:ext cx="575043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149" name="AutoShape 21"/>
          <p:cNvSpPr>
            <a:spLocks noChangeArrowheads="1"/>
          </p:cNvSpPr>
          <p:nvPr/>
        </p:nvSpPr>
        <p:spPr bwMode="auto">
          <a:xfrm>
            <a:off x="5000419" y="4678469"/>
            <a:ext cx="1224136" cy="287337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상품관리 </a:t>
            </a:r>
            <a:r>
              <a:rPr kumimoji="1" lang="en-US" altLang="ko-KR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Service</a:t>
            </a:r>
            <a:endParaRPr kumimoji="1" lang="en-US" altLang="ko-KR" sz="1100" dirty="0">
              <a:solidFill>
                <a:srgbClr val="666666">
                  <a:lumMod val="85000"/>
                  <a:lumOff val="15000"/>
                </a:srgb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3" name="AutoShape 21"/>
          <p:cNvSpPr>
            <a:spLocks noChangeArrowheads="1"/>
          </p:cNvSpPr>
          <p:nvPr/>
        </p:nvSpPr>
        <p:spPr bwMode="auto">
          <a:xfrm>
            <a:off x="5066889" y="5377953"/>
            <a:ext cx="1224136" cy="288925"/>
          </a:xfrm>
          <a:prstGeom prst="roundRect">
            <a:avLst>
              <a:gd name="adj" fmla="val 16667"/>
            </a:avLst>
          </a:prstGeom>
          <a:solidFill>
            <a:srgbClr val="D1DCE1"/>
          </a:solidFill>
          <a:ln w="3175">
            <a:solidFill>
              <a:srgbClr val="3966A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3200" rIns="432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고객관리 </a:t>
            </a:r>
            <a:r>
              <a:rPr kumimoji="1" lang="en-US" altLang="ko-KR" sz="1100" dirty="0" smtClean="0">
                <a:solidFill>
                  <a:srgbClr val="666666">
                    <a:lumMod val="85000"/>
                    <a:lumOff val="15000"/>
                  </a:srgbClr>
                </a:solidFill>
                <a:latin typeface="맑은 고딕"/>
                <a:ea typeface="맑은 고딕"/>
                <a:cs typeface="맑은 고딕"/>
              </a:rPr>
              <a:t>Service</a:t>
            </a:r>
            <a:endParaRPr kumimoji="1" lang="en-US" altLang="ko-KR" sz="1100" dirty="0">
              <a:solidFill>
                <a:srgbClr val="666666">
                  <a:lumMod val="85000"/>
                  <a:lumOff val="15000"/>
                </a:srgbClr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95" name="Straight Arrow Connector 8"/>
          <p:cNvCxnSpPr>
            <a:cxnSpLocks noChangeShapeType="1"/>
          </p:cNvCxnSpPr>
          <p:nvPr/>
        </p:nvCxnSpPr>
        <p:spPr bwMode="auto">
          <a:xfrm flipV="1">
            <a:off x="6301213" y="5508976"/>
            <a:ext cx="575043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96" name="Straight Arrow Connector 8"/>
          <p:cNvCxnSpPr>
            <a:cxnSpLocks noChangeShapeType="1"/>
          </p:cNvCxnSpPr>
          <p:nvPr/>
        </p:nvCxnSpPr>
        <p:spPr bwMode="auto">
          <a:xfrm flipV="1">
            <a:off x="6373221" y="6237311"/>
            <a:ext cx="575043" cy="1"/>
          </a:xfrm>
          <a:prstGeom prst="straightConnector1">
            <a:avLst/>
          </a:prstGeom>
          <a:noFill/>
          <a:ln w="12700">
            <a:solidFill>
              <a:srgbClr val="00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176" name="줄무늬가 있는 오른쪽 화살표 43"/>
          <p:cNvSpPr/>
          <p:nvPr/>
        </p:nvSpPr>
        <p:spPr bwMode="auto">
          <a:xfrm rot="10800000" flipH="1">
            <a:off x="4201702" y="4656599"/>
            <a:ext cx="865187" cy="212560"/>
          </a:xfrm>
          <a:prstGeom prst="striped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36000" rIns="0" bIns="0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줄무늬가 있는 오른쪽 화살표 43"/>
          <p:cNvSpPr/>
          <p:nvPr/>
        </p:nvSpPr>
        <p:spPr bwMode="auto">
          <a:xfrm rot="10800000" flipH="1">
            <a:off x="4139953" y="5376679"/>
            <a:ext cx="865187" cy="212560"/>
          </a:xfrm>
          <a:prstGeom prst="striped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36000" rIns="0" bIns="0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줄무늬가 있는 오른쪽 화살표 43"/>
          <p:cNvSpPr/>
          <p:nvPr/>
        </p:nvSpPr>
        <p:spPr bwMode="auto">
          <a:xfrm rot="10800000" flipH="1">
            <a:off x="4210869" y="6096759"/>
            <a:ext cx="865187" cy="212560"/>
          </a:xfrm>
          <a:prstGeom prst="striped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36000" rIns="0" bIns="0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줄무늬가 있는 오른쪽 화살표 43"/>
          <p:cNvSpPr/>
          <p:nvPr/>
        </p:nvSpPr>
        <p:spPr bwMode="auto">
          <a:xfrm rot="10800000" flipH="1">
            <a:off x="4210869" y="2924944"/>
            <a:ext cx="865187" cy="212560"/>
          </a:xfrm>
          <a:prstGeom prst="striped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36000" rIns="0" bIns="0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4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7991" y="304803"/>
            <a:ext cx="412212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고려점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559486" y="692696"/>
            <a:ext cx="80449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분산트랜잭션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데이터 일관성 등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을 어떻게 보장할 것인가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45"/>
          <p:cNvSpPr>
            <a:spLocks noChangeArrowheads="1"/>
          </p:cNvSpPr>
          <p:nvPr/>
        </p:nvSpPr>
        <p:spPr bwMode="auto">
          <a:xfrm>
            <a:off x="1475656" y="4064728"/>
            <a:ext cx="1250770" cy="1499159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kumimoji="0" lang="en-US" altLang="ko-KR" sz="1000" b="1" dirty="0" smtClean="0">
              <a:solidFill>
                <a:srgbClr val="336699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1475656" y="3960423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청</a:t>
            </a:r>
            <a:r>
              <a:rPr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약</a:t>
            </a:r>
            <a:r>
              <a:rPr lang="en-US" altLang="ko-KR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MSA</a:t>
            </a:r>
            <a:endParaRPr kumimoji="0" lang="ko-KR" altLang="en-US" sz="11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807357" y="5184474"/>
            <a:ext cx="686687" cy="379413"/>
            <a:chOff x="7773745" y="5134051"/>
            <a:chExt cx="757237" cy="379413"/>
          </a:xfrm>
        </p:grpSpPr>
        <p:pic>
          <p:nvPicPr>
            <p:cNvPr id="53" name="Picture 101" descr="D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청약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548749" y="1467049"/>
            <a:ext cx="5976422" cy="1097855"/>
            <a:chOff x="1548749" y="1478091"/>
            <a:chExt cx="5976422" cy="1461245"/>
          </a:xfrm>
        </p:grpSpPr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1548749" y="1478091"/>
              <a:ext cx="5976422" cy="1461245"/>
            </a:xfrm>
            <a:prstGeom prst="roundRect">
              <a:avLst>
                <a:gd name="adj" fmla="val 6968"/>
              </a:avLst>
            </a:prstGeom>
            <a:solidFill>
              <a:srgbClr val="8EADD6"/>
            </a:solidFill>
            <a:ln w="3175">
              <a:solidFill>
                <a:srgbClr val="3966A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3200" rIns="43200"/>
            <a:lstStyle/>
            <a:p>
              <a:pPr algn="ctr">
                <a:defRPr/>
              </a:pPr>
              <a:r>
                <a:rPr lang="ko-KR" altLang="en-US" sz="1100" dirty="0" smtClean="0">
                  <a:latin typeface="맑은 고딕"/>
                  <a:ea typeface="맑은 고딕"/>
                  <a:cs typeface="맑은 고딕"/>
                </a:rPr>
                <a:t>청약입력 트랜잭션서비스</a:t>
              </a:r>
              <a:endParaRPr lang="en-US" altLang="ko-KR" sz="11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6" name="AutoShape 21"/>
            <p:cNvSpPr>
              <a:spLocks noChangeArrowheads="1"/>
            </p:cNvSpPr>
            <p:nvPr/>
          </p:nvSpPr>
          <p:spPr bwMode="auto">
            <a:xfrm>
              <a:off x="2387865" y="1834088"/>
              <a:ext cx="792162" cy="2873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lIns="43200" rIns="43200" anchor="ctr"/>
            <a:lstStyle/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고객저장</a:t>
              </a:r>
              <a:endParaRPr lang="en-US" altLang="ko-KR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1" name="Straight Arrow Connector 39"/>
            <p:cNvCxnSpPr>
              <a:cxnSpLocks noChangeShapeType="1"/>
            </p:cNvCxnSpPr>
            <p:nvPr/>
          </p:nvCxnSpPr>
          <p:spPr bwMode="auto">
            <a:xfrm>
              <a:off x="3212362" y="1976665"/>
              <a:ext cx="779974" cy="0"/>
            </a:xfrm>
            <a:prstGeom prst="straightConnector1">
              <a:avLst/>
            </a:prstGeom>
            <a:noFill/>
            <a:ln w="12700">
              <a:solidFill>
                <a:srgbClr val="353C6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336699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grpSp>
          <p:nvGrpSpPr>
            <p:cNvPr id="68" name="그룹 67"/>
            <p:cNvGrpSpPr/>
            <p:nvPr/>
          </p:nvGrpSpPr>
          <p:grpSpPr>
            <a:xfrm>
              <a:off x="2441553" y="2475033"/>
              <a:ext cx="686687" cy="379413"/>
              <a:chOff x="7773745" y="5134051"/>
              <a:chExt cx="757237" cy="379413"/>
            </a:xfrm>
          </p:grpSpPr>
          <p:pic>
            <p:nvPicPr>
              <p:cNvPr id="69" name="Picture 101" descr="D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3745" y="5134051"/>
                <a:ext cx="757237" cy="379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Rectangle 102"/>
              <p:cNvSpPr>
                <a:spLocks noChangeArrowheads="1"/>
              </p:cNvSpPr>
              <p:nvPr/>
            </p:nvSpPr>
            <p:spPr bwMode="auto">
              <a:xfrm>
                <a:off x="7823845" y="5197195"/>
                <a:ext cx="636587" cy="119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ko-KR" altLang="en-US" sz="900" dirty="0" smtClean="0">
                    <a:solidFill>
                      <a:srgbClr val="003366"/>
                    </a:solidFill>
                    <a:cs typeface="맑은 고딕"/>
                  </a:rPr>
                  <a:t>고객</a:t>
                </a:r>
                <a:endParaRPr lang="ko-KR" altLang="en-US" sz="900" dirty="0">
                  <a:solidFill>
                    <a:srgbClr val="003366"/>
                  </a:solidFill>
                  <a:cs typeface="맑은 고딕"/>
                </a:endParaRPr>
              </a:p>
            </p:txBody>
          </p:sp>
        </p:grpSp>
        <p:sp>
          <p:nvSpPr>
            <p:cNvPr id="71" name="줄무늬가 있는 오른쪽 화살표 43"/>
            <p:cNvSpPr/>
            <p:nvPr/>
          </p:nvSpPr>
          <p:spPr bwMode="auto">
            <a:xfrm rot="5400000">
              <a:off x="2631581" y="2200580"/>
              <a:ext cx="304728" cy="279903"/>
            </a:xfrm>
            <a:prstGeom prst="stripedRightArrow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36000" rIns="0" bIns="0" anchor="ctr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AutoShape 21"/>
            <p:cNvSpPr>
              <a:spLocks noChangeArrowheads="1"/>
            </p:cNvSpPr>
            <p:nvPr/>
          </p:nvSpPr>
          <p:spPr bwMode="auto">
            <a:xfrm>
              <a:off x="3992336" y="1844824"/>
              <a:ext cx="792162" cy="2873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lIns="43200" rIns="43200" anchor="ctr"/>
            <a:lstStyle/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청약등록</a:t>
              </a:r>
              <a:endParaRPr lang="en-US" altLang="ko-KR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046024" y="2475033"/>
              <a:ext cx="686687" cy="379413"/>
              <a:chOff x="7773745" y="5134051"/>
              <a:chExt cx="757237" cy="379413"/>
            </a:xfrm>
          </p:grpSpPr>
          <p:pic>
            <p:nvPicPr>
              <p:cNvPr id="76" name="Picture 101" descr="D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3745" y="5134051"/>
                <a:ext cx="757237" cy="379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Rectangle 102"/>
              <p:cNvSpPr>
                <a:spLocks noChangeArrowheads="1"/>
              </p:cNvSpPr>
              <p:nvPr/>
            </p:nvSpPr>
            <p:spPr bwMode="auto">
              <a:xfrm>
                <a:off x="7823845" y="5197195"/>
                <a:ext cx="636587" cy="119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ko-KR" altLang="en-US" sz="900" dirty="0" smtClean="0">
                    <a:solidFill>
                      <a:srgbClr val="003366"/>
                    </a:solidFill>
                    <a:cs typeface="맑은 고딕"/>
                  </a:rPr>
                  <a:t>청</a:t>
                </a:r>
                <a:r>
                  <a:rPr lang="ko-KR" altLang="en-US" sz="900" dirty="0">
                    <a:solidFill>
                      <a:srgbClr val="003366"/>
                    </a:solidFill>
                    <a:cs typeface="맑은 고딕"/>
                  </a:rPr>
                  <a:t>약</a:t>
                </a:r>
              </a:p>
            </p:txBody>
          </p:sp>
        </p:grpSp>
        <p:sp>
          <p:nvSpPr>
            <p:cNvPr id="78" name="줄무늬가 있는 오른쪽 화살표 43"/>
            <p:cNvSpPr/>
            <p:nvPr/>
          </p:nvSpPr>
          <p:spPr bwMode="auto">
            <a:xfrm rot="5400000">
              <a:off x="4236052" y="2200580"/>
              <a:ext cx="304728" cy="279903"/>
            </a:xfrm>
            <a:prstGeom prst="stripedRightArrow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36000" rIns="0" bIns="0" anchor="ctr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AutoShape 21"/>
            <p:cNvSpPr>
              <a:spLocks noChangeArrowheads="1"/>
            </p:cNvSpPr>
            <p:nvPr/>
          </p:nvSpPr>
          <p:spPr bwMode="auto">
            <a:xfrm>
              <a:off x="5652046" y="1853555"/>
              <a:ext cx="792162" cy="2873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lIns="43200" rIns="43200" anchor="ctr"/>
            <a:lstStyle/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초회입급</a:t>
              </a:r>
              <a:endParaRPr lang="en-US" altLang="ko-KR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705734" y="2483764"/>
              <a:ext cx="686687" cy="379413"/>
              <a:chOff x="7773745" y="5134051"/>
              <a:chExt cx="757237" cy="379413"/>
            </a:xfrm>
          </p:grpSpPr>
          <p:pic>
            <p:nvPicPr>
              <p:cNvPr id="81" name="Picture 101" descr="D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3745" y="5134051"/>
                <a:ext cx="757237" cy="379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Rectangle 102"/>
              <p:cNvSpPr>
                <a:spLocks noChangeArrowheads="1"/>
              </p:cNvSpPr>
              <p:nvPr/>
            </p:nvSpPr>
            <p:spPr bwMode="auto">
              <a:xfrm>
                <a:off x="7823845" y="5197195"/>
                <a:ext cx="636587" cy="119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ko-KR" altLang="en-US" sz="900" dirty="0" smtClean="0">
                    <a:solidFill>
                      <a:srgbClr val="003366"/>
                    </a:solidFill>
                    <a:cs typeface="맑은 고딕"/>
                  </a:rPr>
                  <a:t>결</a:t>
                </a:r>
                <a:r>
                  <a:rPr lang="ko-KR" altLang="en-US" sz="900" dirty="0">
                    <a:solidFill>
                      <a:srgbClr val="003366"/>
                    </a:solidFill>
                    <a:cs typeface="맑은 고딕"/>
                  </a:rPr>
                  <a:t>재</a:t>
                </a:r>
              </a:p>
            </p:txBody>
          </p:sp>
        </p:grpSp>
        <p:sp>
          <p:nvSpPr>
            <p:cNvPr id="83" name="줄무늬가 있는 오른쪽 화살표 43"/>
            <p:cNvSpPr/>
            <p:nvPr/>
          </p:nvSpPr>
          <p:spPr bwMode="auto">
            <a:xfrm rot="5400000">
              <a:off x="5895762" y="2209311"/>
              <a:ext cx="304728" cy="279903"/>
            </a:xfrm>
            <a:prstGeom prst="stripedRightArrow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72000" tIns="36000" rIns="0" bIns="0" anchor="ctr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4" name="Straight Arrow Connector 39"/>
            <p:cNvCxnSpPr>
              <a:cxnSpLocks noChangeShapeType="1"/>
            </p:cNvCxnSpPr>
            <p:nvPr/>
          </p:nvCxnSpPr>
          <p:spPr bwMode="auto">
            <a:xfrm>
              <a:off x="4784424" y="2000270"/>
              <a:ext cx="867622" cy="0"/>
            </a:xfrm>
            <a:prstGeom prst="straightConnector1">
              <a:avLst/>
            </a:prstGeom>
            <a:noFill/>
            <a:ln w="12700">
              <a:solidFill>
                <a:srgbClr val="353C6A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336699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89" name="AutoShape 45"/>
          <p:cNvSpPr>
            <a:spLocks noChangeArrowheads="1"/>
          </p:cNvSpPr>
          <p:nvPr/>
        </p:nvSpPr>
        <p:spPr bwMode="auto">
          <a:xfrm>
            <a:off x="5021864" y="3999676"/>
            <a:ext cx="1121690" cy="1110408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kumimoji="0" lang="en-US" altLang="ko-KR" sz="1000" b="1" dirty="0" smtClean="0">
              <a:solidFill>
                <a:srgbClr val="336699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sp>
        <p:nvSpPr>
          <p:cNvPr id="90" name="Rectangle 68"/>
          <p:cNvSpPr>
            <a:spLocks noChangeArrowheads="1"/>
          </p:cNvSpPr>
          <p:nvPr/>
        </p:nvSpPr>
        <p:spPr bwMode="auto">
          <a:xfrm>
            <a:off x="5021864" y="3895369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객</a:t>
            </a:r>
            <a:r>
              <a:rPr lang="en-US" altLang="ko-KR" sz="11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MSA</a:t>
            </a:r>
            <a:endParaRPr kumimoji="0" lang="ko-KR" altLang="en-US" sz="11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233948" y="4627783"/>
            <a:ext cx="686687" cy="379413"/>
            <a:chOff x="7773745" y="5134051"/>
            <a:chExt cx="757237" cy="379413"/>
          </a:xfrm>
        </p:grpSpPr>
        <p:pic>
          <p:nvPicPr>
            <p:cNvPr id="92" name="Picture 101" descr="D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 smtClean="0">
                  <a:solidFill>
                    <a:srgbClr val="003366"/>
                  </a:solidFill>
                  <a:cs typeface="맑은 고딕"/>
                </a:rPr>
                <a:t>고</a:t>
              </a: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객</a:t>
              </a:r>
            </a:p>
          </p:txBody>
        </p:sp>
      </p:grpSp>
      <p:sp>
        <p:nvSpPr>
          <p:cNvPr id="95" name="Rectangle 47"/>
          <p:cNvSpPr>
            <a:spLocks noChangeArrowheads="1"/>
          </p:cNvSpPr>
          <p:nvPr/>
        </p:nvSpPr>
        <p:spPr bwMode="auto">
          <a:xfrm>
            <a:off x="5117808" y="4211996"/>
            <a:ext cx="1001243" cy="242053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en-US" altLang="ko-KR" sz="900" b="1" kern="0" dirty="0" smtClean="0"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900" b="1" kern="0" dirty="0" smtClean="0">
                <a:latin typeface="맑은 고딕"/>
                <a:ea typeface="맑은 고딕"/>
                <a:cs typeface="맑은 고딕"/>
              </a:rPr>
              <a:t>고객정보저장</a:t>
            </a:r>
            <a:endParaRPr kumimoji="0" lang="en-US" altLang="ko-KR" sz="900" b="1" kern="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Rectangle 47"/>
          <p:cNvSpPr>
            <a:spLocks noChangeArrowheads="1"/>
          </p:cNvSpPr>
          <p:nvPr/>
        </p:nvSpPr>
        <p:spPr bwMode="auto">
          <a:xfrm>
            <a:off x="1549473" y="4311448"/>
            <a:ext cx="113563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en-US" altLang="ko-KR" sz="1000" b="1" kern="0" dirty="0" smtClean="0">
                <a:latin typeface="맑은 고딕"/>
                <a:ea typeface="맑은 고딕"/>
                <a:cs typeface="맑은 고딕"/>
              </a:rPr>
              <a:t>3. </a:t>
            </a:r>
            <a:r>
              <a:rPr kumimoji="0" lang="ko-KR" altLang="en-US" sz="1000" b="1" kern="0" dirty="0" smtClean="0">
                <a:latin typeface="맑은 고딕"/>
                <a:ea typeface="맑은 고딕"/>
                <a:cs typeface="맑은 고딕"/>
              </a:rPr>
              <a:t>청약정보저장</a:t>
            </a:r>
            <a:endParaRPr kumimoji="0" lang="en-US" altLang="ko-KR" sz="1000" b="1" kern="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flipV="1">
            <a:off x="2727629" y="4211997"/>
            <a:ext cx="1986912" cy="121025"/>
          </a:xfrm>
          <a:prstGeom prst="curvedConnector3">
            <a:avLst/>
          </a:prstGeom>
          <a:ln w="127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 100"/>
          <p:cNvCxnSpPr/>
          <p:nvPr/>
        </p:nvCxnSpPr>
        <p:spPr>
          <a:xfrm>
            <a:off x="2843808" y="5354963"/>
            <a:ext cx="1772090" cy="220784"/>
          </a:xfrm>
          <a:prstGeom prst="curvedConnector2">
            <a:avLst/>
          </a:prstGeom>
          <a:ln w="1270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47"/>
          <p:cNvSpPr>
            <a:spLocks noChangeArrowheads="1"/>
          </p:cNvSpPr>
          <p:nvPr/>
        </p:nvSpPr>
        <p:spPr bwMode="auto">
          <a:xfrm>
            <a:off x="2915816" y="5482018"/>
            <a:ext cx="128428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en-US" altLang="ko-KR" sz="1000" b="1" kern="0" dirty="0" smtClean="0"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000" b="1" kern="0" dirty="0" smtClean="0">
                <a:latin typeface="맑은 고딕"/>
                <a:ea typeface="맑은 고딕"/>
                <a:cs typeface="맑은 고딕"/>
              </a:rPr>
              <a:t>결재</a:t>
            </a:r>
            <a:r>
              <a:rPr kumimoji="0" lang="en-US" altLang="ko-KR" sz="1000" b="1" kern="0" dirty="0" smtClean="0">
                <a:latin typeface="맑은 고딕"/>
                <a:ea typeface="맑은 고딕"/>
                <a:cs typeface="맑은 고딕"/>
              </a:rPr>
              <a:t>MSA</a:t>
            </a:r>
            <a:r>
              <a:rPr kumimoji="0" lang="ko-KR" altLang="en-US" sz="1000" b="1" kern="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000" b="1" kern="0" dirty="0" smtClean="0">
                <a:latin typeface="맑은 고딕"/>
                <a:ea typeface="맑은 고딕"/>
                <a:cs typeface="맑은 고딕"/>
              </a:rPr>
              <a:t>호출</a:t>
            </a:r>
            <a:endParaRPr kumimoji="0" lang="en-US" altLang="ko-KR" sz="1000" b="1" kern="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Rectangle 47"/>
          <p:cNvSpPr>
            <a:spLocks noChangeArrowheads="1"/>
          </p:cNvSpPr>
          <p:nvPr/>
        </p:nvSpPr>
        <p:spPr bwMode="auto">
          <a:xfrm>
            <a:off x="1546579" y="4659835"/>
            <a:ext cx="113563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altLang="ko-KR" sz="1000" b="1" kern="0" dirty="0"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1000" b="1" kern="0" dirty="0" smtClean="0"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1000" b="1" kern="0" dirty="0" smtClean="0">
                <a:latin typeface="맑은 고딕"/>
                <a:ea typeface="맑은 고딕"/>
                <a:cs typeface="맑은 고딕"/>
              </a:rPr>
              <a:t>청약상태변경</a:t>
            </a:r>
            <a:endParaRPr kumimoji="0" lang="en-US" altLang="ko-KR" sz="1000" b="1" kern="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Rectangle 47"/>
          <p:cNvSpPr>
            <a:spLocks noChangeArrowheads="1"/>
          </p:cNvSpPr>
          <p:nvPr/>
        </p:nvSpPr>
        <p:spPr bwMode="auto">
          <a:xfrm>
            <a:off x="2843808" y="3969850"/>
            <a:ext cx="121298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en-US" altLang="ko-KR" sz="1000" b="1" kern="0" dirty="0" smtClean="0">
                <a:latin typeface="맑은 고딕"/>
                <a:ea typeface="맑은 고딕"/>
                <a:cs typeface="맑은 고딕"/>
              </a:rPr>
              <a:t>1. </a:t>
            </a:r>
            <a:r>
              <a:rPr kumimoji="0" lang="ko-KR" altLang="en-US" sz="1000" b="1" kern="0" dirty="0" smtClean="0">
                <a:latin typeface="맑은 고딕"/>
                <a:ea typeface="맑은 고딕"/>
                <a:cs typeface="맑은 고딕"/>
              </a:rPr>
              <a:t>고객</a:t>
            </a:r>
            <a:r>
              <a:rPr kumimoji="0" lang="en-US" altLang="ko-KR" sz="1000" b="1" kern="0" dirty="0" smtClean="0">
                <a:latin typeface="맑은 고딕"/>
                <a:ea typeface="맑은 고딕"/>
                <a:cs typeface="맑은 고딕"/>
              </a:rPr>
              <a:t>MSA </a:t>
            </a:r>
            <a:r>
              <a:rPr kumimoji="0" lang="ko-KR" altLang="en-US" sz="1000" b="1" kern="0" dirty="0" smtClean="0">
                <a:latin typeface="맑은 고딕"/>
                <a:ea typeface="맑은 고딕"/>
                <a:cs typeface="맑은 고딕"/>
              </a:rPr>
              <a:t>호출</a:t>
            </a:r>
            <a:endParaRPr kumimoji="0" lang="en-US" altLang="ko-KR" sz="1000" b="1" kern="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40222" y="1196752"/>
            <a:ext cx="8064226" cy="1834317"/>
          </a:xfrm>
          <a:prstGeom prst="rect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ffectLst>
            <a:outerShdw blurRad="50800" dist="25401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0" name="AutoShape 53"/>
          <p:cNvSpPr>
            <a:spLocks noChangeArrowheads="1"/>
          </p:cNvSpPr>
          <p:nvPr/>
        </p:nvSpPr>
        <p:spPr bwMode="auto">
          <a:xfrm>
            <a:off x="552615" y="1198739"/>
            <a:ext cx="1459026" cy="184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97C1"/>
              </a:gs>
              <a:gs pos="100000">
                <a:srgbClr val="3B6089"/>
              </a:gs>
            </a:gsLst>
            <a:lin ang="2700000" scaled="1"/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모노리스</a:t>
            </a:r>
            <a:endParaRPr lang="en-US" altLang="ko-KR" sz="11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01549" y="2661737"/>
            <a:ext cx="29193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 </a:t>
            </a:r>
            <a:r>
              <a:rPr lang="ko-KR" altLang="en-US" sz="1200" dirty="0" smtClean="0"/>
              <a:t>서비스들을 </a:t>
            </a:r>
            <a:r>
              <a:rPr lang="ko-KR" altLang="en-US" sz="1200" dirty="0"/>
              <a:t>하나의 </a:t>
            </a:r>
            <a:r>
              <a:rPr lang="ko-KR" altLang="en-US" sz="1200" dirty="0" smtClean="0"/>
              <a:t>트랜잭션으로 처리</a:t>
            </a:r>
            <a:endParaRPr lang="ko-KR" altLang="en-US" sz="1200" dirty="0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xmlns="" id="{A87EF793-6F0D-4026-B1BE-FF7DF7AF8154}"/>
              </a:ext>
            </a:extLst>
          </p:cNvPr>
          <p:cNvSpPr/>
          <p:nvPr/>
        </p:nvSpPr>
        <p:spPr>
          <a:xfrm rot="10800000">
            <a:off x="2758690" y="3157707"/>
            <a:ext cx="3028344" cy="20809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4563404" y="4032984"/>
            <a:ext cx="563580" cy="349479"/>
            <a:chOff x="-2030830" y="3261756"/>
            <a:chExt cx="720080" cy="509681"/>
          </a:xfrm>
        </p:grpSpPr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-2030830" y="3379354"/>
              <a:ext cx="720080" cy="392083"/>
            </a:xfrm>
            <a:custGeom>
              <a:avLst/>
              <a:gdLst>
                <a:gd name="T0" fmla="*/ 145 w 145"/>
                <a:gd name="T1" fmla="*/ 59 h 59"/>
                <a:gd name="T2" fmla="*/ 145 w 145"/>
                <a:gd name="T3" fmla="*/ 54 h 59"/>
                <a:gd name="T4" fmla="*/ 73 w 145"/>
                <a:gd name="T5" fmla="*/ 0 h 59"/>
                <a:gd name="T6" fmla="*/ 0 w 145"/>
                <a:gd name="T7" fmla="*/ 54 h 59"/>
                <a:gd name="T8" fmla="*/ 1 w 145"/>
                <a:gd name="T9" fmla="*/ 59 h 59"/>
                <a:gd name="T10" fmla="*/ 145 w 145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59">
                  <a:moveTo>
                    <a:pt x="145" y="59"/>
                  </a:moveTo>
                  <a:cubicBezTo>
                    <a:pt x="145" y="57"/>
                    <a:pt x="145" y="55"/>
                    <a:pt x="145" y="54"/>
                  </a:cubicBezTo>
                  <a:cubicBezTo>
                    <a:pt x="145" y="24"/>
                    <a:pt x="113" y="0"/>
                    <a:pt x="73" y="0"/>
                  </a:cubicBezTo>
                  <a:cubicBezTo>
                    <a:pt x="33" y="0"/>
                    <a:pt x="0" y="24"/>
                    <a:pt x="0" y="54"/>
                  </a:cubicBezTo>
                  <a:cubicBezTo>
                    <a:pt x="0" y="55"/>
                    <a:pt x="0" y="57"/>
                    <a:pt x="1" y="59"/>
                  </a:cubicBezTo>
                  <a:lnTo>
                    <a:pt x="145" y="59"/>
                  </a:lnTo>
                  <a:close/>
                </a:path>
              </a:pathLst>
            </a:custGeom>
            <a:solidFill>
              <a:srgbClr val="FFFFFF"/>
            </a:solidFill>
            <a:ln w="14288" cap="flat">
              <a:solidFill>
                <a:srgbClr val="31659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200" dirty="0"/>
            </a:p>
          </p:txBody>
        </p:sp>
        <p:sp>
          <p:nvSpPr>
            <p:cNvPr id="67" name="Freeform 12"/>
            <p:cNvSpPr>
              <a:spLocks/>
            </p:cNvSpPr>
            <p:nvPr/>
          </p:nvSpPr>
          <p:spPr bwMode="auto">
            <a:xfrm>
              <a:off x="-1732925" y="3261756"/>
              <a:ext cx="124269" cy="125175"/>
            </a:xfrm>
            <a:custGeom>
              <a:avLst/>
              <a:gdLst>
                <a:gd name="T0" fmla="*/ 28 w 28"/>
                <a:gd name="T1" fmla="*/ 25 h 36"/>
                <a:gd name="T2" fmla="*/ 14 w 28"/>
                <a:gd name="T3" fmla="*/ 36 h 36"/>
                <a:gd name="T4" fmla="*/ 14 w 28"/>
                <a:gd name="T5" fmla="*/ 36 h 36"/>
                <a:gd name="T6" fmla="*/ 0 w 28"/>
                <a:gd name="T7" fmla="*/ 25 h 36"/>
                <a:gd name="T8" fmla="*/ 0 w 28"/>
                <a:gd name="T9" fmla="*/ 11 h 36"/>
                <a:gd name="T10" fmla="*/ 14 w 28"/>
                <a:gd name="T11" fmla="*/ 0 h 36"/>
                <a:gd name="T12" fmla="*/ 14 w 28"/>
                <a:gd name="T13" fmla="*/ 0 h 36"/>
                <a:gd name="T14" fmla="*/ 28 w 28"/>
                <a:gd name="T15" fmla="*/ 11 h 36"/>
                <a:gd name="T16" fmla="*/ 28 w 28"/>
                <a:gd name="T17" fmla="*/ 2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6">
                  <a:moveTo>
                    <a:pt x="28" y="25"/>
                  </a:moveTo>
                  <a:cubicBezTo>
                    <a:pt x="28" y="31"/>
                    <a:pt x="21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6" y="36"/>
                    <a:pt x="0" y="31"/>
                    <a:pt x="0" y="2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8" y="5"/>
                    <a:pt x="28" y="11"/>
                  </a:cubicBezTo>
                  <a:lnTo>
                    <a:pt x="28" y="25"/>
                  </a:lnTo>
                  <a:close/>
                </a:path>
              </a:pathLst>
            </a:custGeom>
            <a:solidFill>
              <a:srgbClr val="F6F6F6"/>
            </a:solidFill>
            <a:ln w="11113" cap="flat">
              <a:solidFill>
                <a:srgbClr val="31659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-1920085" y="345512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REST</a:t>
              </a:r>
              <a:endParaRPr lang="ko-KR" altLang="en-US" sz="1200" dirty="0"/>
            </a:p>
          </p:txBody>
        </p:sp>
      </p:grpSp>
      <p:pic>
        <p:nvPicPr>
          <p:cNvPr id="72" name="Picture 13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68677"/>
            <a:ext cx="432286" cy="4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39"/>
          <p:cNvCxnSpPr>
            <a:cxnSpLocks noChangeShapeType="1"/>
          </p:cNvCxnSpPr>
          <p:nvPr/>
        </p:nvCxnSpPr>
        <p:spPr bwMode="auto">
          <a:xfrm>
            <a:off x="1135351" y="4814254"/>
            <a:ext cx="338614" cy="0"/>
          </a:xfrm>
          <a:prstGeom prst="straightConnector1">
            <a:avLst/>
          </a:prstGeom>
          <a:noFill/>
          <a:ln w="12700">
            <a:solidFill>
              <a:srgbClr val="353C6A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grpSp>
        <p:nvGrpSpPr>
          <p:cNvPr id="15" name="그룹 14"/>
          <p:cNvGrpSpPr/>
          <p:nvPr/>
        </p:nvGrpSpPr>
        <p:grpSpPr>
          <a:xfrm>
            <a:off x="4640482" y="5273317"/>
            <a:ext cx="1503550" cy="1152126"/>
            <a:chOff x="6313255" y="4674096"/>
            <a:chExt cx="1503550" cy="1152126"/>
          </a:xfrm>
        </p:grpSpPr>
        <p:sp>
          <p:nvSpPr>
            <p:cNvPr id="99" name="AutoShape 45"/>
            <p:cNvSpPr>
              <a:spLocks noChangeArrowheads="1"/>
            </p:cNvSpPr>
            <p:nvPr/>
          </p:nvSpPr>
          <p:spPr bwMode="auto">
            <a:xfrm>
              <a:off x="6695115" y="4779197"/>
              <a:ext cx="1121690" cy="1047025"/>
            </a:xfrm>
            <a:prstGeom prst="roundRect">
              <a:avLst>
                <a:gd name="adj" fmla="val 2968"/>
              </a:avLst>
            </a:prstGeom>
            <a:solidFill>
              <a:schemeClr val="bg1"/>
            </a:solidFill>
            <a:ln w="3175">
              <a:solidFill>
                <a:srgbClr val="336699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lIns="17987" tIns="45688" rIns="17987" bIns="45688" anchor="ctr"/>
            <a:lstStyle/>
            <a:p>
              <a:pPr algn="ctr">
                <a:lnSpc>
                  <a:spcPct val="150000"/>
                </a:lnSpc>
                <a:defRPr/>
              </a:pPr>
              <a:endParaRPr kumimoji="0" lang="en-US" altLang="ko-KR" sz="1000" b="1" dirty="0" smtClean="0">
                <a:solidFill>
                  <a:srgbClr val="336699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6695115" y="4674891"/>
              <a:ext cx="815270" cy="193473"/>
            </a:xfrm>
            <a:prstGeom prst="rect">
              <a:avLst/>
            </a:prstGeom>
            <a:solidFill>
              <a:srgbClr val="515C6B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91373" tIns="45688" rIns="91373" bIns="45688" anchor="ctr"/>
            <a:lstStyle/>
            <a:p>
              <a:pPr latinLnBrk="0"/>
              <a:r>
                <a:rPr lang="ko-KR" altLang="en-US" sz="1100" b="1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결재</a:t>
              </a:r>
              <a:r>
                <a:rPr lang="en-US" altLang="ko-KR" sz="1100" b="1" dirty="0" smtClean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MSA</a:t>
              </a:r>
              <a:endParaRPr kumimoji="0" lang="ko-KR" altLang="en-US" sz="11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6815387" y="5045233"/>
              <a:ext cx="887840" cy="2769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square" lIns="91373" tIns="45688" rIns="91373" bIns="45688">
              <a:spAutoFit/>
            </a:bodyPr>
            <a:lstStyle/>
            <a:p>
              <a:pPr marL="135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kumimoji="0" lang="en-US" altLang="ko-KR" sz="1000" b="1" kern="0" dirty="0" smtClean="0">
                  <a:latin typeface="맑은 고딕"/>
                  <a:ea typeface="맑은 고딕"/>
                  <a:cs typeface="맑은 고딕"/>
                </a:rPr>
                <a:t>5.</a:t>
              </a:r>
              <a:r>
                <a:rPr kumimoji="0" lang="ko-KR" altLang="en-US" sz="1000" b="1" kern="0" dirty="0" smtClean="0">
                  <a:latin typeface="맑은 고딕"/>
                  <a:ea typeface="맑은 고딕"/>
                  <a:cs typeface="맑은 고딕"/>
                </a:rPr>
                <a:t>결재처리</a:t>
              </a:r>
              <a:endParaRPr kumimoji="0" lang="en-US" altLang="ko-KR" sz="1000" b="1" kern="0" dirty="0"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6928254" y="5443309"/>
              <a:ext cx="686687" cy="379413"/>
              <a:chOff x="7773745" y="5134051"/>
              <a:chExt cx="757237" cy="379413"/>
            </a:xfrm>
          </p:grpSpPr>
          <p:pic>
            <p:nvPicPr>
              <p:cNvPr id="123" name="Picture 101" descr="D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3745" y="5134051"/>
                <a:ext cx="757237" cy="379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102"/>
              <p:cNvSpPr>
                <a:spLocks noChangeArrowheads="1"/>
              </p:cNvSpPr>
              <p:nvPr/>
            </p:nvSpPr>
            <p:spPr bwMode="auto">
              <a:xfrm>
                <a:off x="7823845" y="5197195"/>
                <a:ext cx="636587" cy="119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ko-KR" altLang="en-US" sz="900" dirty="0" smtClean="0">
                    <a:solidFill>
                      <a:srgbClr val="003366"/>
                    </a:solidFill>
                    <a:cs typeface="맑은 고딕"/>
                  </a:rPr>
                  <a:t>결</a:t>
                </a:r>
                <a:r>
                  <a:rPr lang="ko-KR" altLang="en-US" sz="900" dirty="0">
                    <a:solidFill>
                      <a:srgbClr val="003366"/>
                    </a:solidFill>
                    <a:cs typeface="맑은 고딕"/>
                  </a:rPr>
                  <a:t>재</a:t>
                </a: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 rot="16200000">
              <a:off x="6214000" y="4773351"/>
              <a:ext cx="582937" cy="384427"/>
              <a:chOff x="-2030830" y="3261756"/>
              <a:chExt cx="720080" cy="509681"/>
            </a:xfrm>
          </p:grpSpPr>
          <p:sp>
            <p:nvSpPr>
              <p:cNvPr id="97" name="Freeform 5"/>
              <p:cNvSpPr>
                <a:spLocks/>
              </p:cNvSpPr>
              <p:nvPr/>
            </p:nvSpPr>
            <p:spPr bwMode="auto">
              <a:xfrm>
                <a:off x="-2030830" y="3379354"/>
                <a:ext cx="720080" cy="392083"/>
              </a:xfrm>
              <a:custGeom>
                <a:avLst/>
                <a:gdLst>
                  <a:gd name="T0" fmla="*/ 145 w 145"/>
                  <a:gd name="T1" fmla="*/ 59 h 59"/>
                  <a:gd name="T2" fmla="*/ 145 w 145"/>
                  <a:gd name="T3" fmla="*/ 54 h 59"/>
                  <a:gd name="T4" fmla="*/ 73 w 145"/>
                  <a:gd name="T5" fmla="*/ 0 h 59"/>
                  <a:gd name="T6" fmla="*/ 0 w 145"/>
                  <a:gd name="T7" fmla="*/ 54 h 59"/>
                  <a:gd name="T8" fmla="*/ 1 w 145"/>
                  <a:gd name="T9" fmla="*/ 59 h 59"/>
                  <a:gd name="T10" fmla="*/ 145 w 145"/>
                  <a:gd name="T11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5" h="59">
                    <a:moveTo>
                      <a:pt x="145" y="59"/>
                    </a:moveTo>
                    <a:cubicBezTo>
                      <a:pt x="145" y="57"/>
                      <a:pt x="145" y="55"/>
                      <a:pt x="145" y="54"/>
                    </a:cubicBezTo>
                    <a:cubicBezTo>
                      <a:pt x="145" y="24"/>
                      <a:pt x="113" y="0"/>
                      <a:pt x="73" y="0"/>
                    </a:cubicBezTo>
                    <a:cubicBezTo>
                      <a:pt x="33" y="0"/>
                      <a:pt x="0" y="24"/>
                      <a:pt x="0" y="54"/>
                    </a:cubicBezTo>
                    <a:cubicBezTo>
                      <a:pt x="0" y="55"/>
                      <a:pt x="0" y="57"/>
                      <a:pt x="1" y="59"/>
                    </a:cubicBezTo>
                    <a:lnTo>
                      <a:pt x="145" y="59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solidFill>
                  <a:srgbClr val="31659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/>
              </a:p>
            </p:txBody>
          </p:sp>
          <p:sp>
            <p:nvSpPr>
              <p:cNvPr id="98" name="Freeform 12"/>
              <p:cNvSpPr>
                <a:spLocks/>
              </p:cNvSpPr>
              <p:nvPr/>
            </p:nvSpPr>
            <p:spPr bwMode="auto">
              <a:xfrm>
                <a:off x="-1732925" y="3261756"/>
                <a:ext cx="124269" cy="125175"/>
              </a:xfrm>
              <a:custGeom>
                <a:avLst/>
                <a:gdLst>
                  <a:gd name="T0" fmla="*/ 28 w 28"/>
                  <a:gd name="T1" fmla="*/ 25 h 36"/>
                  <a:gd name="T2" fmla="*/ 14 w 28"/>
                  <a:gd name="T3" fmla="*/ 36 h 36"/>
                  <a:gd name="T4" fmla="*/ 14 w 28"/>
                  <a:gd name="T5" fmla="*/ 36 h 36"/>
                  <a:gd name="T6" fmla="*/ 0 w 28"/>
                  <a:gd name="T7" fmla="*/ 25 h 36"/>
                  <a:gd name="T8" fmla="*/ 0 w 28"/>
                  <a:gd name="T9" fmla="*/ 11 h 36"/>
                  <a:gd name="T10" fmla="*/ 14 w 28"/>
                  <a:gd name="T11" fmla="*/ 0 h 36"/>
                  <a:gd name="T12" fmla="*/ 14 w 28"/>
                  <a:gd name="T13" fmla="*/ 0 h 36"/>
                  <a:gd name="T14" fmla="*/ 28 w 28"/>
                  <a:gd name="T15" fmla="*/ 11 h 36"/>
                  <a:gd name="T16" fmla="*/ 28 w 28"/>
                  <a:gd name="T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6">
                    <a:moveTo>
                      <a:pt x="28" y="25"/>
                    </a:moveTo>
                    <a:cubicBezTo>
                      <a:pt x="28" y="31"/>
                      <a:pt x="21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6" y="36"/>
                      <a:pt x="0" y="31"/>
                      <a:pt x="0" y="2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1" y="0"/>
                      <a:pt x="28" y="5"/>
                      <a:pt x="28" y="11"/>
                    </a:cubicBezTo>
                    <a:lnTo>
                      <a:pt x="28" y="25"/>
                    </a:lnTo>
                    <a:close/>
                  </a:path>
                </a:pathLst>
              </a:custGeom>
              <a:solidFill>
                <a:srgbClr val="F6F6F6"/>
              </a:solidFill>
              <a:ln w="11113" cap="flat">
                <a:solidFill>
                  <a:srgbClr val="316593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-1920085" y="3455126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REST</a:t>
                </a:r>
                <a:endParaRPr lang="ko-KR" altLang="en-US" sz="1200" dirty="0"/>
              </a:p>
            </p:txBody>
          </p:sp>
        </p:grpSp>
      </p:grpSp>
      <p:sp>
        <p:nvSpPr>
          <p:cNvPr id="62" name="폭발 1 1609758"/>
          <p:cNvSpPr/>
          <p:nvPr/>
        </p:nvSpPr>
        <p:spPr bwMode="auto">
          <a:xfrm>
            <a:off x="6030454" y="5877073"/>
            <a:ext cx="1559090" cy="576263"/>
          </a:xfrm>
          <a:prstGeom prst="irregularSeal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장애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lang="en-US" altLang="ko-KR" sz="11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6372200" y="3832189"/>
            <a:ext cx="2010473" cy="1398005"/>
          </a:xfrm>
          <a:prstGeom prst="rect">
            <a:avLst/>
          </a:prstGeom>
          <a:noFill/>
          <a:ln w="9525">
            <a:solidFill>
              <a:srgbClr val="606060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374400" anchor="ctr"/>
          <a:lstStyle/>
          <a:p>
            <a:pPr marL="228600" indent="-228600">
              <a:buFontTx/>
              <a:buAutoNum type="arabicPeriod"/>
            </a:pPr>
            <a:r>
              <a:rPr lang="ko-KR" altLang="en-US" sz="11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장애발생시 데이터 일관성 보장이 안됨</a:t>
            </a:r>
            <a:endParaRPr lang="en-US" altLang="ko-KR" sz="1100" dirty="0" smtClean="0">
              <a:solidFill>
                <a:srgbClr val="26262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100" dirty="0" smtClean="0">
              <a:solidFill>
                <a:srgbClr val="26262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100" dirty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결제서비스의 장애가 다른 서비스들의 가용성을 </a:t>
            </a:r>
            <a:r>
              <a:rPr lang="ko-KR" altLang="en-US" sz="1100" dirty="0" smtClean="0"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</a:rPr>
              <a:t>떨어뜨림</a:t>
            </a:r>
            <a:endParaRPr lang="en-US" altLang="ko-KR" sz="1100" dirty="0" smtClean="0">
              <a:solidFill>
                <a:srgbClr val="26262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100" dirty="0">
              <a:solidFill>
                <a:srgbClr val="26262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줄무늬가 있는 오른쪽 화살표 43"/>
          <p:cNvSpPr/>
          <p:nvPr/>
        </p:nvSpPr>
        <p:spPr bwMode="auto">
          <a:xfrm rot="16200000">
            <a:off x="6855527" y="5351444"/>
            <a:ext cx="594057" cy="457200"/>
          </a:xfrm>
          <a:prstGeom prst="stripedRightArrow">
            <a:avLst/>
          </a:prstGeom>
          <a:gradFill rotWithShape="1">
            <a:gsLst>
              <a:gs pos="0">
                <a:srgbClr val="8EAECC"/>
              </a:gs>
              <a:gs pos="100000">
                <a:srgbClr val="7199BD"/>
              </a:gs>
            </a:gsLst>
            <a:lin ang="5400000" scaled="1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tIns="36000" rIns="0" bIns="0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37"/>
          <p:cNvSpPr>
            <a:spLocks noChangeArrowheads="1"/>
          </p:cNvSpPr>
          <p:nvPr/>
        </p:nvSpPr>
        <p:spPr bwMode="auto">
          <a:xfrm>
            <a:off x="540222" y="3524490"/>
            <a:ext cx="8064226" cy="3082000"/>
          </a:xfrm>
          <a:prstGeom prst="rect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ffectLst>
            <a:outerShdw blurRad="50800" dist="25401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9" name="AutoShape 53"/>
          <p:cNvSpPr>
            <a:spLocks noChangeArrowheads="1"/>
          </p:cNvSpPr>
          <p:nvPr/>
        </p:nvSpPr>
        <p:spPr bwMode="auto">
          <a:xfrm>
            <a:off x="539552" y="3520764"/>
            <a:ext cx="1459026" cy="20256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97C1"/>
              </a:gs>
              <a:gs pos="100000">
                <a:srgbClr val="3B6089"/>
              </a:gs>
            </a:gsLst>
            <a:lin ang="2700000" scaled="1"/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마이크로서비</a:t>
            </a:r>
            <a:r>
              <a:rPr lang="ko-KR" altLang="en-US" sz="11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스</a:t>
            </a:r>
            <a:endParaRPr lang="en-US" altLang="ko-KR" sz="11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72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7991" y="304803"/>
            <a:ext cx="412212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고려점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0" lang="en-US" altLang="ko-KR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 </a:t>
            </a:r>
            <a:r>
              <a:rPr kumimoji="0" lang="ko-KR" altLang="en-US" b="1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트랜잭션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317991" y="692696"/>
            <a:ext cx="844207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</a:rPr>
              <a:t>SAGA 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패턴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여러 개의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서비스들을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하나의 트랜잭션을 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묶지 않고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각 로컬트랜잭션과 보상 트랜잭션을 이용하여 </a:t>
            </a:r>
            <a:r>
              <a:rPr lang="ko-KR" altLang="en-US" sz="1050" b="1" dirty="0" err="1">
                <a:latin typeface="맑은 고딕" pitchFamily="50" charset="-127"/>
                <a:ea typeface="맑은 고딕" pitchFamily="50" charset="-127"/>
              </a:rPr>
              <a:t>비지니스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 및 데이터 정합성을 맞춘다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이벤트 메시지 기반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비동기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통신 방법을 적용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45"/>
          <p:cNvSpPr>
            <a:spLocks noChangeArrowheads="1"/>
          </p:cNvSpPr>
          <p:nvPr/>
        </p:nvSpPr>
        <p:spPr bwMode="auto">
          <a:xfrm>
            <a:off x="827583" y="4306105"/>
            <a:ext cx="3277205" cy="1499159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336699"/>
              </a:solidFill>
              <a:cs typeface="맑은 고딕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47188" y="4320064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>
                <a:solidFill>
                  <a:srgbClr val="FFFFFF"/>
                </a:solidFill>
              </a:rPr>
              <a:t>청약</a:t>
            </a:r>
            <a:r>
              <a:rPr lang="en-US" altLang="ko-KR" sz="1100" b="1" dirty="0">
                <a:solidFill>
                  <a:srgbClr val="FFFFFF"/>
                </a:solidFill>
              </a:rPr>
              <a:t>MSA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11760" y="5373216"/>
            <a:ext cx="686687" cy="379413"/>
            <a:chOff x="7773745" y="5134051"/>
            <a:chExt cx="757237" cy="379413"/>
          </a:xfrm>
        </p:grpSpPr>
        <p:pic>
          <p:nvPicPr>
            <p:cNvPr id="53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청약</a:t>
              </a:r>
            </a:p>
          </p:txBody>
        </p:sp>
      </p:grpSp>
      <p:sp>
        <p:nvSpPr>
          <p:cNvPr id="8" name="순서도: 종속 처리 7"/>
          <p:cNvSpPr/>
          <p:nvPr/>
        </p:nvSpPr>
        <p:spPr>
          <a:xfrm>
            <a:off x="745959" y="2511500"/>
            <a:ext cx="7570457" cy="477222"/>
          </a:xfrm>
          <a:prstGeom prst="flowChartPredefinedProcess">
            <a:avLst/>
          </a:prstGeom>
          <a:gradFill rotWithShape="0">
            <a:gsLst>
              <a:gs pos="0">
                <a:srgbClr val="E1E6EF"/>
              </a:gs>
              <a:gs pos="100000">
                <a:srgbClr val="F6F8FA"/>
              </a:gs>
            </a:gsLst>
            <a:lin ang="5400000" scaled="1"/>
          </a:gradFill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rgbClr val="464D72"/>
                </a:solidFill>
                <a:cs typeface="맑은 고딕"/>
              </a:rPr>
              <a:t>KAFKA</a:t>
            </a:r>
            <a:endParaRPr lang="en-US" altLang="ko-KR" sz="1050" b="1" dirty="0">
              <a:solidFill>
                <a:srgbClr val="464D72"/>
              </a:solidFill>
              <a:cs typeface="맑은 고딕"/>
            </a:endParaRPr>
          </a:p>
          <a:p>
            <a:pPr algn="ctr">
              <a:defRPr/>
            </a:pPr>
            <a:r>
              <a:rPr lang="en-US" altLang="ko-KR" sz="1050" b="1" dirty="0">
                <a:solidFill>
                  <a:srgbClr val="464D72"/>
                </a:solidFill>
                <a:cs typeface="맑은 고딕"/>
              </a:rPr>
              <a:t>Broker</a:t>
            </a:r>
            <a:endParaRPr lang="en-US" altLang="ko-KR" sz="1000" b="1" dirty="0">
              <a:solidFill>
                <a:srgbClr val="464D72"/>
              </a:solidFill>
              <a:cs typeface="맑은 고딕"/>
            </a:endParaRPr>
          </a:p>
        </p:txBody>
      </p:sp>
      <p:sp>
        <p:nvSpPr>
          <p:cNvPr id="89" name="AutoShape 45"/>
          <p:cNvSpPr>
            <a:spLocks noChangeArrowheads="1"/>
          </p:cNvSpPr>
          <p:nvPr/>
        </p:nvSpPr>
        <p:spPr bwMode="auto">
          <a:xfrm>
            <a:off x="4788024" y="4318847"/>
            <a:ext cx="1395741" cy="1486417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336699"/>
              </a:solidFill>
              <a:cs typeface="맑은 고딕" charset="0"/>
            </a:endParaRPr>
          </a:p>
        </p:txBody>
      </p:sp>
      <p:sp>
        <p:nvSpPr>
          <p:cNvPr id="90" name="Rectangle 68"/>
          <p:cNvSpPr>
            <a:spLocks noChangeArrowheads="1"/>
          </p:cNvSpPr>
          <p:nvPr/>
        </p:nvSpPr>
        <p:spPr bwMode="auto">
          <a:xfrm>
            <a:off x="4788024" y="4315647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>
                <a:solidFill>
                  <a:srgbClr val="FFFFFF"/>
                </a:solidFill>
              </a:rPr>
              <a:t>고객</a:t>
            </a:r>
            <a:r>
              <a:rPr lang="en-US" altLang="ko-KR" sz="1100" b="1" dirty="0">
                <a:solidFill>
                  <a:srgbClr val="FFFFFF"/>
                </a:solidFill>
              </a:rPr>
              <a:t>MSA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148064" y="5373216"/>
            <a:ext cx="686687" cy="379413"/>
            <a:chOff x="7773745" y="5134051"/>
            <a:chExt cx="757237" cy="379413"/>
          </a:xfrm>
        </p:grpSpPr>
        <p:pic>
          <p:nvPicPr>
            <p:cNvPr id="92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고객</a:t>
              </a:r>
            </a:p>
          </p:txBody>
        </p:sp>
      </p:grpSp>
      <p:sp>
        <p:nvSpPr>
          <p:cNvPr id="95" name="Rectangle 47"/>
          <p:cNvSpPr>
            <a:spLocks noChangeArrowheads="1"/>
          </p:cNvSpPr>
          <p:nvPr/>
        </p:nvSpPr>
        <p:spPr bwMode="auto">
          <a:xfrm>
            <a:off x="5010917" y="4797152"/>
            <a:ext cx="1001243" cy="25846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cs typeface="맑은 고딕"/>
              </a:rPr>
              <a:t>3.</a:t>
            </a:r>
            <a:r>
              <a:rPr lang="ko-KR" altLang="en-US" sz="900" b="1" kern="0" dirty="0">
                <a:solidFill>
                  <a:prstClr val="black"/>
                </a:solidFill>
                <a:cs typeface="맑은 고딕"/>
              </a:rPr>
              <a:t>고객정보저장</a:t>
            </a:r>
            <a:endParaRPr lang="en-US" altLang="ko-KR" sz="9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96" name="Rectangle 47"/>
          <p:cNvSpPr>
            <a:spLocks noChangeArrowheads="1"/>
          </p:cNvSpPr>
          <p:nvPr/>
        </p:nvSpPr>
        <p:spPr bwMode="auto">
          <a:xfrm>
            <a:off x="1996210" y="4552825"/>
            <a:ext cx="113563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4. 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청약정보저장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99" name="AutoShape 45"/>
          <p:cNvSpPr>
            <a:spLocks noChangeArrowheads="1"/>
          </p:cNvSpPr>
          <p:nvPr/>
        </p:nvSpPr>
        <p:spPr bwMode="auto">
          <a:xfrm>
            <a:off x="6516216" y="4306105"/>
            <a:ext cx="1728191" cy="1499159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336699"/>
              </a:solidFill>
              <a:cs typeface="맑은 고딕" charset="0"/>
            </a:endParaRPr>
          </a:p>
        </p:txBody>
      </p:sp>
      <p:sp>
        <p:nvSpPr>
          <p:cNvPr id="100" name="Rectangle 68"/>
          <p:cNvSpPr>
            <a:spLocks noChangeArrowheads="1"/>
          </p:cNvSpPr>
          <p:nvPr/>
        </p:nvSpPr>
        <p:spPr bwMode="auto">
          <a:xfrm>
            <a:off x="6516216" y="4312495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>
                <a:solidFill>
                  <a:srgbClr val="FFFFFF"/>
                </a:solidFill>
              </a:rPr>
              <a:t>결재</a:t>
            </a:r>
            <a:r>
              <a:rPr lang="en-US" altLang="ko-KR" sz="1100" b="1" dirty="0">
                <a:solidFill>
                  <a:srgbClr val="FFFFFF"/>
                </a:solidFill>
              </a:rPr>
              <a:t>MSA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cxnSp>
        <p:nvCxnSpPr>
          <p:cNvPr id="107" name="구부러진 연결선 106"/>
          <p:cNvCxnSpPr/>
          <p:nvPr/>
        </p:nvCxnSpPr>
        <p:spPr>
          <a:xfrm rot="16200000" flipV="1">
            <a:off x="7210112" y="3550358"/>
            <a:ext cx="1299669" cy="192859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47"/>
          <p:cNvSpPr>
            <a:spLocks noChangeArrowheads="1"/>
          </p:cNvSpPr>
          <p:nvPr/>
        </p:nvSpPr>
        <p:spPr bwMode="auto">
          <a:xfrm>
            <a:off x="7343467" y="3489314"/>
            <a:ext cx="1044957" cy="4616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8. </a:t>
            </a:r>
            <a:r>
              <a:rPr lang="ko-KR" altLang="en-US" sz="1000" b="1" kern="0" dirty="0" err="1">
                <a:solidFill>
                  <a:prstClr val="black"/>
                </a:solidFill>
                <a:cs typeface="맑은 고딕"/>
              </a:rPr>
              <a:t>초회입금됨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 이벤트 발행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cxnSp>
        <p:nvCxnSpPr>
          <p:cNvPr id="111" name="구부러진 연결선 110"/>
          <p:cNvCxnSpPr/>
          <p:nvPr/>
        </p:nvCxnSpPr>
        <p:spPr>
          <a:xfrm rot="5400000">
            <a:off x="4787426" y="3624857"/>
            <a:ext cx="1323777" cy="12700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47"/>
          <p:cNvSpPr>
            <a:spLocks noChangeArrowheads="1"/>
          </p:cNvSpPr>
          <p:nvPr/>
        </p:nvSpPr>
        <p:spPr bwMode="auto">
          <a:xfrm>
            <a:off x="1993316" y="4901212"/>
            <a:ext cx="113563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9. 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청약상태변경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117" name="Rectangle 47"/>
          <p:cNvSpPr>
            <a:spLocks noChangeArrowheads="1"/>
          </p:cNvSpPr>
          <p:nvPr/>
        </p:nvSpPr>
        <p:spPr bwMode="auto">
          <a:xfrm>
            <a:off x="6851669" y="4808250"/>
            <a:ext cx="88784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7.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결재처리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964536" y="5373216"/>
            <a:ext cx="686687" cy="379413"/>
            <a:chOff x="7773745" y="5134051"/>
            <a:chExt cx="757237" cy="379413"/>
          </a:xfrm>
        </p:grpSpPr>
        <p:pic>
          <p:nvPicPr>
            <p:cNvPr id="123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결재</a:t>
              </a:r>
            </a:p>
          </p:txBody>
        </p:sp>
      </p:grpSp>
      <p:cxnSp>
        <p:nvCxnSpPr>
          <p:cNvPr id="58" name="구부러진 연결선 57"/>
          <p:cNvCxnSpPr/>
          <p:nvPr/>
        </p:nvCxnSpPr>
        <p:spPr>
          <a:xfrm rot="5400000" flipH="1" flipV="1">
            <a:off x="650219" y="3525769"/>
            <a:ext cx="1309813" cy="207792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7"/>
          <p:cNvSpPr>
            <a:spLocks noChangeArrowheads="1"/>
          </p:cNvSpPr>
          <p:nvPr/>
        </p:nvSpPr>
        <p:spPr bwMode="auto">
          <a:xfrm>
            <a:off x="745959" y="3474006"/>
            <a:ext cx="1017729" cy="442035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 marL="1350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1.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고객등록</a:t>
            </a:r>
            <a:endParaRPr lang="en-US" altLang="ko-KR" sz="1000" b="1" kern="0" dirty="0" smtClean="0">
              <a:solidFill>
                <a:prstClr val="black"/>
              </a:solidFill>
              <a:cs typeface="맑은 고딕"/>
            </a:endParaRPr>
          </a:p>
          <a:p>
            <a:pPr marL="1350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    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이벤트 발행</a:t>
            </a:r>
            <a:endParaRPr lang="en-US" altLang="ko-KR" sz="1000" b="1" kern="0" dirty="0" smtClean="0">
              <a:solidFill>
                <a:prstClr val="black"/>
              </a:solidFill>
              <a:cs typeface="맑은 고딕"/>
            </a:endParaRPr>
          </a:p>
        </p:txBody>
      </p:sp>
      <p:cxnSp>
        <p:nvCxnSpPr>
          <p:cNvPr id="64" name="구부러진 연결선 63"/>
          <p:cNvCxnSpPr/>
          <p:nvPr/>
        </p:nvCxnSpPr>
        <p:spPr>
          <a:xfrm rot="5400000">
            <a:off x="2914071" y="3630298"/>
            <a:ext cx="1323777" cy="12700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47"/>
          <p:cNvSpPr>
            <a:spLocks noChangeArrowheads="1"/>
          </p:cNvSpPr>
          <p:nvPr/>
        </p:nvSpPr>
        <p:spPr bwMode="auto">
          <a:xfrm>
            <a:off x="4788024" y="3471456"/>
            <a:ext cx="1263932" cy="4616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2.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고객등록</a:t>
            </a:r>
            <a:endParaRPr lang="en-US" altLang="ko-KR" sz="1000" b="1" kern="0" dirty="0" smtClean="0">
              <a:solidFill>
                <a:prstClr val="black"/>
              </a:solidFill>
              <a:cs typeface="맑은 고딕"/>
            </a:endParaRPr>
          </a:p>
          <a:p>
            <a:pPr marL="1350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    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이벤트 수신</a:t>
            </a:r>
            <a:endParaRPr lang="en-US" altLang="ko-KR" sz="1000" b="1" kern="0" dirty="0" smtClean="0">
              <a:solidFill>
                <a:prstClr val="black"/>
              </a:solidFill>
              <a:cs typeface="맑은 고딕"/>
            </a:endParaRPr>
          </a:p>
        </p:txBody>
      </p:sp>
      <p:cxnSp>
        <p:nvCxnSpPr>
          <p:cNvPr id="72" name="구부러진 연결선 71"/>
          <p:cNvCxnSpPr/>
          <p:nvPr/>
        </p:nvCxnSpPr>
        <p:spPr>
          <a:xfrm rot="5400000" flipH="1" flipV="1">
            <a:off x="1540506" y="3547963"/>
            <a:ext cx="1309813" cy="207792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47"/>
          <p:cNvSpPr>
            <a:spLocks noChangeArrowheads="1"/>
          </p:cNvSpPr>
          <p:nvPr/>
        </p:nvSpPr>
        <p:spPr bwMode="auto">
          <a:xfrm>
            <a:off x="1835697" y="3474010"/>
            <a:ext cx="1152128" cy="4616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5.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결재요청 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이벤트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발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행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114" name="Rectangle 47"/>
          <p:cNvSpPr>
            <a:spLocks noChangeArrowheads="1"/>
          </p:cNvSpPr>
          <p:nvPr/>
        </p:nvSpPr>
        <p:spPr bwMode="auto">
          <a:xfrm>
            <a:off x="3059832" y="3474010"/>
            <a:ext cx="1044957" cy="4616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>
                <a:solidFill>
                  <a:prstClr val="black"/>
                </a:solidFill>
                <a:cs typeface="맑은 고딕"/>
              </a:rPr>
              <a:t>7. </a:t>
            </a:r>
            <a:r>
              <a:rPr lang="ko-KR" altLang="en-US" sz="1000" b="1" kern="0" dirty="0" err="1">
                <a:solidFill>
                  <a:prstClr val="black"/>
                </a:solidFill>
                <a:cs typeface="맑은 고딕"/>
              </a:rPr>
              <a:t>초회입금됨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 이벤트 확인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cxnSp>
        <p:nvCxnSpPr>
          <p:cNvPr id="97" name="구부러진 연결선 96"/>
          <p:cNvCxnSpPr/>
          <p:nvPr/>
        </p:nvCxnSpPr>
        <p:spPr>
          <a:xfrm rot="5400000">
            <a:off x="6220718" y="3652491"/>
            <a:ext cx="1323777" cy="12700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7"/>
          <p:cNvSpPr>
            <a:spLocks noChangeArrowheads="1"/>
          </p:cNvSpPr>
          <p:nvPr/>
        </p:nvSpPr>
        <p:spPr bwMode="auto">
          <a:xfrm>
            <a:off x="6444208" y="3471456"/>
            <a:ext cx="864096" cy="4616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>
                <a:solidFill>
                  <a:prstClr val="black"/>
                </a:solidFill>
                <a:cs typeface="맑은 고딕"/>
              </a:rPr>
              <a:t>6.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결재요청 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이벤트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수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신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08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7991" y="304803"/>
            <a:ext cx="412212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1" dirty="0" err="1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고려점</a:t>
            </a:r>
            <a:r>
              <a:rPr kumimoji="0" lang="ko-KR" altLang="en-US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kumimoji="0" lang="en-US" altLang="ko-KR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 </a:t>
            </a:r>
            <a:r>
              <a:rPr kumimoji="0" lang="ko-KR" altLang="en-US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트랜잭션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0" name="AutoShape 45"/>
          <p:cNvSpPr>
            <a:spLocks noChangeArrowheads="1"/>
          </p:cNvSpPr>
          <p:nvPr/>
        </p:nvSpPr>
        <p:spPr bwMode="auto">
          <a:xfrm>
            <a:off x="827583" y="3859600"/>
            <a:ext cx="3277205" cy="1499159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336699"/>
              </a:solidFill>
              <a:cs typeface="맑은 고딕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847188" y="3873559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>
                <a:solidFill>
                  <a:srgbClr val="FFFFFF"/>
                </a:solidFill>
              </a:rPr>
              <a:t>청약</a:t>
            </a:r>
            <a:r>
              <a:rPr lang="en-US" altLang="ko-KR" sz="1100" b="1" dirty="0">
                <a:solidFill>
                  <a:srgbClr val="FFFFFF"/>
                </a:solidFill>
              </a:rPr>
              <a:t>MSA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411760" y="4926711"/>
            <a:ext cx="686687" cy="379413"/>
            <a:chOff x="7773745" y="5134051"/>
            <a:chExt cx="757237" cy="379413"/>
          </a:xfrm>
        </p:grpSpPr>
        <p:pic>
          <p:nvPicPr>
            <p:cNvPr id="53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청약</a:t>
              </a:r>
            </a:p>
          </p:txBody>
        </p:sp>
      </p:grpSp>
      <p:sp>
        <p:nvSpPr>
          <p:cNvPr id="8" name="순서도: 종속 처리 7"/>
          <p:cNvSpPr/>
          <p:nvPr/>
        </p:nvSpPr>
        <p:spPr>
          <a:xfrm>
            <a:off x="745959" y="2064995"/>
            <a:ext cx="7570457" cy="477222"/>
          </a:xfrm>
          <a:prstGeom prst="flowChartPredefinedProcess">
            <a:avLst/>
          </a:prstGeom>
          <a:gradFill rotWithShape="0">
            <a:gsLst>
              <a:gs pos="0">
                <a:srgbClr val="E1E6EF"/>
              </a:gs>
              <a:gs pos="100000">
                <a:srgbClr val="F6F8FA"/>
              </a:gs>
            </a:gsLst>
            <a:lin ang="5400000" scaled="1"/>
          </a:gradFill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rgbClr val="464D72"/>
                </a:solidFill>
                <a:cs typeface="맑은 고딕"/>
              </a:rPr>
              <a:t>KAFKA</a:t>
            </a:r>
            <a:endParaRPr lang="en-US" altLang="ko-KR" sz="1050" b="1" dirty="0">
              <a:solidFill>
                <a:srgbClr val="464D72"/>
              </a:solidFill>
              <a:cs typeface="맑은 고딕"/>
            </a:endParaRPr>
          </a:p>
          <a:p>
            <a:pPr algn="ctr">
              <a:defRPr/>
            </a:pPr>
            <a:r>
              <a:rPr lang="en-US" altLang="ko-KR" sz="1050" b="1" dirty="0">
                <a:solidFill>
                  <a:srgbClr val="464D72"/>
                </a:solidFill>
                <a:cs typeface="맑은 고딕"/>
              </a:rPr>
              <a:t>Broker</a:t>
            </a:r>
            <a:endParaRPr lang="en-US" altLang="ko-KR" sz="1000" b="1" dirty="0">
              <a:solidFill>
                <a:srgbClr val="464D72"/>
              </a:solidFill>
              <a:cs typeface="맑은 고딕"/>
            </a:endParaRPr>
          </a:p>
        </p:txBody>
      </p:sp>
      <p:sp>
        <p:nvSpPr>
          <p:cNvPr id="89" name="AutoShape 45"/>
          <p:cNvSpPr>
            <a:spLocks noChangeArrowheads="1"/>
          </p:cNvSpPr>
          <p:nvPr/>
        </p:nvSpPr>
        <p:spPr bwMode="auto">
          <a:xfrm>
            <a:off x="4788024" y="3872342"/>
            <a:ext cx="1395741" cy="1486417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336699"/>
              </a:solidFill>
              <a:cs typeface="맑은 고딕" charset="0"/>
            </a:endParaRPr>
          </a:p>
        </p:txBody>
      </p:sp>
      <p:sp>
        <p:nvSpPr>
          <p:cNvPr id="90" name="Rectangle 68"/>
          <p:cNvSpPr>
            <a:spLocks noChangeArrowheads="1"/>
          </p:cNvSpPr>
          <p:nvPr/>
        </p:nvSpPr>
        <p:spPr bwMode="auto">
          <a:xfrm>
            <a:off x="4788024" y="3869142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>
                <a:solidFill>
                  <a:srgbClr val="FFFFFF"/>
                </a:solidFill>
              </a:rPr>
              <a:t>고객</a:t>
            </a:r>
            <a:r>
              <a:rPr lang="en-US" altLang="ko-KR" sz="1100" b="1" dirty="0">
                <a:solidFill>
                  <a:srgbClr val="FFFFFF"/>
                </a:solidFill>
              </a:rPr>
              <a:t>MSA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5148064" y="4926711"/>
            <a:ext cx="686687" cy="379413"/>
            <a:chOff x="7773745" y="5134051"/>
            <a:chExt cx="757237" cy="379413"/>
          </a:xfrm>
        </p:grpSpPr>
        <p:pic>
          <p:nvPicPr>
            <p:cNvPr id="92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고객</a:t>
              </a:r>
            </a:p>
          </p:txBody>
        </p:sp>
      </p:grpSp>
      <p:sp>
        <p:nvSpPr>
          <p:cNvPr id="95" name="Rectangle 47"/>
          <p:cNvSpPr>
            <a:spLocks noChangeArrowheads="1"/>
          </p:cNvSpPr>
          <p:nvPr/>
        </p:nvSpPr>
        <p:spPr bwMode="auto">
          <a:xfrm>
            <a:off x="5010917" y="4350647"/>
            <a:ext cx="1001243" cy="25846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cs typeface="맑은 고딕"/>
              </a:rPr>
              <a:t>3.</a:t>
            </a:r>
            <a:r>
              <a:rPr lang="ko-KR" altLang="en-US" sz="900" b="1" kern="0" dirty="0">
                <a:solidFill>
                  <a:prstClr val="black"/>
                </a:solidFill>
                <a:cs typeface="맑은 고딕"/>
              </a:rPr>
              <a:t>고객정보저장</a:t>
            </a:r>
            <a:endParaRPr lang="en-US" altLang="ko-KR" sz="9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96" name="Rectangle 47"/>
          <p:cNvSpPr>
            <a:spLocks noChangeArrowheads="1"/>
          </p:cNvSpPr>
          <p:nvPr/>
        </p:nvSpPr>
        <p:spPr bwMode="auto">
          <a:xfrm>
            <a:off x="1996210" y="4106320"/>
            <a:ext cx="113563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4. 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청약정보저장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99" name="AutoShape 45"/>
          <p:cNvSpPr>
            <a:spLocks noChangeArrowheads="1"/>
          </p:cNvSpPr>
          <p:nvPr/>
        </p:nvSpPr>
        <p:spPr bwMode="auto">
          <a:xfrm>
            <a:off x="6516216" y="3859600"/>
            <a:ext cx="1728191" cy="1499159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336699"/>
              </a:solidFill>
              <a:cs typeface="맑은 고딕" charset="0"/>
            </a:endParaRPr>
          </a:p>
        </p:txBody>
      </p:sp>
      <p:sp>
        <p:nvSpPr>
          <p:cNvPr id="100" name="Rectangle 68"/>
          <p:cNvSpPr>
            <a:spLocks noChangeArrowheads="1"/>
          </p:cNvSpPr>
          <p:nvPr/>
        </p:nvSpPr>
        <p:spPr bwMode="auto">
          <a:xfrm>
            <a:off x="6516216" y="3865990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>
                <a:solidFill>
                  <a:srgbClr val="FFFFFF"/>
                </a:solidFill>
              </a:rPr>
              <a:t>결재</a:t>
            </a:r>
            <a:r>
              <a:rPr lang="en-US" altLang="ko-KR" sz="1100" b="1" dirty="0">
                <a:solidFill>
                  <a:srgbClr val="FFFFFF"/>
                </a:solidFill>
              </a:rPr>
              <a:t>MSA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cxnSp>
        <p:nvCxnSpPr>
          <p:cNvPr id="107" name="구부러진 연결선 106"/>
          <p:cNvCxnSpPr/>
          <p:nvPr/>
        </p:nvCxnSpPr>
        <p:spPr>
          <a:xfrm rot="16200000" flipV="1">
            <a:off x="7210112" y="3103853"/>
            <a:ext cx="1299669" cy="192859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47"/>
          <p:cNvSpPr>
            <a:spLocks noChangeArrowheads="1"/>
          </p:cNvSpPr>
          <p:nvPr/>
        </p:nvSpPr>
        <p:spPr bwMode="auto">
          <a:xfrm>
            <a:off x="7343467" y="3042809"/>
            <a:ext cx="1044957" cy="44339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srgbClr val="C00000"/>
                </a:solidFill>
                <a:cs typeface="맑은 고딕"/>
              </a:rPr>
              <a:t>8. </a:t>
            </a:r>
            <a:r>
              <a:rPr lang="ko-KR" altLang="en-US" sz="1000" b="1" kern="0" dirty="0" err="1">
                <a:solidFill>
                  <a:srgbClr val="C00000"/>
                </a:solidFill>
                <a:cs typeface="맑은 고딕"/>
              </a:rPr>
              <a:t>초회입금됨</a:t>
            </a:r>
            <a:r>
              <a:rPr lang="ko-KR" altLang="en-US" sz="1000" b="1" kern="0" dirty="0">
                <a:solidFill>
                  <a:srgbClr val="C00000"/>
                </a:solidFill>
                <a:cs typeface="맑은 고딕"/>
              </a:rPr>
              <a:t> 이벤트 발행</a:t>
            </a:r>
            <a:endParaRPr lang="en-US" altLang="ko-KR" sz="1000" b="1" kern="0" dirty="0">
              <a:solidFill>
                <a:srgbClr val="C00000"/>
              </a:solidFill>
              <a:cs typeface="맑은 고딕"/>
            </a:endParaRPr>
          </a:p>
        </p:txBody>
      </p:sp>
      <p:cxnSp>
        <p:nvCxnSpPr>
          <p:cNvPr id="111" name="구부러진 연결선 110"/>
          <p:cNvCxnSpPr/>
          <p:nvPr/>
        </p:nvCxnSpPr>
        <p:spPr>
          <a:xfrm rot="5400000">
            <a:off x="4787426" y="3178352"/>
            <a:ext cx="1323777" cy="12700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47"/>
          <p:cNvSpPr>
            <a:spLocks noChangeArrowheads="1"/>
          </p:cNvSpPr>
          <p:nvPr/>
        </p:nvSpPr>
        <p:spPr bwMode="auto">
          <a:xfrm>
            <a:off x="1993316" y="4454707"/>
            <a:ext cx="1354548" cy="25872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srgbClr val="C00000"/>
                </a:solidFill>
                <a:cs typeface="맑은 고딕"/>
              </a:rPr>
              <a:t>10. </a:t>
            </a:r>
            <a:r>
              <a:rPr lang="ko-KR" altLang="en-US" sz="1000" b="1" kern="0" dirty="0">
                <a:solidFill>
                  <a:srgbClr val="C00000"/>
                </a:solidFill>
                <a:cs typeface="맑은 고딕"/>
              </a:rPr>
              <a:t>청약상태변경</a:t>
            </a:r>
            <a:endParaRPr lang="en-US" altLang="ko-KR" sz="1000" b="1" kern="0" dirty="0">
              <a:solidFill>
                <a:srgbClr val="C00000"/>
              </a:solidFill>
              <a:cs typeface="맑은 고딕"/>
            </a:endParaRPr>
          </a:p>
        </p:txBody>
      </p:sp>
      <p:sp>
        <p:nvSpPr>
          <p:cNvPr id="117" name="Rectangle 47"/>
          <p:cNvSpPr>
            <a:spLocks noChangeArrowheads="1"/>
          </p:cNvSpPr>
          <p:nvPr/>
        </p:nvSpPr>
        <p:spPr bwMode="auto">
          <a:xfrm>
            <a:off x="6851669" y="4361745"/>
            <a:ext cx="88784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7.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결재처리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6964536" y="4926711"/>
            <a:ext cx="686687" cy="379413"/>
            <a:chOff x="7773745" y="5134051"/>
            <a:chExt cx="757237" cy="379413"/>
          </a:xfrm>
        </p:grpSpPr>
        <p:pic>
          <p:nvPicPr>
            <p:cNvPr id="123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결재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81270" y="764704"/>
            <a:ext cx="6837128" cy="992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</a:pPr>
            <a:r>
              <a:rPr lang="ko-KR" altLang="en-US" b="1" dirty="0" smtClean="0">
                <a:solidFill>
                  <a:prstClr val="black"/>
                </a:solidFill>
              </a:rPr>
              <a:t>요건 </a:t>
            </a:r>
            <a:r>
              <a:rPr lang="en-US" altLang="ko-KR" b="1" dirty="0" smtClean="0">
                <a:solidFill>
                  <a:prstClr val="black"/>
                </a:solidFill>
              </a:rPr>
              <a:t>: </a:t>
            </a:r>
            <a:r>
              <a:rPr lang="ko-KR" altLang="en-US" b="1" dirty="0" err="1" smtClean="0">
                <a:solidFill>
                  <a:prstClr val="black"/>
                </a:solidFill>
              </a:rPr>
              <a:t>초회입금된</a:t>
            </a:r>
            <a:r>
              <a:rPr lang="ko-KR" altLang="en-US" b="1" dirty="0" smtClean="0">
                <a:solidFill>
                  <a:prstClr val="black"/>
                </a:solidFill>
              </a:rPr>
              <a:t> 고객만 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</a:rPr>
              <a:t>계약상태</a:t>
            </a:r>
            <a:r>
              <a:rPr lang="ko-KR" altLang="en-US" b="1" dirty="0" smtClean="0">
                <a:solidFill>
                  <a:prstClr val="black"/>
                </a:solidFill>
              </a:rPr>
              <a:t>정보 저장 </a:t>
            </a:r>
            <a:r>
              <a:rPr lang="en-US" altLang="ko-KR" b="1" dirty="0">
                <a:solidFill>
                  <a:prstClr val="black"/>
                </a:solidFill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</a:rPr>
              <a:t>현재 </a:t>
            </a:r>
            <a:r>
              <a:rPr lang="ko-KR" altLang="en-US" b="1" dirty="0" err="1" smtClean="0">
                <a:solidFill>
                  <a:prstClr val="black"/>
                </a:solidFill>
              </a:rPr>
              <a:t>라이나생명</a:t>
            </a:r>
            <a:r>
              <a:rPr lang="en-US" altLang="ko-KR" b="1" dirty="0" smtClean="0"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</a:pP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</a:rPr>
              <a:t>- </a:t>
            </a:r>
            <a:r>
              <a:rPr lang="ko-KR" altLang="en-US" b="1" dirty="0" smtClean="0">
                <a:solidFill>
                  <a:prstClr val="black"/>
                </a:solidFill>
              </a:rPr>
              <a:t>오류발생시 데이터 </a:t>
            </a:r>
            <a:r>
              <a:rPr lang="en-US" altLang="ko-KR" b="1" dirty="0" smtClean="0">
                <a:solidFill>
                  <a:prstClr val="black"/>
                </a:solidFill>
              </a:rPr>
              <a:t>Rollback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cxnSp>
        <p:nvCxnSpPr>
          <p:cNvPr id="58" name="구부러진 연결선 57"/>
          <p:cNvCxnSpPr/>
          <p:nvPr/>
        </p:nvCxnSpPr>
        <p:spPr>
          <a:xfrm rot="5400000" flipH="1" flipV="1">
            <a:off x="650219" y="3079264"/>
            <a:ext cx="1309813" cy="207792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7"/>
          <p:cNvSpPr>
            <a:spLocks noChangeArrowheads="1"/>
          </p:cNvSpPr>
          <p:nvPr/>
        </p:nvSpPr>
        <p:spPr bwMode="auto">
          <a:xfrm>
            <a:off x="745959" y="3027501"/>
            <a:ext cx="1017729" cy="442035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 marL="1350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1.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고객등록</a:t>
            </a:r>
            <a:endParaRPr lang="en-US" altLang="ko-KR" sz="1000" b="1" kern="0" dirty="0" smtClean="0">
              <a:solidFill>
                <a:prstClr val="black"/>
              </a:solidFill>
              <a:cs typeface="맑은 고딕"/>
            </a:endParaRPr>
          </a:p>
          <a:p>
            <a:pPr marL="1350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    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이벤트 발행</a:t>
            </a:r>
            <a:endParaRPr lang="en-US" altLang="ko-KR" sz="1000" b="1" kern="0" dirty="0" smtClean="0">
              <a:solidFill>
                <a:prstClr val="black"/>
              </a:solidFill>
              <a:cs typeface="맑은 고딕"/>
            </a:endParaRPr>
          </a:p>
        </p:txBody>
      </p:sp>
      <p:cxnSp>
        <p:nvCxnSpPr>
          <p:cNvPr id="64" name="구부러진 연결선 63"/>
          <p:cNvCxnSpPr/>
          <p:nvPr/>
        </p:nvCxnSpPr>
        <p:spPr>
          <a:xfrm rot="5400000">
            <a:off x="2914071" y="3183793"/>
            <a:ext cx="1323777" cy="12700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47"/>
          <p:cNvSpPr>
            <a:spLocks noChangeArrowheads="1"/>
          </p:cNvSpPr>
          <p:nvPr/>
        </p:nvSpPr>
        <p:spPr bwMode="auto">
          <a:xfrm>
            <a:off x="4788024" y="3024951"/>
            <a:ext cx="1263932" cy="4616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2.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고객등록</a:t>
            </a:r>
            <a:endParaRPr lang="en-US" altLang="ko-KR" sz="1000" b="1" kern="0" dirty="0" smtClean="0">
              <a:solidFill>
                <a:prstClr val="black"/>
              </a:solidFill>
              <a:cs typeface="맑은 고딕"/>
            </a:endParaRPr>
          </a:p>
          <a:p>
            <a:pPr marL="1350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    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이벤트 수신</a:t>
            </a:r>
            <a:endParaRPr lang="en-US" altLang="ko-KR" sz="1000" b="1" kern="0" dirty="0" smtClean="0">
              <a:solidFill>
                <a:prstClr val="black"/>
              </a:solidFill>
              <a:cs typeface="맑은 고딕"/>
            </a:endParaRPr>
          </a:p>
        </p:txBody>
      </p:sp>
      <p:cxnSp>
        <p:nvCxnSpPr>
          <p:cNvPr id="72" name="구부러진 연결선 71"/>
          <p:cNvCxnSpPr/>
          <p:nvPr/>
        </p:nvCxnSpPr>
        <p:spPr>
          <a:xfrm rot="5400000" flipH="1" flipV="1">
            <a:off x="1540506" y="3101458"/>
            <a:ext cx="1309813" cy="207792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47"/>
          <p:cNvSpPr>
            <a:spLocks noChangeArrowheads="1"/>
          </p:cNvSpPr>
          <p:nvPr/>
        </p:nvSpPr>
        <p:spPr bwMode="auto">
          <a:xfrm>
            <a:off x="1835697" y="3027505"/>
            <a:ext cx="1152128" cy="4616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5.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결재요청 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이벤트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발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행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114" name="Rectangle 47"/>
          <p:cNvSpPr>
            <a:spLocks noChangeArrowheads="1"/>
          </p:cNvSpPr>
          <p:nvPr/>
        </p:nvSpPr>
        <p:spPr bwMode="auto">
          <a:xfrm>
            <a:off x="3059832" y="3027505"/>
            <a:ext cx="1044957" cy="44339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srgbClr val="C00000"/>
                </a:solidFill>
                <a:cs typeface="맑은 고딕"/>
              </a:rPr>
              <a:t>9. </a:t>
            </a:r>
            <a:r>
              <a:rPr lang="ko-KR" altLang="en-US" sz="1000" b="1" kern="0" dirty="0" err="1">
                <a:solidFill>
                  <a:srgbClr val="C00000"/>
                </a:solidFill>
                <a:cs typeface="맑은 고딕"/>
              </a:rPr>
              <a:t>초회입금됨</a:t>
            </a:r>
            <a:r>
              <a:rPr lang="ko-KR" altLang="en-US" sz="1000" b="1" kern="0" dirty="0">
                <a:solidFill>
                  <a:srgbClr val="C00000"/>
                </a:solidFill>
                <a:cs typeface="맑은 고딕"/>
              </a:rPr>
              <a:t> 이벤트 확인</a:t>
            </a:r>
            <a:endParaRPr lang="en-US" altLang="ko-KR" sz="1000" b="1" kern="0" dirty="0">
              <a:solidFill>
                <a:srgbClr val="C00000"/>
              </a:solidFill>
              <a:cs typeface="맑은 고딕"/>
            </a:endParaRPr>
          </a:p>
        </p:txBody>
      </p:sp>
      <p:cxnSp>
        <p:nvCxnSpPr>
          <p:cNvPr id="97" name="구부러진 연결선 96"/>
          <p:cNvCxnSpPr/>
          <p:nvPr/>
        </p:nvCxnSpPr>
        <p:spPr>
          <a:xfrm rot="5400000">
            <a:off x="6220718" y="3205986"/>
            <a:ext cx="1323777" cy="12700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7"/>
          <p:cNvSpPr>
            <a:spLocks noChangeArrowheads="1"/>
          </p:cNvSpPr>
          <p:nvPr/>
        </p:nvSpPr>
        <p:spPr bwMode="auto">
          <a:xfrm>
            <a:off x="6444208" y="3024951"/>
            <a:ext cx="864096" cy="4616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>
                <a:solidFill>
                  <a:prstClr val="black"/>
                </a:solidFill>
                <a:cs typeface="맑은 고딕"/>
              </a:rPr>
              <a:t>6.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결재요청 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이벤트 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수</a:t>
            </a:r>
            <a:r>
              <a:rPr lang="ko-KR" altLang="en-US" sz="1000" b="1" kern="0" dirty="0">
                <a:solidFill>
                  <a:prstClr val="black"/>
                </a:solidFill>
                <a:cs typeface="맑은 고딕"/>
              </a:rPr>
              <a:t>신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37" name="폭발 1 1609758"/>
          <p:cNvSpPr/>
          <p:nvPr/>
        </p:nvSpPr>
        <p:spPr bwMode="auto">
          <a:xfrm>
            <a:off x="7632203" y="4305042"/>
            <a:ext cx="900237" cy="576263"/>
          </a:xfrm>
          <a:prstGeom prst="irregularSeal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장애발</a:t>
            </a:r>
            <a:r>
              <a:rPr lang="ko-KR" altLang="en-US" sz="11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생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구부러진 연결선 37"/>
          <p:cNvCxnSpPr>
            <a:stCxn id="50" idx="2"/>
            <a:endCxn id="99" idx="2"/>
          </p:cNvCxnSpPr>
          <p:nvPr/>
        </p:nvCxnSpPr>
        <p:spPr>
          <a:xfrm rot="16200000" flipH="1">
            <a:off x="4923249" y="2901696"/>
            <a:ext cx="12700" cy="4914126"/>
          </a:xfrm>
          <a:prstGeom prst="curvedConnector3">
            <a:avLst>
              <a:gd name="adj1" fmla="val 6210000"/>
            </a:avLst>
          </a:prstGeom>
          <a:ln w="1270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4761525" y="5847720"/>
            <a:ext cx="1044957" cy="4616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en-US" altLang="ko-KR" sz="1000" b="1" kern="0" dirty="0" smtClean="0">
                <a:latin typeface="맑은 고딕"/>
                <a:ea typeface="맑은 고딕"/>
                <a:cs typeface="맑은 고딕"/>
              </a:rPr>
              <a:t>5 </a:t>
            </a:r>
            <a:r>
              <a:rPr kumimoji="0" lang="ko-KR" altLang="en-US" sz="1000" b="1" kern="0" dirty="0" smtClean="0">
                <a:latin typeface="맑은 고딕"/>
                <a:ea typeface="맑은 고딕"/>
                <a:cs typeface="맑은 고딕"/>
              </a:rPr>
              <a:t>결재</a:t>
            </a:r>
            <a:r>
              <a:rPr kumimoji="0" lang="en-US" altLang="ko-KR" sz="1000" b="1" kern="0" dirty="0" smtClean="0">
                <a:latin typeface="맑은 고딕"/>
                <a:ea typeface="맑은 고딕"/>
                <a:cs typeface="맑은 고딕"/>
              </a:rPr>
              <a:t>MSA</a:t>
            </a:r>
            <a:r>
              <a:rPr kumimoji="0" lang="ko-KR" altLang="en-US" sz="1000" b="1" kern="0" dirty="0" smtClean="0">
                <a:latin typeface="맑은 고딕"/>
                <a:ea typeface="맑은 고딕"/>
                <a:cs typeface="맑은 고딕"/>
              </a:rPr>
              <a:t> 동기 </a:t>
            </a:r>
            <a:r>
              <a:rPr lang="ko-KR" altLang="en-US" sz="1000" b="1" kern="0" dirty="0" smtClean="0">
                <a:latin typeface="맑은 고딕"/>
                <a:ea typeface="맑은 고딕"/>
                <a:cs typeface="맑은 고딕"/>
              </a:rPr>
              <a:t>호출</a:t>
            </a:r>
            <a:endParaRPr kumimoji="0" lang="en-US" altLang="ko-KR" sz="1000" b="1" kern="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폭발 1 1609758"/>
          <p:cNvSpPr/>
          <p:nvPr/>
        </p:nvSpPr>
        <p:spPr bwMode="auto">
          <a:xfrm>
            <a:off x="3193558" y="4795653"/>
            <a:ext cx="900237" cy="576263"/>
          </a:xfrm>
          <a:prstGeom prst="irregularSeal1">
            <a:avLst/>
          </a:prstGeom>
          <a:solidFill>
            <a:srgbClr val="FFC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ko-KR" sz="11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RollBack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7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7991" y="304803"/>
            <a:ext cx="412212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고려</a:t>
            </a:r>
            <a:r>
              <a:rPr kumimoji="0" lang="ko-KR" altLang="en-US" b="1" dirty="0" err="1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395536" y="692696"/>
            <a:ext cx="836453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 종속성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생애주기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개월내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계약 </a:t>
            </a:r>
            <a:r>
              <a:rPr lang="ko-KR" altLang="en-US" sz="1100" b="1" dirty="0" err="1" smtClean="0">
                <a:latin typeface="맑은 고딕" pitchFamily="50" charset="-127"/>
                <a:ea typeface="맑은 고딕" pitchFamily="50" charset="-127"/>
              </a:rPr>
              <a:t>미체결된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가망고객의 데이터 삭제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45"/>
          <p:cNvSpPr>
            <a:spLocks noChangeArrowheads="1"/>
          </p:cNvSpPr>
          <p:nvPr/>
        </p:nvSpPr>
        <p:spPr bwMode="auto">
          <a:xfrm>
            <a:off x="3347865" y="4293097"/>
            <a:ext cx="1080120" cy="1319285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336699"/>
              </a:solidFill>
              <a:cs typeface="맑은 고딕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3367469" y="4307056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>
                <a:solidFill>
                  <a:srgbClr val="FFFFFF"/>
                </a:solidFill>
              </a:rPr>
              <a:t>청약</a:t>
            </a:r>
            <a:r>
              <a:rPr lang="en-US" altLang="ko-KR" sz="1100" b="1" dirty="0">
                <a:solidFill>
                  <a:srgbClr val="FFFFFF"/>
                </a:solidFill>
              </a:rPr>
              <a:t>MSA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3563888" y="5065811"/>
            <a:ext cx="686687" cy="379413"/>
            <a:chOff x="7773745" y="5134051"/>
            <a:chExt cx="757237" cy="379413"/>
          </a:xfrm>
        </p:grpSpPr>
        <p:pic>
          <p:nvPicPr>
            <p:cNvPr id="53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청약</a:t>
              </a:r>
            </a:p>
          </p:txBody>
        </p:sp>
      </p:grpSp>
      <p:pic>
        <p:nvPicPr>
          <p:cNvPr id="37" name="Picture 67" descr="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03" y="1842561"/>
            <a:ext cx="754390" cy="49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76"/>
          <p:cNvSpPr>
            <a:spLocks noChangeArrowheads="1"/>
          </p:cNvSpPr>
          <p:nvPr/>
        </p:nvSpPr>
        <p:spPr bwMode="auto">
          <a:xfrm>
            <a:off x="1153504" y="1901994"/>
            <a:ext cx="10922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1100" dirty="0" smtClean="0">
                <a:solidFill>
                  <a:srgbClr val="003366"/>
                </a:solidFill>
                <a:latin typeface="맑은 고딕" pitchFamily="50" charset="-127"/>
              </a:rPr>
              <a:t>청약</a:t>
            </a:r>
            <a:endParaRPr lang="en-US" altLang="ko-KR" sz="1100" dirty="0">
              <a:solidFill>
                <a:srgbClr val="003366"/>
              </a:solidFill>
              <a:latin typeface="맑은 고딕" pitchFamily="50" charset="-127"/>
            </a:endParaRPr>
          </a:p>
        </p:txBody>
      </p:sp>
      <p:pic>
        <p:nvPicPr>
          <p:cNvPr id="39" name="Picture 67" descr="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4" y="2563286"/>
            <a:ext cx="754391" cy="499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76"/>
          <p:cNvSpPr>
            <a:spLocks noChangeArrowheads="1"/>
          </p:cNvSpPr>
          <p:nvPr/>
        </p:nvSpPr>
        <p:spPr bwMode="auto">
          <a:xfrm>
            <a:off x="1361568" y="2607494"/>
            <a:ext cx="762160" cy="23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ko-KR" altLang="en-US" sz="1100" dirty="0" smtClean="0">
                <a:solidFill>
                  <a:srgbClr val="003366"/>
                </a:solidFill>
                <a:latin typeface="맑은 고딕" pitchFamily="50" charset="-127"/>
              </a:rPr>
              <a:t>고객</a:t>
            </a:r>
            <a:endParaRPr lang="en-US" altLang="ko-KR" sz="1100" dirty="0">
              <a:solidFill>
                <a:srgbClr val="003366"/>
              </a:solidFill>
              <a:latin typeface="맑은 고딕" pitchFamily="50" charset="-127"/>
            </a:endParaRPr>
          </a:p>
        </p:txBody>
      </p:sp>
      <p:sp>
        <p:nvSpPr>
          <p:cNvPr id="41" name="AutoShape 153"/>
          <p:cNvSpPr>
            <a:spLocks noChangeArrowheads="1"/>
          </p:cNvSpPr>
          <p:nvPr/>
        </p:nvSpPr>
        <p:spPr bwMode="invGray">
          <a:xfrm>
            <a:off x="2739094" y="1861513"/>
            <a:ext cx="4065154" cy="1080392"/>
          </a:xfrm>
          <a:prstGeom prst="roundRect">
            <a:avLst>
              <a:gd name="adj" fmla="val 3949"/>
            </a:avLst>
          </a:prstGeom>
          <a:solidFill>
            <a:srgbClr val="FFFFFF"/>
          </a:solidFill>
          <a:ln w="12700">
            <a:solidFill>
              <a:srgbClr val="969696">
                <a:alpha val="89803"/>
              </a:srgbClr>
            </a:solidFill>
            <a:round/>
            <a:headEnd/>
            <a:tailEnd/>
          </a:ln>
          <a:effectLst>
            <a:outerShdw dist="10542" dir="2700000" algn="ctr" rotWithShape="0">
              <a:srgbClr val="808080"/>
            </a:outerShdw>
          </a:effectLst>
        </p:spPr>
        <p:txBody>
          <a:bodyPr wrap="none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Delete 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FROM 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고객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WHERE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EXISTS (SELECT 1 FROM 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청약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200" kern="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     WHERE</a:t>
            </a:r>
            <a:r>
              <a:rPr lang="ko-KR" altLang="en-US" sz="1200" kern="0" dirty="0">
                <a:solidFill>
                  <a:srgbClr val="404040"/>
                </a:solidFill>
                <a:cs typeface="맑은 고딕"/>
              </a:rPr>
              <a:t> 고객</a:t>
            </a:r>
            <a:r>
              <a:rPr lang="en-US" altLang="ko-KR" sz="1200" kern="0" dirty="0">
                <a:solidFill>
                  <a:srgbClr val="404040"/>
                </a:solidFill>
                <a:cs typeface="맑은 고딕"/>
              </a:rPr>
              <a:t>.</a:t>
            </a:r>
            <a:r>
              <a:rPr lang="ko-KR" altLang="en-US" sz="1200" kern="0" dirty="0">
                <a:solidFill>
                  <a:srgbClr val="404040"/>
                </a:solidFill>
                <a:cs typeface="맑은 고딕"/>
              </a:rPr>
              <a:t>고객번호 </a:t>
            </a:r>
            <a:r>
              <a:rPr lang="en-US" altLang="ko-KR" sz="1200" kern="0" dirty="0">
                <a:solidFill>
                  <a:srgbClr val="404040"/>
                </a:solidFill>
                <a:cs typeface="맑은 고딕"/>
              </a:rPr>
              <a:t>= </a:t>
            </a:r>
            <a:r>
              <a:rPr lang="ko-KR" altLang="en-US" sz="1200" kern="0" dirty="0">
                <a:solidFill>
                  <a:srgbClr val="404040"/>
                </a:solidFill>
                <a:cs typeface="맑은 고딕"/>
              </a:rPr>
              <a:t>청약</a:t>
            </a:r>
            <a:r>
              <a:rPr lang="en-US" altLang="ko-KR" sz="1200" kern="0" dirty="0">
                <a:solidFill>
                  <a:srgbClr val="404040"/>
                </a:solidFill>
                <a:cs typeface="맑은 고딕"/>
              </a:rPr>
              <a:t>.</a:t>
            </a:r>
            <a:r>
              <a:rPr lang="ko-KR" altLang="en-US" sz="1200" kern="0" dirty="0" smtClean="0">
                <a:solidFill>
                  <a:srgbClr val="404040"/>
                </a:solidFill>
                <a:cs typeface="맑은 고딕"/>
              </a:rPr>
              <a:t>고객번호</a:t>
            </a:r>
            <a:endParaRPr lang="en-US" altLang="ko-KR" sz="1200" kern="0" dirty="0" smtClean="0">
              <a:solidFill>
                <a:srgbClr val="404040"/>
              </a:solidFill>
              <a:cs typeface="맑은 고딕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ko-KR" sz="1200" kern="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        AND 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청약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상태코드 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=  ‘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청</a:t>
            </a:r>
            <a:r>
              <a:rPr lang="ko-KR" altLang="en-US" sz="1200" kern="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약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’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kumimoji="0" lang="en-US" altLang="ko-KR" sz="1200" kern="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           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2" name="Straight Arrow Connector 40"/>
          <p:cNvCxnSpPr>
            <a:cxnSpLocks noChangeShapeType="1"/>
            <a:endCxn id="41" idx="1"/>
          </p:cNvCxnSpPr>
          <p:nvPr/>
        </p:nvCxnSpPr>
        <p:spPr bwMode="auto">
          <a:xfrm>
            <a:off x="2015206" y="2060744"/>
            <a:ext cx="723888" cy="340965"/>
          </a:xfrm>
          <a:prstGeom prst="straightConnector1">
            <a:avLst/>
          </a:prstGeom>
          <a:noFill/>
          <a:ln w="12700">
            <a:solidFill>
              <a:srgbClr val="353C6A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43" name="Straight Arrow Connector 41"/>
          <p:cNvCxnSpPr>
            <a:cxnSpLocks noChangeShapeType="1"/>
            <a:stCxn id="39" idx="3"/>
            <a:endCxn id="41" idx="1"/>
          </p:cNvCxnSpPr>
          <p:nvPr/>
        </p:nvCxnSpPr>
        <p:spPr bwMode="auto">
          <a:xfrm flipV="1">
            <a:off x="2116525" y="2401709"/>
            <a:ext cx="622569" cy="411510"/>
          </a:xfrm>
          <a:prstGeom prst="straightConnector1">
            <a:avLst/>
          </a:prstGeom>
          <a:noFill/>
          <a:ln w="12700">
            <a:solidFill>
              <a:srgbClr val="353C6A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</p:cxnSp>
      <p:sp>
        <p:nvSpPr>
          <p:cNvPr id="44" name="TextBox 72"/>
          <p:cNvSpPr txBox="1">
            <a:spLocks noChangeArrowheads="1"/>
          </p:cNvSpPr>
          <p:nvPr/>
        </p:nvSpPr>
        <p:spPr bwMode="auto">
          <a:xfrm rot="1406016">
            <a:off x="2033426" y="1920185"/>
            <a:ext cx="7921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en-US" sz="1000" dirty="0" smtClean="0">
                <a:solidFill>
                  <a:srgbClr val="353C6A"/>
                </a:solidFill>
                <a:latin typeface="맑은 고딕" pitchFamily="50" charset="-127"/>
                <a:ea typeface="맑은 고딕" pitchFamily="50" charset="-127"/>
              </a:rPr>
              <a:t>JOIN</a:t>
            </a:r>
            <a:endParaRPr lang="en-US" sz="1000" dirty="0">
              <a:solidFill>
                <a:srgbClr val="353C6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9985" y="4293096"/>
            <a:ext cx="1437719" cy="1319285"/>
            <a:chOff x="251520" y="4293097"/>
            <a:chExt cx="1504190" cy="1319285"/>
          </a:xfrm>
        </p:grpSpPr>
        <p:sp>
          <p:nvSpPr>
            <p:cNvPr id="89" name="AutoShape 45"/>
            <p:cNvSpPr>
              <a:spLocks noChangeArrowheads="1"/>
            </p:cNvSpPr>
            <p:nvPr/>
          </p:nvSpPr>
          <p:spPr bwMode="auto">
            <a:xfrm>
              <a:off x="251520" y="4296298"/>
              <a:ext cx="1504190" cy="1316084"/>
            </a:xfrm>
            <a:prstGeom prst="roundRect">
              <a:avLst>
                <a:gd name="adj" fmla="val 2968"/>
              </a:avLst>
            </a:prstGeom>
            <a:solidFill>
              <a:schemeClr val="bg1"/>
            </a:solidFill>
            <a:ln w="3175">
              <a:solidFill>
                <a:srgbClr val="336699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lIns="17987" tIns="45688" rIns="17987" bIns="45688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000" b="1" dirty="0">
                <a:solidFill>
                  <a:srgbClr val="336699"/>
                </a:solidFill>
                <a:cs typeface="맑은 고딕" charset="0"/>
              </a:endParaRPr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251520" y="4293097"/>
              <a:ext cx="815270" cy="193473"/>
            </a:xfrm>
            <a:prstGeom prst="rect">
              <a:avLst/>
            </a:prstGeom>
            <a:solidFill>
              <a:srgbClr val="515C6B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91373" tIns="45688" rIns="91373" bIns="45688" anchor="ctr"/>
            <a:lstStyle/>
            <a:p>
              <a:pPr latinLnBrk="0"/>
              <a:r>
                <a:rPr lang="ko-KR" altLang="en-US" sz="1100" b="1" dirty="0">
                  <a:solidFill>
                    <a:srgbClr val="FFFFFF"/>
                  </a:solidFill>
                </a:rPr>
                <a:t>고객</a:t>
              </a:r>
              <a:r>
                <a:rPr lang="en-US" altLang="ko-KR" sz="1100" b="1" dirty="0">
                  <a:solidFill>
                    <a:srgbClr val="FFFFFF"/>
                  </a:solidFill>
                </a:rPr>
                <a:t>MSA</a:t>
              </a:r>
              <a:endParaRPr lang="ko-KR" altLang="en-US" sz="1100" b="1" dirty="0">
                <a:solidFill>
                  <a:srgbClr val="FFFFFF"/>
                </a:solidFill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611560" y="5085185"/>
              <a:ext cx="686687" cy="379413"/>
              <a:chOff x="7773745" y="5134051"/>
              <a:chExt cx="757237" cy="379413"/>
            </a:xfrm>
          </p:grpSpPr>
          <p:pic>
            <p:nvPicPr>
              <p:cNvPr id="92" name="Picture 101" descr="DB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3745" y="5134051"/>
                <a:ext cx="757237" cy="379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Rectangle 102"/>
              <p:cNvSpPr>
                <a:spLocks noChangeArrowheads="1"/>
              </p:cNvSpPr>
              <p:nvPr/>
            </p:nvSpPr>
            <p:spPr bwMode="auto">
              <a:xfrm>
                <a:off x="7823845" y="5197195"/>
                <a:ext cx="636587" cy="119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defRPr/>
                </a:pPr>
                <a:r>
                  <a:rPr lang="ko-KR" altLang="en-US" sz="900" dirty="0">
                    <a:solidFill>
                      <a:srgbClr val="003366"/>
                    </a:solidFill>
                    <a:cs typeface="맑은 고딕"/>
                  </a:rPr>
                  <a:t>고객</a:t>
                </a:r>
              </a:p>
            </p:txBody>
          </p:sp>
        </p:grp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474413" y="4549065"/>
              <a:ext cx="1124219" cy="2420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square" lIns="91373" tIns="45688" rIns="91373" bIns="45688">
              <a:spAutoFit/>
            </a:bodyPr>
            <a:lstStyle/>
            <a:p>
              <a:pPr marL="1350" algn="ctr" eaLnBrk="0" latinLnBrk="0" hangingPunct="0">
                <a:lnSpc>
                  <a:spcPct val="120000"/>
                </a:lnSpc>
                <a:buClr>
                  <a:srgbClr val="000000"/>
                </a:buClr>
                <a:defRPr/>
              </a:pPr>
              <a:r>
                <a:rPr lang="ko-KR" altLang="en-US" sz="900" b="1" kern="0" dirty="0" smtClean="0">
                  <a:solidFill>
                    <a:prstClr val="black"/>
                  </a:solidFill>
                  <a:cs typeface="맑은 고딕"/>
                </a:rPr>
                <a:t>고객데이터 </a:t>
              </a:r>
              <a:r>
                <a:rPr lang="ko-KR" altLang="en-US" sz="900" b="1" kern="0" dirty="0">
                  <a:solidFill>
                    <a:prstClr val="black"/>
                  </a:solidFill>
                  <a:cs typeface="맑은 고딕"/>
                </a:rPr>
                <a:t>패</a:t>
              </a:r>
              <a:r>
                <a:rPr lang="ko-KR" altLang="en-US" sz="900" b="1" kern="0" dirty="0" smtClean="0">
                  <a:solidFill>
                    <a:prstClr val="black"/>
                  </a:solidFill>
                  <a:cs typeface="맑은 고딕"/>
                </a:rPr>
                <a:t>치</a:t>
              </a:r>
              <a:endParaRPr lang="en-US" altLang="ko-KR" sz="900" b="1" kern="0" dirty="0">
                <a:solidFill>
                  <a:prstClr val="black"/>
                </a:solidFill>
                <a:cs typeface="맑은 고딕"/>
              </a:endParaRPr>
            </a:p>
          </p:txBody>
        </p:sp>
        <p:pic>
          <p:nvPicPr>
            <p:cNvPr id="49" name="Picture 192" descr="Untitled-18 cop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21" y="4758997"/>
              <a:ext cx="403225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5" name="구부러진 연결선 54"/>
          <p:cNvCxnSpPr>
            <a:stCxn id="89" idx="3"/>
            <a:endCxn id="50" idx="1"/>
          </p:cNvCxnSpPr>
          <p:nvPr/>
        </p:nvCxnSpPr>
        <p:spPr>
          <a:xfrm flipV="1">
            <a:off x="1907704" y="4952740"/>
            <a:ext cx="1440161" cy="1599"/>
          </a:xfrm>
          <a:prstGeom prst="curvedConnector3">
            <a:avLst>
              <a:gd name="adj1" fmla="val 50000"/>
            </a:avLst>
          </a:prstGeom>
          <a:ln w="1270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2093800" y="4500528"/>
            <a:ext cx="1038040" cy="27693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ko-KR" altLang="en-US" sz="1000" b="1" kern="0" dirty="0" err="1" smtClean="0">
                <a:solidFill>
                  <a:prstClr val="black"/>
                </a:solidFill>
                <a:cs typeface="맑은 고딕"/>
              </a:rPr>
              <a:t>건당동기호출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57" name="폭발 1 1609758"/>
          <p:cNvSpPr/>
          <p:nvPr/>
        </p:nvSpPr>
        <p:spPr bwMode="auto">
          <a:xfrm>
            <a:off x="2219745" y="5039506"/>
            <a:ext cx="1026183" cy="576263"/>
          </a:xfrm>
          <a:prstGeom prst="irregularSeal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성능지연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47"/>
          <p:cNvSpPr>
            <a:spLocks noChangeArrowheads="1"/>
          </p:cNvSpPr>
          <p:nvPr/>
        </p:nvSpPr>
        <p:spPr bwMode="auto">
          <a:xfrm>
            <a:off x="3472870" y="4597791"/>
            <a:ext cx="883106" cy="25846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ko-KR" altLang="en-US" sz="900" b="1" kern="0" dirty="0" smtClean="0">
                <a:solidFill>
                  <a:prstClr val="black"/>
                </a:solidFill>
                <a:cs typeface="맑은 고딕"/>
              </a:rPr>
              <a:t>청약상태조</a:t>
            </a:r>
            <a:r>
              <a:rPr lang="ko-KR" altLang="en-US" sz="900" b="1" kern="0" dirty="0">
                <a:solidFill>
                  <a:prstClr val="black"/>
                </a:solidFill>
                <a:cs typeface="맑은 고딕"/>
              </a:rPr>
              <a:t>회</a:t>
            </a:r>
            <a:endParaRPr lang="en-US" altLang="ko-KR" sz="9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60" name="AutoShape 45"/>
          <p:cNvSpPr>
            <a:spLocks noChangeArrowheads="1"/>
          </p:cNvSpPr>
          <p:nvPr/>
        </p:nvSpPr>
        <p:spPr bwMode="auto">
          <a:xfrm>
            <a:off x="7740352" y="4266569"/>
            <a:ext cx="1080120" cy="1319285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336699"/>
              </a:solidFill>
              <a:cs typeface="맑은 고딕" charset="0"/>
            </a:endParaRPr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7759956" y="4280528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>
                <a:solidFill>
                  <a:srgbClr val="FFFFFF"/>
                </a:solidFill>
              </a:rPr>
              <a:t>청약</a:t>
            </a:r>
            <a:r>
              <a:rPr lang="en-US" altLang="ko-KR" sz="1100" b="1" dirty="0">
                <a:solidFill>
                  <a:srgbClr val="FFFFFF"/>
                </a:solidFill>
              </a:rPr>
              <a:t>MSA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989769" y="5013177"/>
            <a:ext cx="686687" cy="379413"/>
            <a:chOff x="7773745" y="5134051"/>
            <a:chExt cx="757237" cy="379413"/>
          </a:xfrm>
        </p:grpSpPr>
        <p:pic>
          <p:nvPicPr>
            <p:cNvPr id="66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청약</a:t>
              </a:r>
            </a:p>
          </p:txBody>
        </p:sp>
      </p:grpSp>
      <p:sp>
        <p:nvSpPr>
          <p:cNvPr id="68" name="AutoShape 45"/>
          <p:cNvSpPr>
            <a:spLocks noChangeArrowheads="1"/>
          </p:cNvSpPr>
          <p:nvPr/>
        </p:nvSpPr>
        <p:spPr bwMode="auto">
          <a:xfrm>
            <a:off x="4721819" y="4269769"/>
            <a:ext cx="1650381" cy="2039551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3175">
            <a:solidFill>
              <a:srgbClr val="336699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lIns="17987" tIns="45688" rIns="17987" bIns="45688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336699"/>
              </a:solidFill>
              <a:cs typeface="맑은 고딕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4788023" y="4266569"/>
            <a:ext cx="815270" cy="193473"/>
          </a:xfrm>
          <a:prstGeom prst="rect">
            <a:avLst/>
          </a:prstGeom>
          <a:solidFill>
            <a:srgbClr val="515C6B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91373" tIns="45688" rIns="91373" bIns="45688" anchor="ctr"/>
          <a:lstStyle/>
          <a:p>
            <a:pPr latinLnBrk="0"/>
            <a:r>
              <a:rPr lang="ko-KR" altLang="en-US" sz="1100" b="1" dirty="0">
                <a:solidFill>
                  <a:srgbClr val="FFFFFF"/>
                </a:solidFill>
              </a:rPr>
              <a:t>고객</a:t>
            </a:r>
            <a:r>
              <a:rPr lang="en-US" altLang="ko-KR" sz="1100" b="1" dirty="0">
                <a:solidFill>
                  <a:srgbClr val="FFFFFF"/>
                </a:solidFill>
              </a:rPr>
              <a:t>MSA</a:t>
            </a:r>
            <a:endParaRPr lang="ko-KR" altLang="en-US" sz="1100" b="1" dirty="0">
              <a:solidFill>
                <a:srgbClr val="FFFFFF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274762" y="5929907"/>
            <a:ext cx="686687" cy="379413"/>
            <a:chOff x="7773745" y="5134051"/>
            <a:chExt cx="757237" cy="379413"/>
          </a:xfrm>
        </p:grpSpPr>
        <p:pic>
          <p:nvPicPr>
            <p:cNvPr id="71" name="Picture 101" descr="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745" y="5134051"/>
              <a:ext cx="757237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Rectangle 102"/>
            <p:cNvSpPr>
              <a:spLocks noChangeArrowheads="1"/>
            </p:cNvSpPr>
            <p:nvPr/>
          </p:nvSpPr>
          <p:spPr bwMode="auto">
            <a:xfrm>
              <a:off x="7823845" y="5197195"/>
              <a:ext cx="636587" cy="119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ko-KR" altLang="en-US" sz="900" dirty="0">
                  <a:solidFill>
                    <a:srgbClr val="003366"/>
                  </a:solidFill>
                  <a:cs typeface="맑은 고딕"/>
                </a:rPr>
                <a:t>고객</a:t>
              </a:r>
            </a:p>
          </p:txBody>
        </p:sp>
      </p:grpSp>
      <p:cxnSp>
        <p:nvCxnSpPr>
          <p:cNvPr id="77" name="구부러진 연결선 76"/>
          <p:cNvCxnSpPr>
            <a:endCxn id="60" idx="1"/>
          </p:cNvCxnSpPr>
          <p:nvPr/>
        </p:nvCxnSpPr>
        <p:spPr>
          <a:xfrm flipV="1">
            <a:off x="6342271" y="4926212"/>
            <a:ext cx="1398081" cy="2425"/>
          </a:xfrm>
          <a:prstGeom prst="curvedConnector3">
            <a:avLst>
              <a:gd name="adj1" fmla="val 50000"/>
            </a:avLst>
          </a:prstGeom>
          <a:ln w="12700" cmpd="sng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47"/>
          <p:cNvSpPr>
            <a:spLocks noChangeArrowheads="1"/>
          </p:cNvSpPr>
          <p:nvPr/>
        </p:nvSpPr>
        <p:spPr bwMode="auto">
          <a:xfrm>
            <a:off x="6702311" y="4581129"/>
            <a:ext cx="822017" cy="25872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2.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파일전송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80" name="Rectangle 47"/>
          <p:cNvSpPr>
            <a:spLocks noChangeArrowheads="1"/>
          </p:cNvSpPr>
          <p:nvPr/>
        </p:nvSpPr>
        <p:spPr bwMode="auto">
          <a:xfrm>
            <a:off x="7865357" y="4571263"/>
            <a:ext cx="883106" cy="25846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ko-KR" altLang="en-US" sz="900" b="1" kern="0" dirty="0" smtClean="0">
                <a:solidFill>
                  <a:prstClr val="black"/>
                </a:solidFill>
                <a:cs typeface="맑은 고딕"/>
              </a:rPr>
              <a:t>청약상태조</a:t>
            </a:r>
            <a:r>
              <a:rPr lang="ko-KR" altLang="en-US" sz="900" b="1" kern="0" dirty="0">
                <a:solidFill>
                  <a:prstClr val="black"/>
                </a:solidFill>
                <a:cs typeface="맑은 고딕"/>
              </a:rPr>
              <a:t>회</a:t>
            </a:r>
            <a:endParaRPr lang="en-US" altLang="ko-KR" sz="900" b="1" kern="0" dirty="0">
              <a:solidFill>
                <a:prstClr val="black"/>
              </a:solidFill>
              <a:cs typeface="맑은 고딕"/>
            </a:endParaRPr>
          </a:p>
        </p:txBody>
      </p:sp>
      <p:pic>
        <p:nvPicPr>
          <p:cNvPr id="81" name="Picture 192" descr="Untitled-18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175" y="4797153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H="1">
            <a:off x="6374970" y="5289544"/>
            <a:ext cx="127354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6732240" y="5024275"/>
            <a:ext cx="822017" cy="258724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1000" b="1" kern="0" dirty="0" smtClean="0">
                <a:solidFill>
                  <a:prstClr val="black"/>
                </a:solidFill>
                <a:cs typeface="맑은 고딕"/>
              </a:rPr>
              <a:t>3.</a:t>
            </a:r>
            <a:r>
              <a:rPr lang="ko-KR" altLang="en-US" sz="1000" b="1" kern="0" dirty="0" smtClean="0">
                <a:solidFill>
                  <a:prstClr val="black"/>
                </a:solidFill>
                <a:cs typeface="맑은 고딕"/>
              </a:rPr>
              <a:t>파일수신</a:t>
            </a:r>
            <a:endParaRPr lang="en-US" altLang="ko-KR" sz="1000" b="1" kern="0" dirty="0">
              <a:solidFill>
                <a:prstClr val="black"/>
              </a:solidFill>
              <a:cs typeface="맑은 고딕"/>
            </a:endParaRPr>
          </a:p>
        </p:txBody>
      </p:sp>
      <p:sp>
        <p:nvSpPr>
          <p:cNvPr id="86" name="AutoShape 183"/>
          <p:cNvSpPr>
            <a:spLocks noChangeArrowheads="1"/>
          </p:cNvSpPr>
          <p:nvPr/>
        </p:nvSpPr>
        <p:spPr bwMode="auto">
          <a:xfrm rot="16200000">
            <a:off x="5221208" y="4063922"/>
            <a:ext cx="656249" cy="14764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7796C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900" kern="0" dirty="0">
              <a:solidFill>
                <a:srgbClr val="464D72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Rectangle 47"/>
          <p:cNvSpPr>
            <a:spLocks noChangeArrowheads="1"/>
          </p:cNvSpPr>
          <p:nvPr/>
        </p:nvSpPr>
        <p:spPr bwMode="auto">
          <a:xfrm>
            <a:off x="5010916" y="4500529"/>
            <a:ext cx="1124217" cy="25846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cs typeface="맑은 고딕"/>
              </a:rPr>
              <a:t>1.</a:t>
            </a:r>
            <a:r>
              <a:rPr lang="ko-KR" altLang="en-US" sz="900" b="1" kern="0" dirty="0" smtClean="0">
                <a:solidFill>
                  <a:prstClr val="black"/>
                </a:solidFill>
                <a:cs typeface="맑은 고딕"/>
              </a:rPr>
              <a:t>대상고객 추출</a:t>
            </a:r>
            <a:endParaRPr lang="en-US" altLang="ko-KR" sz="900" b="1" kern="0" dirty="0">
              <a:solidFill>
                <a:prstClr val="black"/>
              </a:solidFill>
              <a:cs typeface="맑은 고딕"/>
            </a:endParaRPr>
          </a:p>
        </p:txBody>
      </p:sp>
      <p:pic>
        <p:nvPicPr>
          <p:cNvPr id="76" name="Picture 192" descr="Untitled-18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09" y="4700497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AutoShape 183"/>
          <p:cNvSpPr>
            <a:spLocks noChangeArrowheads="1"/>
          </p:cNvSpPr>
          <p:nvPr/>
        </p:nvSpPr>
        <p:spPr bwMode="auto">
          <a:xfrm rot="16200000">
            <a:off x="5228614" y="4810244"/>
            <a:ext cx="656249" cy="146159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7796C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900" kern="0" dirty="0">
              <a:solidFill>
                <a:srgbClr val="464D72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Rectangle 47"/>
          <p:cNvSpPr>
            <a:spLocks noChangeArrowheads="1"/>
          </p:cNvSpPr>
          <p:nvPr/>
        </p:nvSpPr>
        <p:spPr bwMode="auto">
          <a:xfrm>
            <a:off x="5010916" y="5291044"/>
            <a:ext cx="1124217" cy="258468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square" lIns="91373" tIns="45688" rIns="91373" bIns="45688">
            <a:spAutoFit/>
          </a:bodyPr>
          <a:lstStyle/>
          <a:p>
            <a:pPr marL="1350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r>
              <a:rPr lang="en-US" altLang="ko-KR" sz="900" b="1" kern="0" dirty="0" smtClean="0">
                <a:solidFill>
                  <a:prstClr val="black"/>
                </a:solidFill>
                <a:cs typeface="맑은 고딕"/>
              </a:rPr>
              <a:t>4.</a:t>
            </a:r>
            <a:r>
              <a:rPr lang="ko-KR" altLang="en-US" sz="900" b="1" kern="0" dirty="0" smtClean="0">
                <a:solidFill>
                  <a:prstClr val="black"/>
                </a:solidFill>
                <a:cs typeface="맑은 고딕"/>
              </a:rPr>
              <a:t>대상고객 삭제</a:t>
            </a:r>
            <a:endParaRPr lang="en-US" altLang="ko-KR" sz="900" b="1" kern="0" dirty="0">
              <a:solidFill>
                <a:prstClr val="black"/>
              </a:solidFill>
              <a:cs typeface="맑은 고딕"/>
            </a:endParaRPr>
          </a:p>
        </p:txBody>
      </p:sp>
      <p:pic>
        <p:nvPicPr>
          <p:cNvPr id="85" name="Picture 192" descr="Untitled-18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309" y="5392590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폭발 1 1609758"/>
          <p:cNvSpPr/>
          <p:nvPr/>
        </p:nvSpPr>
        <p:spPr bwMode="auto">
          <a:xfrm>
            <a:off x="6742992" y="5416788"/>
            <a:ext cx="1537420" cy="576263"/>
          </a:xfrm>
          <a:prstGeom prst="irregularSeal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b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개발공수과다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37"/>
          <p:cNvSpPr>
            <a:spLocks noChangeArrowheads="1"/>
          </p:cNvSpPr>
          <p:nvPr/>
        </p:nvSpPr>
        <p:spPr bwMode="auto">
          <a:xfrm>
            <a:off x="511000" y="1556792"/>
            <a:ext cx="8064226" cy="1834317"/>
          </a:xfrm>
          <a:prstGeom prst="rect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ffectLst>
            <a:outerShdw blurRad="50800" dist="25401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2" name="AutoShape 53"/>
          <p:cNvSpPr>
            <a:spLocks noChangeArrowheads="1"/>
          </p:cNvSpPr>
          <p:nvPr/>
        </p:nvSpPr>
        <p:spPr bwMode="auto">
          <a:xfrm>
            <a:off x="490758" y="1556792"/>
            <a:ext cx="1459026" cy="1841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97C1"/>
              </a:gs>
              <a:gs pos="100000">
                <a:srgbClr val="3B6089"/>
              </a:gs>
            </a:gsLst>
            <a:lin ang="2700000" scaled="1"/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모노리스</a:t>
            </a:r>
            <a:endParaRPr lang="en-US" altLang="ko-KR" sz="11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Rectangle 37"/>
          <p:cNvSpPr>
            <a:spLocks noChangeArrowheads="1"/>
          </p:cNvSpPr>
          <p:nvPr/>
        </p:nvSpPr>
        <p:spPr bwMode="auto">
          <a:xfrm>
            <a:off x="323862" y="3903781"/>
            <a:ext cx="8640625" cy="2621563"/>
          </a:xfrm>
          <a:prstGeom prst="rect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ffectLst>
            <a:outerShdw blurRad="50800" dist="25401" dir="2700000" algn="tl" rotWithShape="0">
              <a:srgbClr val="808080">
                <a:alpha val="42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sz="16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5" name="AutoShape 53"/>
          <p:cNvSpPr>
            <a:spLocks noChangeArrowheads="1"/>
          </p:cNvSpPr>
          <p:nvPr/>
        </p:nvSpPr>
        <p:spPr bwMode="auto">
          <a:xfrm>
            <a:off x="323862" y="3903781"/>
            <a:ext cx="1459026" cy="20256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97C1"/>
              </a:gs>
              <a:gs pos="100000">
                <a:srgbClr val="3B6089"/>
              </a:gs>
            </a:gsLst>
            <a:lin ang="2700000" scaled="1"/>
          </a:gra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100" b="1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마이크로서비</a:t>
            </a:r>
            <a:r>
              <a:rPr lang="ko-KR" altLang="en-US" sz="1100" b="1" dirty="0" err="1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스</a:t>
            </a:r>
            <a:endParaRPr lang="en-US" altLang="ko-KR" sz="1100" b="1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xmlns="" id="{A87EF793-6F0D-4026-B1BE-FF7DF7AF8154}"/>
              </a:ext>
            </a:extLst>
          </p:cNvPr>
          <p:cNvSpPr/>
          <p:nvPr/>
        </p:nvSpPr>
        <p:spPr>
          <a:xfrm rot="10800000">
            <a:off x="2732836" y="3573016"/>
            <a:ext cx="3028344" cy="20809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17991" y="304803"/>
            <a:ext cx="4122126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1" dirty="0" err="1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고려점</a:t>
            </a:r>
            <a:endParaRPr kumimoji="0" lang="ko-KR" altLang="en-US" b="1" dirty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7" name="Rectangle 7"/>
          <p:cNvSpPr txBox="1">
            <a:spLocks noChangeArrowheads="1"/>
          </p:cNvSpPr>
          <p:nvPr/>
        </p:nvSpPr>
        <p:spPr bwMode="auto">
          <a:xfrm>
            <a:off x="395536" y="692696"/>
            <a:ext cx="836453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운영조직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fontAlgn="base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333333"/>
              </a:buClr>
              <a:buFont typeface="Wingdings" pitchFamily="2" charset="2"/>
              <a:buNone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050" b="1" dirty="0" err="1" smtClean="0">
                <a:latin typeface="맑은 고딕" pitchFamily="50" charset="-127"/>
                <a:ea typeface="맑은 고딕" pitchFamily="50" charset="-127"/>
              </a:rPr>
              <a:t>라이나생명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기준 </a:t>
            </a:r>
            <a:r>
              <a:rPr lang="ko-KR" altLang="en-US" sz="1050" b="1" dirty="0" err="1" smtClean="0">
                <a:latin typeface="맑은 고딕" pitchFamily="50" charset="-127"/>
                <a:ea typeface="맑은 고딕" pitchFamily="50" charset="-127"/>
              </a:rPr>
              <a:t>신계약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 관련 운영개발자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(2~3</a:t>
            </a:r>
            <a:r>
              <a:rPr lang="ko-KR" altLang="en-US" sz="1050" b="1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11" descr="어두운 상향 대각선"/>
          <p:cNvSpPr>
            <a:spLocks noChangeArrowheads="1"/>
          </p:cNvSpPr>
          <p:nvPr/>
        </p:nvSpPr>
        <p:spPr bwMode="auto">
          <a:xfrm>
            <a:off x="467544" y="1923890"/>
            <a:ext cx="4896544" cy="4529446"/>
          </a:xfrm>
          <a:prstGeom prst="roundRect">
            <a:avLst>
              <a:gd name="adj" fmla="val 1611"/>
            </a:avLst>
          </a:prstGeom>
          <a:pattFill prst="dkUpDiag">
            <a:fgClr>
              <a:srgbClr val="D7D6BF"/>
            </a:fgClr>
            <a:bgClr>
              <a:srgbClr val="E3E3D3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566A7C"/>
                </a:solidFill>
                <a:round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18000"/>
          <a:lstStyle/>
          <a:p>
            <a:pPr latinLnBrk="0"/>
            <a:endParaRPr kumimoji="0" lang="en-US" sz="13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AutoShape 13"/>
          <p:cNvSpPr>
            <a:spLocks noChangeArrowheads="1"/>
          </p:cNvSpPr>
          <p:nvPr/>
        </p:nvSpPr>
        <p:spPr bwMode="auto">
          <a:xfrm>
            <a:off x="2111585" y="1806415"/>
            <a:ext cx="1969951" cy="4079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dir="5400000" algn="ctr" rotWithShape="0">
                    <a:srgbClr val="33669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atinLnBrk="0"/>
            <a:endParaRPr kumimoji="0" 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auto">
          <a:xfrm>
            <a:off x="2215876" y="1784190"/>
            <a:ext cx="1761368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97C1"/>
              </a:gs>
              <a:gs pos="100000">
                <a:srgbClr val="3B6089"/>
              </a:gs>
            </a:gsLst>
            <a:lin ang="2700000" scaled="1"/>
          </a:gradFill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kern="0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마이크로서비스</a:t>
            </a:r>
            <a:r>
              <a:rPr kumimoji="0" lang="ko-KR" altLang="en-US" sz="1200" kern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원칙</a:t>
            </a:r>
            <a:endParaRPr kumimoji="0" lang="en-US" altLang="ko-KR" sz="1200" kern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 bwMode="auto">
          <a:xfrm>
            <a:off x="588246" y="2492896"/>
            <a:ext cx="4581695" cy="711498"/>
          </a:xfrm>
          <a:prstGeom prst="roundRect">
            <a:avLst>
              <a:gd name="adj" fmla="val 6292"/>
            </a:avLst>
          </a:prstGeom>
          <a:solidFill>
            <a:srgbClr val="D9E0E3"/>
          </a:solidFill>
          <a:ln w="3175">
            <a:solidFill>
              <a:srgbClr val="8CA2C2"/>
            </a:solidFill>
            <a:round/>
            <a:headEnd/>
            <a:tailEnd type="none" w="med" len="sm"/>
          </a:ln>
          <a:effectLst>
            <a:prstShdw prst="shdw17" dist="17961" dir="2700000">
              <a:srgbClr val="8CA2C2">
                <a:gamma/>
                <a:shade val="60000"/>
                <a:invGamma/>
                <a:alpha val="74998"/>
              </a:srgbClr>
            </a:prstShdw>
          </a:effectLst>
        </p:spPr>
        <p:txBody>
          <a:bodyPr lIns="91423" tIns="25200" rIns="91423" bIns="45712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/>
              <a:t>독립성과 </a:t>
            </a:r>
            <a:r>
              <a:rPr lang="ko-KR" altLang="en-US" sz="1400" dirty="0" err="1"/>
              <a:t>자치성을</a:t>
            </a:r>
            <a:r>
              <a:rPr lang="ko-KR" altLang="en-US" sz="1400" dirty="0"/>
              <a:t> 코드의 </a:t>
            </a:r>
            <a:r>
              <a:rPr lang="ko-KR" altLang="en-US" sz="1400" dirty="0" err="1"/>
              <a:t>재사용성</a:t>
            </a:r>
            <a:r>
              <a:rPr lang="ko-KR" altLang="en-US" sz="1400" dirty="0"/>
              <a:t> 보다 높게 </a:t>
            </a:r>
            <a:r>
              <a:rPr lang="ko-KR" altLang="en-US" sz="1400" dirty="0" smtClean="0"/>
              <a:t>본다</a:t>
            </a:r>
            <a:r>
              <a:rPr lang="en-US" altLang="ko-KR" sz="1400" dirty="0" smtClean="0"/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smtClean="0"/>
              <a:t>Independence </a:t>
            </a:r>
            <a:r>
              <a:rPr lang="en-US" altLang="ko-KR" sz="1200" dirty="0"/>
              <a:t>and autonomy are more important than code re-usability</a:t>
            </a:r>
            <a:endParaRPr kumimoji="0" lang="en-US" altLang="ko-KR" sz="1200" kern="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AutoShape 24"/>
          <p:cNvSpPr>
            <a:spLocks noChangeArrowheads="1"/>
          </p:cNvSpPr>
          <p:nvPr/>
        </p:nvSpPr>
        <p:spPr bwMode="auto">
          <a:xfrm>
            <a:off x="638377" y="4216375"/>
            <a:ext cx="4581695" cy="1012825"/>
          </a:xfrm>
          <a:prstGeom prst="roundRect">
            <a:avLst>
              <a:gd name="adj" fmla="val 6292"/>
            </a:avLst>
          </a:prstGeom>
          <a:solidFill>
            <a:srgbClr val="D9E0E3"/>
          </a:solidFill>
          <a:ln w="3175">
            <a:solidFill>
              <a:srgbClr val="8CA2C2"/>
            </a:solidFill>
            <a:round/>
            <a:headEnd/>
            <a:tailEnd type="none" w="med" len="sm"/>
          </a:ln>
          <a:effectLst>
            <a:prstShdw prst="shdw17" dist="17961" dir="2700000">
              <a:srgbClr val="8CA2C2">
                <a:gamma/>
                <a:shade val="60000"/>
                <a:invGamma/>
                <a:alpha val="74998"/>
              </a:srgbClr>
            </a:prstShdw>
          </a:effectLst>
        </p:spPr>
        <p:txBody>
          <a:bodyPr lIns="91423" tIns="25200" rIns="91423" bIns="45712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/>
              <a:t>불필요한 서비스와 소프트웨어 컴포넌트</a:t>
            </a:r>
            <a:r>
              <a:rPr lang="en-US" altLang="ko-KR" sz="1400" dirty="0"/>
              <a:t>(</a:t>
            </a:r>
            <a:r>
              <a:rPr lang="ko-KR" altLang="en-US" sz="1400" dirty="0"/>
              <a:t>라이브러리</a:t>
            </a:r>
            <a:r>
              <a:rPr lang="en-US" altLang="ko-KR" sz="1400" dirty="0"/>
              <a:t>) </a:t>
            </a:r>
            <a:r>
              <a:rPr lang="ko-KR" altLang="en-US" sz="1400" dirty="0"/>
              <a:t>간의 </a:t>
            </a:r>
            <a:r>
              <a:rPr lang="ko-KR" altLang="en-US" sz="1400" dirty="0" err="1"/>
              <a:t>커플링을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피한다</a:t>
            </a:r>
            <a:r>
              <a:rPr lang="en-US" altLang="ko-KR" sz="1400" dirty="0" smtClean="0"/>
              <a:t>.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 smtClean="0"/>
              <a:t> </a:t>
            </a:r>
            <a:r>
              <a:rPr lang="en-US" altLang="ko-KR" sz="1400" dirty="0"/>
              <a:t>Avoid unnecessary coupling between services and software components</a:t>
            </a:r>
            <a:endParaRPr kumimoji="0" lang="en-US" altLang="ko-KR" sz="1400" kern="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AutoShape 27"/>
          <p:cNvSpPr>
            <a:spLocks noChangeArrowheads="1"/>
          </p:cNvSpPr>
          <p:nvPr/>
        </p:nvSpPr>
        <p:spPr bwMode="auto">
          <a:xfrm>
            <a:off x="600511" y="3419583"/>
            <a:ext cx="4581695" cy="644426"/>
          </a:xfrm>
          <a:prstGeom prst="roundRect">
            <a:avLst>
              <a:gd name="adj" fmla="val 6292"/>
            </a:avLst>
          </a:prstGeom>
          <a:solidFill>
            <a:srgbClr val="D9E0E3"/>
          </a:solidFill>
          <a:ln w="3175">
            <a:solidFill>
              <a:srgbClr val="8CA2C2"/>
            </a:solidFill>
            <a:round/>
            <a:headEnd/>
            <a:tailEnd type="none" w="med" len="sm"/>
          </a:ln>
          <a:effectLst>
            <a:prstShdw prst="shdw17" dist="17961" dir="2700000">
              <a:srgbClr val="8CA2C2">
                <a:gamma/>
                <a:shade val="60000"/>
                <a:invGamma/>
                <a:alpha val="74998"/>
              </a:srgbClr>
            </a:prstShdw>
          </a:effectLst>
        </p:spPr>
        <p:txBody>
          <a:bodyPr lIns="91423" tIns="25200" rIns="91423" bIns="45712"/>
          <a:lstStyle/>
          <a:p>
            <a:pPr latinLnBrk="0"/>
            <a:r>
              <a:rPr lang="ko-KR" altLang="en-US" sz="1400" dirty="0"/>
              <a:t>마이크로 서비스는 코드와 데이터를 공유하지 </a:t>
            </a:r>
            <a:r>
              <a:rPr lang="ko-KR" altLang="en-US" sz="1400" dirty="0" smtClean="0"/>
              <a:t>않는다</a:t>
            </a:r>
            <a:r>
              <a:rPr lang="en-US" altLang="ko-KR" sz="1400" dirty="0" smtClean="0"/>
              <a:t>.</a:t>
            </a:r>
          </a:p>
          <a:p>
            <a:pPr latinLnBrk="0"/>
            <a:r>
              <a:rPr lang="en-US" altLang="ko-KR" sz="1200" dirty="0" err="1" smtClean="0"/>
              <a:t>Microservices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should not share code or data</a:t>
            </a:r>
            <a:endParaRPr lang="en-US" altLang="ko-KR" sz="1200" dirty="0"/>
          </a:p>
        </p:txBody>
      </p:sp>
      <p:sp>
        <p:nvSpPr>
          <p:cNvPr id="67" name="AutoShape 24"/>
          <p:cNvSpPr>
            <a:spLocks noChangeArrowheads="1"/>
          </p:cNvSpPr>
          <p:nvPr/>
        </p:nvSpPr>
        <p:spPr bwMode="auto">
          <a:xfrm>
            <a:off x="640560" y="5386313"/>
            <a:ext cx="4581695" cy="850999"/>
          </a:xfrm>
          <a:prstGeom prst="roundRect">
            <a:avLst>
              <a:gd name="adj" fmla="val 6292"/>
            </a:avLst>
          </a:prstGeom>
          <a:solidFill>
            <a:srgbClr val="D9E0E3"/>
          </a:solidFill>
          <a:ln w="3175">
            <a:solidFill>
              <a:srgbClr val="8CA2C2"/>
            </a:solidFill>
            <a:round/>
            <a:headEnd/>
            <a:tailEnd type="none" w="med" len="sm"/>
          </a:ln>
          <a:effectLst>
            <a:prstShdw prst="shdw17" dist="17961" dir="2700000">
              <a:srgbClr val="8CA2C2">
                <a:gamma/>
                <a:shade val="60000"/>
                <a:invGamma/>
                <a:alpha val="74998"/>
              </a:srgbClr>
            </a:prstShdw>
          </a:effectLst>
        </p:spPr>
        <p:txBody>
          <a:bodyPr lIns="91423" tIns="25200" rIns="91423" bIns="45712"/>
          <a:lstStyle/>
          <a:p>
            <a:r>
              <a:rPr lang="ko-KR" altLang="en-US" sz="1400" dirty="0"/>
              <a:t>각 </a:t>
            </a:r>
            <a:r>
              <a:rPr lang="ko-KR" altLang="en-US" sz="1400" dirty="0" err="1"/>
              <a:t>마이크로서비스는</a:t>
            </a:r>
            <a:r>
              <a:rPr lang="ko-KR" altLang="en-US" sz="1400" dirty="0"/>
              <a:t> 각자의 단 하나의 기능에 초점을 맞추어 구현된다 </a:t>
            </a:r>
            <a:endParaRPr lang="en-US" altLang="ko-KR" sz="1400" dirty="0" smtClean="0"/>
          </a:p>
          <a:p>
            <a:r>
              <a:rPr lang="en-US" altLang="ko-KR" sz="1400" dirty="0" smtClean="0"/>
              <a:t>Single </a:t>
            </a:r>
            <a:r>
              <a:rPr lang="en-US" altLang="ko-KR" sz="1400" dirty="0"/>
              <a:t>responsibility</a:t>
            </a:r>
            <a:endParaRPr lang="ko-KR" altLang="en-US" sz="1400" dirty="0"/>
          </a:p>
        </p:txBody>
      </p:sp>
      <p:sp>
        <p:nvSpPr>
          <p:cNvPr id="72" name="TextBox 72"/>
          <p:cNvSpPr txBox="1">
            <a:spLocks noChangeArrowheads="1"/>
          </p:cNvSpPr>
          <p:nvPr/>
        </p:nvSpPr>
        <p:spPr bwMode="auto">
          <a:xfrm rot="1406016">
            <a:off x="4007085" y="1719467"/>
            <a:ext cx="866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0000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hangingPunct="1"/>
            <a:r>
              <a:rPr lang="ko-KR" altLang="en-US" sz="1200" dirty="0" smtClean="0">
                <a:solidFill>
                  <a:srgbClr val="353C6A"/>
                </a:solidFill>
                <a:latin typeface="맑은 고딕" pitchFamily="50" charset="-127"/>
                <a:ea typeface="맑은 고딕" pitchFamily="50" charset="-127"/>
              </a:rPr>
              <a:t>회사 교재</a:t>
            </a:r>
            <a:endParaRPr lang="en-US" sz="1200" dirty="0">
              <a:solidFill>
                <a:srgbClr val="353C6A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폭발 1 1609758"/>
          <p:cNvSpPr/>
          <p:nvPr/>
        </p:nvSpPr>
        <p:spPr bwMode="auto">
          <a:xfrm>
            <a:off x="6699050" y="5085184"/>
            <a:ext cx="1537420" cy="1017110"/>
          </a:xfrm>
          <a:prstGeom prst="irregularSeal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정신못차림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xmlns="" id="{A87EF793-6F0D-4026-B1BE-FF7DF7AF8154}"/>
              </a:ext>
            </a:extLst>
          </p:cNvPr>
          <p:cNvSpPr/>
          <p:nvPr/>
        </p:nvSpPr>
        <p:spPr>
          <a:xfrm rot="5400000">
            <a:off x="4025972" y="3778228"/>
            <a:ext cx="3028344" cy="20809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AutoShape 153"/>
          <p:cNvSpPr>
            <a:spLocks noChangeArrowheads="1"/>
          </p:cNvSpPr>
          <p:nvPr/>
        </p:nvSpPr>
        <p:spPr bwMode="invGray">
          <a:xfrm>
            <a:off x="5868145" y="2157254"/>
            <a:ext cx="3096344" cy="2711906"/>
          </a:xfrm>
          <a:prstGeom prst="roundRect">
            <a:avLst>
              <a:gd name="adj" fmla="val 3949"/>
            </a:avLst>
          </a:prstGeom>
          <a:solidFill>
            <a:srgbClr val="FFFFFF"/>
          </a:solidFill>
          <a:ln w="12700">
            <a:solidFill>
              <a:srgbClr val="969696">
                <a:alpha val="89803"/>
              </a:srgbClr>
            </a:solidFill>
            <a:round/>
            <a:headEnd/>
            <a:tailEnd/>
          </a:ln>
          <a:effectLst>
            <a:outerShdw dist="10542" dir="2700000" algn="ctr" rotWithShape="0">
              <a:srgbClr val="808080"/>
            </a:outerShdw>
          </a:effectLst>
        </p:spPr>
        <p:txBody>
          <a:bodyPr wrap="none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kumimoji="0"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MSA</a:t>
            </a:r>
            <a:r>
              <a:rPr lang="ko-KR" altLang="en-US" sz="1200" kern="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경험자의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역량확보 어려움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한 명의 개발자가 여러 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MSA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관리함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1200" kern="0" dirty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장애발생시 배포 절차 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/ 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승인과정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  과다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리드타임 발생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MS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A 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마다 다른 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사용하면 </a:t>
            </a:r>
            <a:endParaRPr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1200" kern="0" dirty="0" smtClean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실수 발생</a:t>
            </a:r>
            <a:endParaRPr kumimoji="0"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kumimoji="0" lang="en-US" altLang="ko-KR" sz="1200" kern="0" dirty="0" smtClean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AutoShape 14"/>
          <p:cNvSpPr>
            <a:spLocks noChangeArrowheads="1"/>
          </p:cNvSpPr>
          <p:nvPr/>
        </p:nvSpPr>
        <p:spPr bwMode="auto">
          <a:xfrm>
            <a:off x="6587076" y="1923890"/>
            <a:ext cx="1761368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197C1"/>
              </a:gs>
              <a:gs pos="100000">
                <a:srgbClr val="3B6089"/>
              </a:gs>
            </a:gsLst>
            <a:lin ang="2700000" scaled="1"/>
          </a:gradFill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13500000" algn="ctr" rotWithShape="0">
                    <a:schemeClr val="bg2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현실</a:t>
            </a:r>
            <a:endParaRPr kumimoji="0" lang="en-US" altLang="ko-KR" sz="1200" kern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34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슬라이드마스터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1_Samsung SDS 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762000" marR="0" indent="-304800" algn="l" defTabSz="914400" rtl="0" eaLnBrk="1" fontAlgn="base" latinLnBrk="1" hangingPunct="1">
          <a:lnSpc>
            <a:spcPct val="150000"/>
          </a:lnSpc>
          <a:spcBef>
            <a:spcPct val="25000"/>
          </a:spcBef>
          <a:spcAft>
            <a:spcPct val="0"/>
          </a:spcAft>
          <a:buClr>
            <a:srgbClr val="333333"/>
          </a:buClr>
          <a:buSzTx/>
          <a:buFontTx/>
          <a:buChar char="–"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762000" marR="0" indent="-304800" algn="l" defTabSz="914400" rtl="0" eaLnBrk="1" fontAlgn="base" latinLnBrk="1" hangingPunct="1">
          <a:lnSpc>
            <a:spcPct val="150000"/>
          </a:lnSpc>
          <a:spcBef>
            <a:spcPct val="25000"/>
          </a:spcBef>
          <a:spcAft>
            <a:spcPct val="0"/>
          </a:spcAft>
          <a:buClr>
            <a:srgbClr val="333333"/>
          </a:buClr>
          <a:buSzTx/>
          <a:buFontTx/>
          <a:buChar char="–"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822</Words>
  <Application>Microsoft Office PowerPoint</Application>
  <PresentationFormat>화면 슬라이드 쇼(4:3)</PresentationFormat>
  <Paragraphs>288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Office 테마</vt:lpstr>
      <vt:lpstr>슬라이드마스터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yangs</dc:creator>
  <cp:lastModifiedBy>yangs</cp:lastModifiedBy>
  <cp:revision>57</cp:revision>
  <dcterms:created xsi:type="dcterms:W3CDTF">2021-11-03T04:31:13Z</dcterms:created>
  <dcterms:modified xsi:type="dcterms:W3CDTF">2021-11-06T09:41:13Z</dcterms:modified>
</cp:coreProperties>
</file>