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7"/>
  </p:sldMasterIdLst>
  <p:notesMasterIdLst>
    <p:notesMasterId r:id="rId31"/>
  </p:notesMasterIdLst>
  <p:handoutMasterIdLst>
    <p:handoutMasterId r:id="rId32"/>
  </p:handoutMasterIdLst>
  <p:sldIdLst>
    <p:sldId id="261" r:id="rId8"/>
    <p:sldId id="263" r:id="rId9"/>
    <p:sldId id="271" r:id="rId10"/>
    <p:sldId id="265" r:id="rId11"/>
    <p:sldId id="267" r:id="rId12"/>
    <p:sldId id="268" r:id="rId13"/>
    <p:sldId id="269" r:id="rId14"/>
    <p:sldId id="272" r:id="rId15"/>
    <p:sldId id="275" r:id="rId16"/>
    <p:sldId id="1572" r:id="rId17"/>
    <p:sldId id="1573" r:id="rId18"/>
    <p:sldId id="1575" r:id="rId19"/>
    <p:sldId id="1574" r:id="rId20"/>
    <p:sldId id="1570" r:id="rId21"/>
    <p:sldId id="294" r:id="rId22"/>
    <p:sldId id="297" r:id="rId23"/>
    <p:sldId id="1560" r:id="rId24"/>
    <p:sldId id="1562" r:id="rId25"/>
    <p:sldId id="1568" r:id="rId26"/>
    <p:sldId id="1576" r:id="rId27"/>
    <p:sldId id="1567" r:id="rId28"/>
    <p:sldId id="1577" r:id="rId29"/>
    <p:sldId id="15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5586CD-441F-4FB0-BEC7-4BF92BBCAA61}">
          <p14:sldIdLst>
            <p14:sldId id="261"/>
            <p14:sldId id="263"/>
            <p14:sldId id="271"/>
            <p14:sldId id="265"/>
            <p14:sldId id="267"/>
            <p14:sldId id="268"/>
            <p14:sldId id="269"/>
            <p14:sldId id="272"/>
            <p14:sldId id="275"/>
            <p14:sldId id="1572"/>
            <p14:sldId id="1573"/>
            <p14:sldId id="1575"/>
            <p14:sldId id="1574"/>
            <p14:sldId id="1570"/>
            <p14:sldId id="294"/>
            <p14:sldId id="297"/>
            <p14:sldId id="1560"/>
            <p14:sldId id="1562"/>
            <p14:sldId id="1568"/>
            <p14:sldId id="1576"/>
            <p14:sldId id="1567"/>
            <p14:sldId id="1577"/>
            <p14:sldId id="15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7317B-A4F5-4B53-8631-5D95D6B98205}" v="2" dt="2022-06-10T18:49:17.271"/>
    <p1510:client id="{78B8880F-A663-4277-8929-838C12F2E155}" v="6" dt="2022-06-10T14:51:24.97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362" autoAdjust="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7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AE845206-9D4B-4268-8A29-9556DF4E22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56526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28 June 2022</a:t>
            </a:fld>
            <a:endParaRPr lang="en-GB" sz="800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F349B49-B9DF-4BAC-A781-810C4D36F4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38345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4B53B10D-D604-4E2D-B18E-A2B8163CC1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56526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3" name="Header Placeholder 12">
            <a:extLst>
              <a:ext uri="{FF2B5EF4-FFF2-40B4-BE49-F238E27FC236}">
                <a16:creationId xmlns:a16="http://schemas.microsoft.com/office/drawing/2014/main" id="{0225AF11-4B47-41F0-B130-3DC91DD63C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38345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9D8B3302-E446-4C61-B0D3-CE90FB2C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630" y="420808"/>
            <a:ext cx="1954277" cy="2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ED603FBB-C012-44F8-8D4E-1E5BCC63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314247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CE09EA81-6923-4332-8C9E-30AE045AF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1479550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8EBAC05E-8F24-4752-8343-003B6B511F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28 June 2022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1D693BA3-BE27-457C-84EF-2CE89AE4D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F71DC945-9758-4703-A041-B00CC90596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9AA08409-7D69-4F6B-8F0E-3BF399AD47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2532F4DB-D010-4887-9766-725148E7A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656" y="1055100"/>
            <a:ext cx="1954277" cy="2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Avenir Next LT Pro" panose="020B05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US" smtClean="0"/>
              <a:pPr/>
              <a:t>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701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US" smtClean="0"/>
              <a:pPr/>
              <a:t>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1573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F97E2E3-73F5-42D8-8D28-86EA9DF44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425" y="5818777"/>
            <a:ext cx="3739300" cy="44656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" y="-1"/>
            <a:ext cx="6094800" cy="6861600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00419" y="1112838"/>
            <a:ext cx="4653404" cy="2062740"/>
          </a:xfrm>
        </p:spPr>
        <p:txBody>
          <a:bodyPr anchor="b"/>
          <a:lstStyle>
            <a:lvl1pPr algn="l">
              <a:lnSpc>
                <a:spcPct val="110000"/>
              </a:lnSpc>
              <a:defRPr sz="3976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00419" y="3602038"/>
            <a:ext cx="4653404" cy="3855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1788" b="1"/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Presenter name, title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7B57197-1764-4039-BC11-697FE580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0425" y="4287818"/>
            <a:ext cx="4653403" cy="2994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788">
                <a:solidFill>
                  <a:schemeClr val="tx1"/>
                </a:solidFill>
              </a:defRPr>
            </a:lvl1pPr>
          </a:lstStyle>
          <a:p>
            <a:fld id="{CE77732F-5754-4CFE-A971-EAC0406E3B57}" type="datetime4">
              <a:rPr lang="en-US" smtClean="0"/>
              <a:t>June 28,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pos="43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5" y="2057399"/>
            <a:ext cx="4069238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9341" y="1093521"/>
            <a:ext cx="4964489" cy="4223209"/>
          </a:xfrm>
        </p:spPr>
        <p:txBody>
          <a:bodyPr lIns="72000" tIns="72000" rIns="72000" anchor="t" anchorCtr="0"/>
          <a:lstStyle>
            <a:lvl1pPr marL="0" indent="0" algn="l">
              <a:buNone/>
              <a:defRPr sz="1588"/>
            </a:lvl1pPr>
          </a:lstStyle>
          <a:p>
            <a:r>
              <a:rPr lang="en-US" noProof="0" dirty="0"/>
              <a:t>Click on frame and insert picture from Templafy or use icon to insert from device.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1745600-A424-475F-98DA-7B428623C4AF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E3535-E268-4B1F-B2FB-91821FDAA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5" y="1114424"/>
            <a:ext cx="4069238" cy="538164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0" userDrawn="1">
          <p15:clr>
            <a:srgbClr val="FBAE40"/>
          </p15:clr>
        </p15:guide>
        <p15:guide id="2" pos="333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5318E54-A7C0-43F8-8747-5AE35BED7D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13" y="1527155"/>
            <a:ext cx="4080998" cy="3421929"/>
          </a:xfrm>
        </p:spPr>
        <p:txBody>
          <a:bodyPr lIns="72000" tIns="72000" rIns="72000" anchor="t" anchorCtr="0"/>
          <a:lstStyle>
            <a:lvl1pPr marL="0" indent="0" algn="l">
              <a:buNone/>
              <a:defRPr sz="1588"/>
            </a:lvl1pPr>
          </a:lstStyle>
          <a:p>
            <a:r>
              <a:rPr lang="en-US" noProof="0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6005" y="1116000"/>
            <a:ext cx="5397825" cy="538164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6005" y="2057399"/>
            <a:ext cx="5397825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C0E1E-CBD5-48B6-882E-12A1F1A6CF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1533A4C-9031-4CD7-B015-DA1916B3AB9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66FD2-DFBC-4FD8-9C97-BE41F1D93E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3B06A1-51A4-4B28-A407-A16565DB64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76" userDrawn="1">
          <p15:clr>
            <a:srgbClr val="FBAE40"/>
          </p15:clr>
        </p15:guide>
        <p15:guide id="2" pos="3082" userDrawn="1">
          <p15:clr>
            <a:srgbClr val="FBAE40"/>
          </p15:clr>
        </p15:guide>
        <p15:guide id="3" pos="50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r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">
            <a:extLst>
              <a:ext uri="{FF2B5EF4-FFF2-40B4-BE49-F238E27FC236}">
                <a16:creationId xmlns:a16="http://schemas.microsoft.com/office/drawing/2014/main" id="{80F75FFB-8BAB-4F2D-8BEC-D7750AA54001}"/>
              </a:ext>
            </a:extLst>
          </p:cNvPr>
          <p:cNvSpPr/>
          <p:nvPr userDrawn="1"/>
        </p:nvSpPr>
        <p:spPr>
          <a:xfrm>
            <a:off x="0" y="0"/>
            <a:ext cx="12193200" cy="559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5318E54-A7C0-43F8-8747-5AE35BED7D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312" y="0"/>
            <a:ext cx="4405308" cy="5876924"/>
          </a:xfrm>
        </p:spPr>
        <p:txBody>
          <a:bodyPr lIns="72000" tIns="72000" rIns="72000" anchor="t" anchorCtr="0"/>
          <a:lstStyle>
            <a:lvl1pPr marL="0" indent="0" algn="l">
              <a:buNone/>
              <a:defRPr sz="1588"/>
            </a:lvl1pPr>
          </a:lstStyle>
          <a:p>
            <a:r>
              <a:rPr lang="en-US" noProof="0" dirty="0"/>
              <a:t>Click on frame and insert picture from Templafy or use icon to insert from device.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68271-AAB7-48A4-86FB-C2D2F458C8D4}"/>
              </a:ext>
            </a:extLst>
          </p:cNvPr>
          <p:cNvSpPr/>
          <p:nvPr userDrawn="1"/>
        </p:nvSpPr>
        <p:spPr>
          <a:xfrm>
            <a:off x="6012510" y="-1"/>
            <a:ext cx="6179490" cy="44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0" tIns="35778" rIns="71550" bIns="35778"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6005" y="1116000"/>
            <a:ext cx="5397825" cy="538164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6005" y="2057399"/>
            <a:ext cx="5397825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C0E1E-CBD5-48B6-882E-12A1F1A6CF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1533A4C-9031-4CD7-B015-DA1916B3AB9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66FD2-DFBC-4FD8-9C97-BE41F1D93E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3B06A1-51A4-4B28-A407-A16565DB64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19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76" userDrawn="1">
          <p15:clr>
            <a:srgbClr val="FBAE40"/>
          </p15:clr>
        </p15:guide>
        <p15:guide id="2" pos="3198" userDrawn="1">
          <p15:clr>
            <a:srgbClr val="FBAE40"/>
          </p15:clr>
        </p15:guide>
        <p15:guide id="3" pos="4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1116000"/>
            <a:ext cx="10334626" cy="538164"/>
          </a:xfrm>
        </p:spPr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199" y="2057399"/>
            <a:ext cx="4788000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65826" y="2057398"/>
            <a:ext cx="4788000" cy="381952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 SHIFT+TAB to go back in levels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E8-B446-47C0-9D5F-5EF58E07948E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89" userDrawn="1">
          <p15:clr>
            <a:srgbClr val="FBAE40"/>
          </p15:clr>
        </p15:guide>
        <p15:guide id="2" pos="42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169EC4C3-2B13-4B6E-9312-3D2DEBC5EA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0" hidden="1">
            <a:extLst>
              <a:ext uri="{FF2B5EF4-FFF2-40B4-BE49-F238E27FC236}">
                <a16:creationId xmlns:a16="http://schemas.microsoft.com/office/drawing/2014/main" id="{06121208-CD7C-46B0-BB30-826C94CF69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6" hidden="1">
            <a:extLst>
              <a:ext uri="{FF2B5EF4-FFF2-40B4-BE49-F238E27FC236}">
                <a16:creationId xmlns:a16="http://schemas.microsoft.com/office/drawing/2014/main" id="{28399C07-1591-4A5A-B960-2B8B02471E5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81C194-7206-4F72-8A77-9947114C771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11" name="Background">
            <a:extLst>
              <a:ext uri="{FF2B5EF4-FFF2-40B4-BE49-F238E27FC236}">
                <a16:creationId xmlns:a16="http://schemas.microsoft.com/office/drawing/2014/main" id="{3DFC4F32-3484-4495-9D6E-B53455E1D7A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lIns="72000" tIns="72000" rIns="72000" anchor="t" anchorCtr="0"/>
          <a:lstStyle>
            <a:lvl1pPr marL="0" indent="0" algn="l">
              <a:buNone/>
              <a:defRPr sz="1588"/>
            </a:lvl1pPr>
          </a:lstStyle>
          <a:p>
            <a:r>
              <a:rPr lang="en-US" noProof="0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5755D-1BE9-42A9-929E-A63DEEC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AC24-8463-4EC1-AC3E-DEA9C58A57F9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2A880-3CF6-4E67-B5D8-E059AC3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1F475-DC90-4C02-9CBD-60E1398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DBC4-5AB4-4F00-952D-E8E5FAA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F4AD-8FB8-4539-9DBC-65BB10FE7627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1983-00E8-424B-B389-7DE321C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14861" y="1392533"/>
            <a:ext cx="2517427" cy="51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3103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9pPr>
          </a:lstStyle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1194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PICTURES</a:t>
            </a:r>
            <a:br>
              <a:rPr lang="en-US" sz="894" dirty="0">
                <a:latin typeface="+mn-lt"/>
                <a:cs typeface="AvenirNext LT Pro Regular" panose="020B0504020202020204" pitchFamily="34" charset="0"/>
              </a:rPr>
            </a:br>
            <a:r>
              <a:rPr lang="en-US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Insert corporate picture from Templafy</a:t>
            </a: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1.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Click the blue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Templafy 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button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2. 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In the dropdown, click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Images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, or click the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Images </a:t>
            </a:r>
            <a:r>
              <a:rPr lang="en-US" altLang="da-DK" sz="894" b="0" i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button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in the Templafy pane on the right side of the screen</a:t>
            </a:r>
            <a:endParaRPr lang="en-US" altLang="da-DK" sz="894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endParaRPr lang="en-US" altLang="da-DK" sz="894" b="0" baseline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Insert picture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On slides with pictureplaceholder, click on the icon and choose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Insert</a:t>
            </a:r>
          </a:p>
          <a:p>
            <a:pPr eaLnBrk="1" hangingPunct="1">
              <a:spcBef>
                <a:spcPts val="1194"/>
              </a:spcBef>
              <a:spcAft>
                <a:spcPts val="594"/>
              </a:spcAft>
              <a:defRPr/>
            </a:pPr>
            <a:r>
              <a:rPr lang="en-US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Crop picture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1.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Crop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2.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If you want to scale the picture, hold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SHIFT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-key down while dragging the corners of the picture</a:t>
            </a: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HINT: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Send to Back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1194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GUIDES</a:t>
            </a:r>
            <a:endParaRPr lang="en-US" sz="1588" b="1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the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View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tab and set tick mark next to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Guides</a:t>
            </a: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HINT: Alt + F9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for quick view of guides</a:t>
            </a: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Mac: </a:t>
            </a:r>
            <a:r>
              <a:rPr lang="en-US" sz="894" b="0" i="0" dirty="0">
                <a:solidFill>
                  <a:srgbClr val="333333"/>
                </a:solidFill>
                <a:effectLst/>
                <a:latin typeface="AvenirNext LT Pro Regular"/>
              </a:rPr>
              <a:t>⌘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+ option + ctrl + G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344309" y="1641426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86071" y="3653024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806" y="1392529"/>
            <a:ext cx="251057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3103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9pPr>
          </a:lstStyle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HEADER &amp; FOOTER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on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Header and Footer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in the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Insert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Apply to All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or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Apply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if only used on one slide</a:t>
            </a:r>
          </a:p>
          <a:p>
            <a:pPr eaLnBrk="1" hangingPunct="1">
              <a:spcAft>
                <a:spcPts val="594"/>
              </a:spcAft>
              <a:defRPr/>
            </a:pP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1588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COPY/PASTE CONTENT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1. Best practice: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Create a slide in your new presentation and copy </a:t>
            </a:r>
            <a:r>
              <a:rPr lang="en-US" altLang="da-DK" sz="894" b="0" i="0" u="sng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one</a:t>
            </a:r>
            <a:r>
              <a:rPr lang="en-US" altLang="da-DK" sz="894" b="0" i="0" u="none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piece of content at a time (e.g. copy all text from </a:t>
            </a:r>
            <a:r>
              <a:rPr lang="en-US" altLang="da-DK" sz="894" b="0" i="0" u="sng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one</a:t>
            </a:r>
            <a:r>
              <a:rPr lang="en-US" altLang="da-DK" sz="894" b="0" i="0" u="none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textbox)</a:t>
            </a:r>
            <a:endParaRPr lang="en-US" altLang="da-DK" sz="894" b="1" i="0" u="sng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2.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US" altLang="da-DK" sz="894" b="1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SLIDES &amp; SLIDE ELEMENTS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Insert predefined slides and elements from the Templafy button. Choose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Slides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and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Slide elements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from the dropdown menu or from the buttons in the Templafy pane on the right side of the screen</a:t>
            </a:r>
            <a:endParaRPr lang="en-US" altLang="da-DK" sz="894" b="1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1219206" y="448725"/>
            <a:ext cx="1033462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182" b="0" noProof="1">
                <a:solidFill>
                  <a:schemeClr val="tx1"/>
                </a:solidFill>
                <a:latin typeface="+mj-lt"/>
                <a:cs typeface="AvenirNext LT Pro Regular" panose="020B0504020202020204" pitchFamily="34" charset="0"/>
              </a:rPr>
              <a:t>TIPS &amp; TRICKS - YOUR USER GUIDE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92827" y="2047148"/>
            <a:ext cx="378293" cy="543366"/>
          </a:xfrm>
          <a:prstGeom prst="rect">
            <a:avLst/>
          </a:prstGeom>
        </p:spPr>
      </p:pic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FBAD3BF-000D-4179-B817-A630155E2EF6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344570" y="2884167"/>
            <a:ext cx="341204" cy="321707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78" y="5287103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28633" y="1392529"/>
            <a:ext cx="2124000" cy="37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3103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venirNext LT Pro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Next LT Pro Regular" charset="0"/>
              </a:defRPr>
            </a:lvl9pPr>
          </a:lstStyle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TEXT STYLES</a:t>
            </a:r>
            <a:endParaRPr lang="en-US" altLang="da-DK" sz="1588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Use the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TAB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-key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to jump through </a:t>
            </a:r>
            <a:b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levels. Click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ENTER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, then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TAB</a:t>
            </a: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594"/>
              </a:spcAft>
              <a:defRPr/>
            </a:pPr>
            <a:r>
              <a:rPr lang="en-US" altLang="da-DK" sz="894" b="0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To go back in levels use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SHIFT-TAB</a:t>
            </a:r>
            <a:endParaRPr lang="en-US" sz="894" b="1" noProof="1">
              <a:solidFill>
                <a:schemeClr val="tx1"/>
              </a:solidFill>
              <a:latin typeface="+mn-lt"/>
              <a:cs typeface="AvenirNext LT Pro Medium" panose="020B0504020202020204" pitchFamily="34" charset="0"/>
            </a:endParaRPr>
          </a:p>
          <a:p>
            <a:pPr eaLnBrk="1" hangingPunct="1">
              <a:spcAft>
                <a:spcPts val="594"/>
              </a:spcAft>
              <a:defRPr/>
            </a:pPr>
            <a:r>
              <a:rPr lang="en-US" sz="894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Alternatively, </a:t>
            </a:r>
            <a:r>
              <a:rPr lang="en-US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Increase</a:t>
            </a:r>
            <a:r>
              <a:rPr lang="en-US" sz="894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and</a:t>
            </a:r>
            <a:br>
              <a:rPr lang="en-US" sz="894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Decrease </a:t>
            </a:r>
            <a:r>
              <a:rPr lang="en-US" sz="894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list level can be used</a:t>
            </a: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Reset slide</a:t>
            </a:r>
          </a:p>
          <a:p>
            <a:pPr marL="0" marR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894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the </a:t>
            </a:r>
            <a:r>
              <a:rPr lang="en-US" altLang="da-DK" sz="894" b="1" baseline="0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Reset </a:t>
            </a:r>
            <a:r>
              <a:rPr lang="en-US" altLang="da-DK" sz="894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menu to reset position, size</a:t>
            </a:r>
            <a:r>
              <a:rPr lang="en-US" altLang="da-DK" sz="894" baseline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sz="1588" dirty="0">
                <a:latin typeface="+mn-lt"/>
                <a:cs typeface="AvenirNext LT Pro Regular" panose="020B0504020202020204" pitchFamily="34" charset="0"/>
              </a:rPr>
              <a:t>SLIDES &amp; LAYOUTS</a:t>
            </a:r>
          </a:p>
          <a:p>
            <a:pPr marL="0" marR="0" lvl="0" indent="0" algn="l" defTabSz="90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4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Click on the menu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New Slide 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in the </a:t>
            </a: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Home</a:t>
            </a:r>
            <a: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  <a:t> tab to insert a new slide</a:t>
            </a: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br>
              <a:rPr lang="en-US" altLang="da-DK" sz="894" b="0" noProof="1">
                <a:solidFill>
                  <a:schemeClr val="tx1"/>
                </a:solidFill>
                <a:latin typeface="+mn-lt"/>
                <a:cs typeface="AvenirNext LT Pro Regular" panose="020B0504020202020204" pitchFamily="34" charset="0"/>
              </a:rPr>
            </a:br>
            <a:r>
              <a:rPr lang="en-US" altLang="da-DK" sz="894" b="1" noProof="1">
                <a:solidFill>
                  <a:schemeClr val="tx1"/>
                </a:solidFill>
                <a:latin typeface="+mn-lt"/>
                <a:cs typeface="AvenirNext LT Pro Medium" panose="020B0504020202020204" pitchFamily="34" charset="0"/>
              </a:rPr>
              <a:t>Change layout</a:t>
            </a:r>
            <a:endParaRPr lang="en-US" altLang="da-DK" sz="894" b="0" noProof="1">
              <a:solidFill>
                <a:schemeClr val="tx1"/>
              </a:solidFill>
              <a:latin typeface="+mn-lt"/>
              <a:cs typeface="AvenirNext LT Pro Regular" panose="020B0504020202020204" pitchFamily="34" charset="0"/>
            </a:endParaRPr>
          </a:p>
          <a:p>
            <a:pPr marL="0" indent="0">
              <a:spcAft>
                <a:spcPts val="594"/>
              </a:spcAft>
              <a:buFont typeface="+mj-lt"/>
              <a:buNone/>
            </a:pPr>
            <a:r>
              <a:rPr lang="en-US" sz="894" dirty="0">
                <a:solidFill>
                  <a:srgbClr val="000000"/>
                </a:solidFill>
                <a:latin typeface="+mn-lt"/>
                <a:ea typeface="AvenirNext LT Pro Regular" panose="020B0504020202020204" pitchFamily="34" charset="0"/>
              </a:rPr>
              <a:t>Click on the arrow next to </a:t>
            </a:r>
            <a:r>
              <a:rPr lang="en-US" sz="894" b="1" dirty="0">
                <a:solidFill>
                  <a:srgbClr val="000000"/>
                </a:solidFill>
                <a:latin typeface="+mn-lt"/>
                <a:ea typeface="AvenirNext LT Pro Medium" panose="020B0504020202020204" pitchFamily="34" charset="0"/>
              </a:rPr>
              <a:t>Layout</a:t>
            </a:r>
            <a:br>
              <a:rPr lang="en-US" sz="894" b="1" dirty="0">
                <a:solidFill>
                  <a:srgbClr val="000000"/>
                </a:solidFill>
                <a:latin typeface="+mn-lt"/>
                <a:ea typeface="AvenirNext LT Pro Medium" panose="020B0504020202020204" pitchFamily="34" charset="0"/>
              </a:rPr>
            </a:br>
            <a:r>
              <a:rPr lang="en-US" sz="894" dirty="0">
                <a:solidFill>
                  <a:srgbClr val="000000"/>
                </a:solidFill>
                <a:latin typeface="+mn-lt"/>
                <a:ea typeface="AvenirNext LT Pro Regular" panose="020B0504020202020204" pitchFamily="34" charset="0"/>
              </a:rPr>
              <a:t>to view a dropdown menu of possible slide layouts</a:t>
            </a:r>
            <a:endParaRPr lang="en-US" sz="894" dirty="0">
              <a:latin typeface="+mn-lt"/>
              <a:ea typeface="AvenirNext LT Pro Regular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78887" y="4801410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378887" y="3985558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381585" y="313499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378887" y="2480541"/>
            <a:ext cx="457143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550" tIns="71550" rIns="71550" bIns="715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594"/>
              </a:spcBef>
              <a:buClr>
                <a:srgbClr val="003755"/>
              </a:buClr>
            </a:pPr>
            <a:endParaRPr lang="en-US" sz="1394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9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376" b="0" noProof="0" dirty="0">
                <a:solidFill>
                  <a:schemeClr val="bg1"/>
                </a:solidFill>
              </a:rPr>
              <a:t>If you see any </a:t>
            </a:r>
            <a:r>
              <a:rPr lang="en-US" sz="4376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376" b="0" i="0" noProof="0" dirty="0">
                <a:solidFill>
                  <a:schemeClr val="bg1"/>
                </a:solidFill>
              </a:rPr>
              <a:t>one</a:t>
            </a:r>
            <a:r>
              <a:rPr lang="en-US" sz="4376" b="1" i="1" noProof="0" dirty="0">
                <a:solidFill>
                  <a:schemeClr val="bg1"/>
                </a:solidFill>
              </a:rPr>
              <a:t>,</a:t>
            </a:r>
            <a:br>
              <a:rPr lang="en-US" sz="4376" b="0" i="0" noProof="0" dirty="0">
                <a:solidFill>
                  <a:schemeClr val="bg1"/>
                </a:solidFill>
              </a:rPr>
            </a:br>
            <a:r>
              <a:rPr lang="en-US" sz="4376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376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376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782" b="0" noProof="0" dirty="0">
                <a:solidFill>
                  <a:schemeClr val="bg1"/>
                </a:solidFill>
              </a:rPr>
            </a:br>
            <a:br>
              <a:rPr lang="en-US" sz="2782" b="0" noProof="0" dirty="0">
                <a:solidFill>
                  <a:schemeClr val="bg1"/>
                </a:solidFill>
              </a:rPr>
            </a:br>
            <a:endParaRPr lang="en-US" sz="2782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94"/>
                </a:spcBef>
                <a:buClr>
                  <a:srgbClr val="003755"/>
                </a:buClr>
              </a:pPr>
              <a:endParaRPr lang="en-US" sz="1394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594"/>
                </a:spcBef>
                <a:buClr>
                  <a:srgbClr val="003755"/>
                </a:buClr>
              </a:pPr>
              <a:endParaRPr lang="en-US" sz="1394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716" b="1" i="1" noProof="0" dirty="0">
                <a:solidFill>
                  <a:schemeClr val="bg1"/>
                </a:solidFill>
              </a:rPr>
              <a:t>Do not use </a:t>
            </a:r>
            <a:endParaRPr lang="en-US" sz="2388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1988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1988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788" b="0" noProof="0" dirty="0">
                <a:solidFill>
                  <a:schemeClr val="bg1"/>
                </a:solidFill>
              </a:rPr>
            </a:br>
            <a:endParaRPr lang="en-US" sz="1788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385C129-467E-404F-9020-54DE6C497467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15" name="Background blue">
            <a:extLst>
              <a:ext uri="{FF2B5EF4-FFF2-40B4-BE49-F238E27FC236}">
                <a16:creationId xmlns:a16="http://schemas.microsoft.com/office/drawing/2014/main" id="{9FA2F11A-9B65-4830-8F61-5ABBE36D3CE6}"/>
              </a:ext>
            </a:extLst>
          </p:cNvPr>
          <p:cNvSpPr/>
          <p:nvPr userDrawn="1"/>
        </p:nvSpPr>
        <p:spPr>
          <a:xfrm>
            <a:off x="6096000" y="0"/>
            <a:ext cx="60960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F97E2E3-73F5-42D8-8D28-86EA9DF44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57981" y="6078829"/>
            <a:ext cx="3033609" cy="3622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6096000" cy="6861600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657975" y="1112850"/>
            <a:ext cx="4895848" cy="2808699"/>
          </a:xfrm>
        </p:spPr>
        <p:txBody>
          <a:bodyPr anchor="b"/>
          <a:lstStyle>
            <a:lvl1pPr algn="l">
              <a:lnSpc>
                <a:spcPct val="110000"/>
              </a:lnSpc>
              <a:defRPr sz="397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657975" y="4338004"/>
            <a:ext cx="4895848" cy="3855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1788" b="1">
                <a:solidFill>
                  <a:schemeClr val="bg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Presenter name, title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7B57197-1764-4039-BC11-697FE5806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657981" y="4906943"/>
            <a:ext cx="4895847" cy="2994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788">
                <a:solidFill>
                  <a:schemeClr val="bg1"/>
                </a:solidFill>
              </a:defRPr>
            </a:lvl1pPr>
          </a:lstStyle>
          <a:p>
            <a:fld id="{1E7C5033-46D0-4DEC-9739-8C392E1AC544}" type="datetime4">
              <a:rPr lang="en-US" smtClean="0"/>
              <a:pPr/>
              <a:t>June 28,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7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B + waterm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15" name="Background blue">
            <a:extLst>
              <a:ext uri="{FF2B5EF4-FFF2-40B4-BE49-F238E27FC236}">
                <a16:creationId xmlns:a16="http://schemas.microsoft.com/office/drawing/2014/main" id="{9FA2F11A-9B65-4830-8F61-5ABBE36D3CE6}"/>
              </a:ext>
            </a:extLst>
          </p:cNvPr>
          <p:cNvSpPr/>
          <p:nvPr userDrawn="1"/>
        </p:nvSpPr>
        <p:spPr>
          <a:xfrm>
            <a:off x="6096000" y="0"/>
            <a:ext cx="60960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C10D2A-9307-BD4A-8163-924C493DD6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75" r="39387" b="23395"/>
          <a:stretch/>
        </p:blipFill>
        <p:spPr>
          <a:xfrm>
            <a:off x="6094799" y="1"/>
            <a:ext cx="6097201" cy="68580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9F97E2E3-73F5-42D8-8D28-86EA9DF44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57981" y="6078829"/>
            <a:ext cx="3033609" cy="3622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6096000" cy="6861600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657975" y="1112850"/>
            <a:ext cx="4895848" cy="2808699"/>
          </a:xfrm>
        </p:spPr>
        <p:txBody>
          <a:bodyPr anchor="b"/>
          <a:lstStyle>
            <a:lvl1pPr algn="l">
              <a:lnSpc>
                <a:spcPct val="110000"/>
              </a:lnSpc>
              <a:defRPr sz="397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657975" y="4338004"/>
            <a:ext cx="4895848" cy="38550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1788" b="1">
                <a:solidFill>
                  <a:schemeClr val="bg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Presenter name, title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7B57197-1764-4039-BC11-697FE5806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657981" y="4906943"/>
            <a:ext cx="4895847" cy="2994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788">
                <a:solidFill>
                  <a:schemeClr val="bg1"/>
                </a:solidFill>
              </a:defRPr>
            </a:lvl1pPr>
          </a:lstStyle>
          <a:p>
            <a:fld id="{1E7C5033-46D0-4DEC-9739-8C392E1AC544}" type="datetime4">
              <a:rPr lang="en-US" smtClean="0"/>
              <a:pPr/>
              <a:t>June 28, 2022</a:t>
            </a:fld>
            <a:endParaRPr lang="en-US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0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6" hidden="1">
            <a:extLst>
              <a:ext uri="{FF2B5EF4-FFF2-40B4-BE49-F238E27FC236}">
                <a16:creationId xmlns:a16="http://schemas.microsoft.com/office/drawing/2014/main" id="{B299F4DB-4306-4708-8FDA-CFC3233209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81C194-7206-4F72-8A77-9947114C771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15" name="Background blue">
            <a:extLst>
              <a:ext uri="{FF2B5EF4-FFF2-40B4-BE49-F238E27FC236}">
                <a16:creationId xmlns:a16="http://schemas.microsoft.com/office/drawing/2014/main" id="{9FA2F11A-9B65-4830-8F61-5ABBE36D3CE6}"/>
              </a:ext>
            </a:extLst>
          </p:cNvPr>
          <p:cNvSpPr/>
          <p:nvPr userDrawn="1"/>
        </p:nvSpPr>
        <p:spPr>
          <a:xfrm>
            <a:off x="6096000" y="5813535"/>
            <a:ext cx="6096000" cy="1048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F97E2E3-73F5-42D8-8D28-86EA9DF44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73664" y="6159083"/>
            <a:ext cx="3033609" cy="3622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3875" y="828687"/>
            <a:ext cx="5133976" cy="4829175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57975" y="1112839"/>
            <a:ext cx="4895848" cy="1602082"/>
          </a:xfrm>
        </p:spPr>
        <p:txBody>
          <a:bodyPr anchor="b"/>
          <a:lstStyle>
            <a:lvl1pPr algn="l">
              <a:lnSpc>
                <a:spcPct val="110000"/>
              </a:lnSpc>
              <a:defRPr sz="397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57975" y="2745102"/>
            <a:ext cx="4895848" cy="112413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venir Next LT Pro" panose="020B0504020202020204" pitchFamily="34" charset="0"/>
              <a:buChar char="​"/>
              <a:defRPr sz="3182" b="0">
                <a:solidFill>
                  <a:schemeClr val="tx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61493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4" userDrawn="1">
          <p15:clr>
            <a:srgbClr val="FBAE40"/>
          </p15:clr>
        </p15:guide>
        <p15:guide id="2" pos="4194" userDrawn="1">
          <p15:clr>
            <a:srgbClr val="FBAE40"/>
          </p15:clr>
        </p15:guide>
        <p15:guide id="3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6DB35B2F-204D-4092-A860-94E70637BD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1BEB41F5-194C-405C-8EDC-8C5E550FE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6" hidden="1">
            <a:extLst>
              <a:ext uri="{FF2B5EF4-FFF2-40B4-BE49-F238E27FC236}">
                <a16:creationId xmlns:a16="http://schemas.microsoft.com/office/drawing/2014/main" id="{B299F4DB-4306-4708-8FDA-CFC3233209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81C194-7206-4F72-8A77-9947114C771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14" name="Background">
            <a:extLst>
              <a:ext uri="{FF2B5EF4-FFF2-40B4-BE49-F238E27FC236}">
                <a16:creationId xmlns:a16="http://schemas.microsoft.com/office/drawing/2014/main" id="{893ABF29-A8C1-46A8-B164-55FE6DB820E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F52F2982-3F1F-417C-953E-0CD81B4BA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49" y="6171965"/>
            <a:ext cx="3033924" cy="362324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55F5-F0CD-47F9-BCF4-B16B52E69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3875" y="828687"/>
            <a:ext cx="5133976" cy="4829175"/>
          </a:xfrm>
        </p:spPr>
        <p:txBody>
          <a:bodyPr lIns="72000" tIns="72000" rIns="72000"/>
          <a:lstStyle>
            <a:lvl1pPr marL="0" indent="0" algn="l">
              <a:buNone/>
              <a:defRPr sz="1588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57975" y="1112839"/>
            <a:ext cx="4895848" cy="1602082"/>
          </a:xfrm>
        </p:spPr>
        <p:txBody>
          <a:bodyPr anchor="b"/>
          <a:lstStyle>
            <a:lvl1pPr algn="l">
              <a:lnSpc>
                <a:spcPct val="110000"/>
              </a:lnSpc>
              <a:defRPr sz="397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57975" y="2745102"/>
            <a:ext cx="4895848" cy="1124136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venir Next LT Pro" panose="020B0504020202020204" pitchFamily="34" charset="0"/>
              <a:buChar char="​"/>
              <a:defRPr sz="3182" b="0">
                <a:solidFill>
                  <a:schemeClr val="tx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1"/>
            </a:lvl2pPr>
            <a:lvl3pPr marL="0" indent="0" algn="l">
              <a:buFont typeface="Avenir Next LT Pro" panose="020B0504020202020204" pitchFamily="34" charset="0"/>
              <a:buChar char="​"/>
              <a:defRPr sz="1988" b="1"/>
            </a:lvl3pPr>
            <a:lvl4pPr marL="0" indent="0" algn="l">
              <a:buFont typeface="Avenir Next LT Pro" panose="020B0504020202020204" pitchFamily="34" charset="0"/>
              <a:buChar char="​"/>
              <a:defRPr sz="1988" b="1"/>
            </a:lvl4pPr>
            <a:lvl5pPr marL="0" indent="0" algn="l">
              <a:buFont typeface="Avenir Next LT Pro" panose="020B0504020202020204" pitchFamily="34" charset="0"/>
              <a:buChar char="​"/>
              <a:defRPr sz="1988" b="1"/>
            </a:lvl5pPr>
            <a:lvl6pPr marL="0" indent="0" algn="l">
              <a:buFont typeface="Avenir Next LT Pro" panose="020B0504020202020204" pitchFamily="34" charset="0"/>
              <a:buChar char="​"/>
              <a:defRPr sz="1988" b="1"/>
            </a:lvl6pPr>
            <a:lvl7pPr marL="0" indent="0" algn="l">
              <a:buFont typeface="Avenir Next LT Pro" panose="020B0504020202020204" pitchFamily="34" charset="0"/>
              <a:buChar char="​"/>
              <a:defRPr sz="1988" b="1"/>
            </a:lvl7pPr>
            <a:lvl8pPr marL="0" indent="0" algn="l">
              <a:buFont typeface="Avenir Next LT Pro" panose="020B0504020202020204" pitchFamily="34" charset="0"/>
              <a:buChar char="​"/>
              <a:defRPr sz="1988" b="1"/>
            </a:lvl8pPr>
            <a:lvl9pPr marL="0" indent="0" algn="l">
              <a:buFont typeface="Avenir Next LT Pro" panose="020B0504020202020204" pitchFamily="34" charset="0"/>
              <a:buChar char="​"/>
              <a:defRPr sz="1988" b="1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683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6" hidden="1">
            <a:extLst>
              <a:ext uri="{FF2B5EF4-FFF2-40B4-BE49-F238E27FC236}">
                <a16:creationId xmlns:a16="http://schemas.microsoft.com/office/drawing/2014/main" id="{A0208642-FAE2-4418-9014-1CE767DCC7F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1C88E50E-F071-4EB4-A55A-7E0511339D8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E7F83165-73E5-45CF-B88B-91410D08B5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0" hidden="1">
            <a:extLst>
              <a:ext uri="{FF2B5EF4-FFF2-40B4-BE49-F238E27FC236}">
                <a16:creationId xmlns:a16="http://schemas.microsoft.com/office/drawing/2014/main" id="{F03054CD-9DA2-4418-92CC-F992664950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410" y="1116000"/>
            <a:ext cx="5360416" cy="53816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Agenda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3410" y="2055814"/>
            <a:ext cx="5360416" cy="3819525"/>
          </a:xfrm>
        </p:spPr>
        <p:txBody>
          <a:bodyPr/>
          <a:lstStyle>
            <a:lvl1pPr marL="0" indent="0">
              <a:buFont typeface="Avenir Next LT Pro" panose="020B0504020202020204" pitchFamily="34" charset="0"/>
              <a:buChar char="​"/>
              <a:defRPr/>
            </a:lvl1pPr>
            <a:lvl2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 b="1">
                <a:solidFill>
                  <a:schemeClr val="accent1"/>
                </a:solidFill>
              </a:defRPr>
            </a:lvl2pPr>
            <a:lvl3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/>
            </a:lvl3pPr>
            <a:lvl4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>
                <a:solidFill>
                  <a:schemeClr val="accent1"/>
                </a:solidFill>
              </a:defRPr>
            </a:lvl4pPr>
            <a:lvl5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/>
            </a:lvl5pPr>
            <a:lvl6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 b="1">
                <a:solidFill>
                  <a:schemeClr val="accent1"/>
                </a:solidFill>
              </a:defRPr>
            </a:lvl6pPr>
            <a:lvl7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 b="0"/>
            </a:lvl7pPr>
            <a:lvl8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 b="1">
                <a:solidFill>
                  <a:schemeClr val="accent1"/>
                </a:solidFill>
              </a:defRPr>
            </a:lvl8pPr>
            <a:lvl9pPr marL="0" indent="0">
              <a:spcBef>
                <a:spcPts val="1194"/>
              </a:spcBef>
              <a:buFont typeface="Avenir Next LT Pro" panose="020B0504020202020204" pitchFamily="34" charset="0"/>
              <a:buChar char="​"/>
              <a:defRPr sz="1988"/>
            </a:lvl9pPr>
          </a:lstStyle>
          <a:p>
            <a:pPr lvl="0"/>
            <a:r>
              <a:rPr lang="en-US" noProof="0" dirty="0"/>
              <a:t>Click to add agenda point </a:t>
            </a:r>
            <a:br>
              <a:rPr lang="en-US" noProof="0" dirty="0"/>
            </a:br>
            <a:r>
              <a:rPr lang="en-US" noProof="0" dirty="0"/>
              <a:t>Enter &amp; TAB for next text level</a:t>
            </a:r>
            <a:br>
              <a:rPr lang="en-US" noProof="0" dirty="0"/>
            </a:br>
            <a:r>
              <a:rPr lang="en-US" noProof="0" dirty="0"/>
              <a:t>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11024C59-BCE1-4BD6-8A02-366D1649E6F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95551" y="1545996"/>
            <a:ext cx="4006393" cy="3403076"/>
          </a:xfrm>
        </p:spPr>
        <p:txBody>
          <a:bodyPr lIns="72000" tIns="36000" rIns="72000"/>
          <a:lstStyle>
            <a:lvl1pPr marL="0" indent="0" algn="l">
              <a:buNone/>
              <a:defRPr sz="1394"/>
            </a:lvl1pPr>
          </a:lstStyle>
          <a:p>
            <a:r>
              <a:rPr lang="en-US" dirty="0"/>
              <a:t>Click on frame and insert picture from Templafy or use icon to insert from device.</a:t>
            </a: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00" userDrawn="1">
          <p15:clr>
            <a:srgbClr val="FBAE40"/>
          </p15:clr>
        </p15:guide>
        <p15:guide id="2" pos="3096" userDrawn="1">
          <p15:clr>
            <a:srgbClr val="FBAE40"/>
          </p15:clr>
        </p15:guide>
        <p15:guide id="3" pos="56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7613" y="1112839"/>
            <a:ext cx="10336212" cy="2397124"/>
          </a:xfrm>
        </p:spPr>
        <p:txBody>
          <a:bodyPr anchor="b"/>
          <a:lstStyle>
            <a:lvl1pPr algn="l">
              <a:defRPr sz="5964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7618" y="3602038"/>
            <a:ext cx="10336213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2388" b="0">
                <a:solidFill>
                  <a:schemeClr val="tx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0">
                <a:solidFill>
                  <a:schemeClr val="tx1"/>
                </a:solidFill>
              </a:defRPr>
            </a:lvl2pPr>
            <a:lvl3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3pPr>
            <a:lvl4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4pPr>
            <a:lvl5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5pPr>
            <a:lvl6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6pPr>
            <a:lvl7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7pPr>
            <a:lvl8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8pPr>
            <a:lvl9pPr marL="0" indent="0" algn="l">
              <a:buFont typeface="Avenir Next LT Pro" panose="020B0504020202020204" pitchFamily="34" charset="0"/>
              <a:buChar char="​"/>
              <a:tabLst/>
              <a:defRPr sz="1988" b="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Date Placeholder 6" hidden="1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158E6B2A-BED2-4B70-8025-C663464F589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0" hidden="1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A4FC8C0-1051-4AFB-A9A0-EF7767F44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5390" y="6257674"/>
            <a:ext cx="2717793" cy="3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er + waterm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noProof="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9ADFE-710A-394B-A06C-32397AFD81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1681" r="21451" b="45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7613" y="1112839"/>
            <a:ext cx="10336212" cy="2397124"/>
          </a:xfrm>
        </p:spPr>
        <p:txBody>
          <a:bodyPr anchor="b"/>
          <a:lstStyle>
            <a:lvl1pPr algn="l">
              <a:defRPr sz="5964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7618" y="3602038"/>
            <a:ext cx="10336213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venir Next LT Pro" panose="020B0504020202020204" pitchFamily="34" charset="0"/>
              <a:buChar char="​"/>
              <a:defRPr sz="2388" b="0">
                <a:solidFill>
                  <a:schemeClr val="tx1"/>
                </a:solidFill>
              </a:defRPr>
            </a:lvl1pPr>
            <a:lvl2pPr marL="0" indent="0" algn="l">
              <a:buFont typeface="Avenir Next LT Pro" panose="020B0504020202020204" pitchFamily="34" charset="0"/>
              <a:buNone/>
              <a:defRPr sz="1988" b="0">
                <a:solidFill>
                  <a:schemeClr val="tx1"/>
                </a:solidFill>
              </a:defRPr>
            </a:lvl2pPr>
            <a:lvl3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3pPr>
            <a:lvl4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4pPr>
            <a:lvl5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5pPr>
            <a:lvl6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6pPr>
            <a:lvl7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7pPr>
            <a:lvl8pPr marL="0" indent="0" algn="l">
              <a:buFont typeface="Avenir Next LT Pro" panose="020B0504020202020204" pitchFamily="34" charset="0"/>
              <a:buChar char="​"/>
              <a:defRPr sz="1988" b="0">
                <a:solidFill>
                  <a:schemeClr val="tx1"/>
                </a:solidFill>
              </a:defRPr>
            </a:lvl8pPr>
            <a:lvl9pPr marL="0" indent="0" algn="l">
              <a:buFont typeface="Avenir Next LT Pro" panose="020B0504020202020204" pitchFamily="34" charset="0"/>
              <a:buChar char="​"/>
              <a:tabLst/>
              <a:defRPr sz="1988" b="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A4FC8C0-1051-4AFB-A9A0-EF7767F44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5390" y="6257674"/>
            <a:ext cx="2717793" cy="324571"/>
          </a:xfrm>
          <a:prstGeom prst="rect">
            <a:avLst/>
          </a:prstGeom>
        </p:spPr>
      </p:pic>
      <p:sp>
        <p:nvSpPr>
          <p:cNvPr id="11" name="Date Placeholder 6" hidden="1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158E6B2A-BED2-4B70-8025-C663464F589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12" name="Footer Placeholder 8" hidden="1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0" hidden="1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8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br>
              <a:rPr lang="en-US" noProof="0" dirty="0"/>
            </a:br>
            <a:r>
              <a:rPr lang="en-US" noProof="0" dirty="0"/>
              <a:t>Enter &amp; TAB for next text level</a:t>
            </a:r>
            <a:br>
              <a:rPr lang="en-US" noProof="0" dirty="0"/>
            </a:br>
            <a:r>
              <a:rPr lang="en-US" noProof="0" dirty="0"/>
              <a:t>SHIFT+TAB to go back in levels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920" y="6433200"/>
            <a:ext cx="641732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9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4A119A-E811-4557-A806-BDFF7894113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27268" y="6433200"/>
            <a:ext cx="378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9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8310" y="6433200"/>
            <a:ext cx="33552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9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AA811B-2EBD-4900-905E-5BE2064496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6C466-A70F-40D9-9CB7-1C4DC539D6BA}"/>
              </a:ext>
            </a:extLst>
          </p:cNvPr>
          <p:cNvSpPr/>
          <p:nvPr userDrawn="1"/>
        </p:nvSpPr>
        <p:spPr bwMode="ltGray">
          <a:xfrm>
            <a:off x="667512" y="-1"/>
            <a:ext cx="11524488" cy="44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0" tIns="35778" rIns="71550" bIns="35778" rtlCol="0" anchor="ctr"/>
          <a:lstStyle/>
          <a:p>
            <a:pPr algn="ctr"/>
            <a:endParaRPr lang="en-US" sz="1988" noProof="0" dirty="0" err="1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114424"/>
            <a:ext cx="10335600" cy="5381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057399"/>
            <a:ext cx="10335600" cy="3819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Level 1 (Enter+TAB for next text level, SHIFT+TAB to go back in levels)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4, Header</a:t>
            </a:r>
          </a:p>
          <a:p>
            <a:pPr lvl="4"/>
            <a:r>
              <a:rPr lang="en-US" noProof="0" dirty="0"/>
              <a:t>Level 5, Body</a:t>
            </a:r>
          </a:p>
          <a:p>
            <a:pPr lvl="5"/>
            <a:r>
              <a:rPr lang="en-US" noProof="0" dirty="0"/>
              <a:t>Level 6</a:t>
            </a:r>
          </a:p>
          <a:p>
            <a:pPr lvl="6"/>
            <a:r>
              <a:rPr lang="en-US" noProof="0" dirty="0"/>
              <a:t>Level 7, Small Header</a:t>
            </a:r>
          </a:p>
          <a:p>
            <a:pPr lvl="7"/>
            <a:r>
              <a:rPr lang="en-US" noProof="0" dirty="0"/>
              <a:t>Level 8, Small Body</a:t>
            </a:r>
          </a:p>
          <a:p>
            <a:pPr lvl="8"/>
            <a:r>
              <a:rPr lang="en-US" noProof="0" dirty="0"/>
              <a:t>Level 9, Infographic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9A46CBA-5ADB-42F5-840D-0EEA5FC2E0D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6000" y="6498000"/>
            <a:ext cx="3859200" cy="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72" r:id="rId2"/>
    <p:sldLayoutId id="2147483776" r:id="rId3"/>
    <p:sldLayoutId id="2147483773" r:id="rId4"/>
    <p:sldLayoutId id="2147483774" r:id="rId5"/>
    <p:sldLayoutId id="2147483737" r:id="rId6"/>
    <p:sldLayoutId id="2147483731" r:id="rId7"/>
    <p:sldLayoutId id="2147483777" r:id="rId8"/>
    <p:sldLayoutId id="2147483732" r:id="rId9"/>
    <p:sldLayoutId id="2147483757" r:id="rId10"/>
    <p:sldLayoutId id="2147483758" r:id="rId11"/>
    <p:sldLayoutId id="2147483775" r:id="rId12"/>
    <p:sldLayoutId id="2147483755" r:id="rId13"/>
    <p:sldLayoutId id="2147483739" r:id="rId14"/>
    <p:sldLayoutId id="2147483743" r:id="rId15"/>
    <p:sldLayoutId id="2147483744" r:id="rId16"/>
    <p:sldLayoutId id="2147483762" r:id="rId17"/>
    <p:sldLayoutId id="2147483751" r:id="rId18"/>
  </p:sldLayoutIdLst>
  <p:hf hdr="0"/>
  <p:txStyles>
    <p:titleStyle>
      <a:lvl1pPr algn="l" defTabSz="908927" rtl="0" eaLnBrk="1" latinLnBrk="0" hangingPunct="1">
        <a:lnSpc>
          <a:spcPct val="90000"/>
        </a:lnSpc>
        <a:spcBef>
          <a:spcPct val="0"/>
        </a:spcBef>
        <a:buNone/>
        <a:defRPr sz="357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492" indent="-250492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1pPr>
      <a:lvl2pPr marL="500985" indent="-250492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751476" indent="-250492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​"/>
        <a:defRPr sz="1988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​"/>
        <a:tabLst/>
        <a:defRPr sz="1988" kern="1200">
          <a:solidFill>
            <a:schemeClr val="tx1"/>
          </a:solidFill>
          <a:latin typeface="+mn-lt"/>
          <a:ea typeface="+mn-ea"/>
          <a:cs typeface="+mn-cs"/>
        </a:defRPr>
      </a:lvl5pPr>
      <a:lvl6pPr marL="178923" indent="-178923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​"/>
        <a:defRPr sz="1194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594"/>
        </a:spcAft>
        <a:buFont typeface="Avenir Next LT Pro" panose="020B0504020202020204" pitchFamily="34" charset="0"/>
        <a:buChar char="​"/>
        <a:defRPr sz="1194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08927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venir Next LT Pro" panose="020B0504020202020204" pitchFamily="34" charset="0"/>
        <a:buChar char="​"/>
        <a:defRPr sz="655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464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927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3391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855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2318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6782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81246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5709" algn="l" defTabSz="90892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" userDrawn="1">
          <p15:clr>
            <a:srgbClr val="F26B43"/>
          </p15:clr>
        </p15:guide>
        <p15:guide id="2" pos="7278" userDrawn="1">
          <p15:clr>
            <a:srgbClr val="F26B43"/>
          </p15:clr>
        </p15:guide>
        <p15:guide id="3" orient="horz" pos="701" userDrawn="1">
          <p15:clr>
            <a:srgbClr val="F26B43"/>
          </p15:clr>
        </p15:guide>
        <p15:guide id="4" orient="horz" pos="1041" userDrawn="1">
          <p15:clr>
            <a:srgbClr val="F26B43"/>
          </p15:clr>
        </p15:guide>
        <p15:guide id="5" orient="horz" pos="1295" userDrawn="1">
          <p15:clr>
            <a:srgbClr val="F26B43"/>
          </p15:clr>
        </p15:guide>
        <p15:guide id="6" orient="horz" pos="37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6" Type="http://schemas.openxmlformats.org/officeDocument/2006/relationships/hyperlink" Target="https://blog.bigml.com/2017/03/14/introduction-to-boosted-trees/" TargetMode="Externa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yMdTAIkewk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ISLRv2_website.pdf" TargetMode="External"/><Relationship Id="rId2" Type="http://schemas.openxmlformats.org/officeDocument/2006/relationships/hyperlink" Target="https://medium.datadriveninvestor.com/the-basics-of-decision-trees-e5837cc2aba7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youtu.be/6UCbpAt4r9M" TargetMode="External"/><Relationship Id="rId5" Type="http://schemas.openxmlformats.org/officeDocument/2006/relationships/hyperlink" Target="https://www.youtube.com/watch?v=-yMdTAIkewk" TargetMode="External"/><Relationship Id="rId4" Type="http://schemas.openxmlformats.org/officeDocument/2006/relationships/hyperlink" Target="https://us.milliman.com/-/media/milliman/pdfs/2021-articles/4-2-21-interpretable-machine-learning.ash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B6ED-E089-486F-9671-94E27A2D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11F86-7050-4FA8-9305-BA9C33F8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Kloese, ACAS, CSPA</a:t>
            </a:r>
          </a:p>
          <a:p>
            <a:r>
              <a:rPr lang="en-US" dirty="0"/>
              <a:t>P/C Rate Modeling Actuary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6B81E-4EB9-4E29-BD85-1A3C167B22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June 14, 2022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62D5EA-7AF5-41A2-8B52-D9A31F3C1495}"/>
              </a:ext>
            </a:extLst>
          </p:cNvPr>
          <p:cNvSpPr/>
          <p:nvPr/>
        </p:nvSpPr>
        <p:spPr>
          <a:xfrm>
            <a:off x="195943" y="4723504"/>
            <a:ext cx="442229" cy="299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7C7F1-92A1-9376-065C-2BCDAF768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43" y="3109989"/>
            <a:ext cx="5608680" cy="1908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9B03A-333C-2C33-A0CB-3E74733B7427}"/>
              </a:ext>
            </a:extLst>
          </p:cNvPr>
          <p:cNvSpPr txBox="1"/>
          <p:nvPr/>
        </p:nvSpPr>
        <p:spPr>
          <a:xfrm>
            <a:off x="6657975" y="6600228"/>
            <a:ext cx="55285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from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Boosted Trees – The Official Blog of BigML.com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52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C33-91C6-AA5A-2D81-5A826A7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RF and Boosted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8341-06AE-EC9A-E1B3-24D41CC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differences</a:t>
            </a:r>
          </a:p>
          <a:p>
            <a:pPr lvl="1"/>
            <a:r>
              <a:rPr lang="en-US" dirty="0"/>
              <a:t>Boosting is run sequentially</a:t>
            </a:r>
          </a:p>
          <a:p>
            <a:pPr lvl="2"/>
            <a:r>
              <a:rPr lang="en-US" dirty="0"/>
              <a:t>Each subsequent tree attempts to refine the model further</a:t>
            </a:r>
          </a:p>
          <a:p>
            <a:pPr lvl="2"/>
            <a:r>
              <a:rPr lang="en-US" dirty="0"/>
              <a:t>The data is reweighted after each tree, so subsequent trees focus more on wrong predictions</a:t>
            </a:r>
          </a:p>
          <a:p>
            <a:pPr lvl="2"/>
            <a:r>
              <a:rPr lang="en-US" dirty="0"/>
              <a:t>Often takes longer to run than RF, trees can not be run simultaneously</a:t>
            </a:r>
          </a:p>
          <a:p>
            <a:pPr lvl="1"/>
            <a:r>
              <a:rPr lang="en-US" dirty="0"/>
              <a:t>New Hyperparameter “Learning Rate”</a:t>
            </a:r>
          </a:p>
          <a:p>
            <a:pPr lvl="2"/>
            <a:r>
              <a:rPr lang="en-US" dirty="0"/>
              <a:t>Also known as “shrinkage parameter”</a:t>
            </a:r>
          </a:p>
          <a:p>
            <a:pPr lvl="2"/>
            <a:r>
              <a:rPr lang="en-US" dirty="0"/>
              <a:t>Between 0 and 1 (usually small, closer to 0)</a:t>
            </a:r>
          </a:p>
          <a:p>
            <a:pPr lvl="2"/>
            <a:r>
              <a:rPr lang="en-US" dirty="0"/>
              <a:t>There is a trade off between number of trees and learning rate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35C6-9143-B6F5-510C-E4B437B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292B-057A-4473-B0ED-2F44A644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BE30-0500-0E6B-1D73-9C6A5C0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0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C33-91C6-AA5A-2D81-5A826A7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8341-06AE-EC9A-E1B3-24D41CC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Boosted Trees algorithms:</a:t>
            </a:r>
          </a:p>
          <a:p>
            <a:pPr lvl="1"/>
            <a:r>
              <a:rPr lang="en-US" dirty="0" err="1"/>
              <a:t>Adaboost</a:t>
            </a:r>
            <a:r>
              <a:rPr lang="en-US" dirty="0"/>
              <a:t> (</a:t>
            </a:r>
            <a:r>
              <a:rPr lang="en-US" dirty="0" err="1"/>
              <a:t>Adative</a:t>
            </a:r>
            <a:r>
              <a:rPr lang="en-US" dirty="0"/>
              <a:t> Boosting)</a:t>
            </a:r>
          </a:p>
          <a:p>
            <a:pPr lvl="1"/>
            <a:r>
              <a:rPr lang="en-US" dirty="0"/>
              <a:t>GBM (Gradient Boosting Machines)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</a:t>
            </a:r>
            <a:r>
              <a:rPr lang="en-US" dirty="0" err="1"/>
              <a:t>eXtreme</a:t>
            </a:r>
            <a:r>
              <a:rPr lang="en-US" dirty="0"/>
              <a:t> Gradient Boosting)</a:t>
            </a:r>
          </a:p>
          <a:p>
            <a:pPr lvl="1"/>
            <a:r>
              <a:rPr lang="en-US" dirty="0" err="1"/>
              <a:t>CatBoost</a:t>
            </a:r>
            <a:r>
              <a:rPr lang="en-US" dirty="0"/>
              <a:t> (Categorical Boosting)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35C6-9143-B6F5-510C-E4B437B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292B-057A-4473-B0ED-2F44A644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BE30-0500-0E6B-1D73-9C6A5C0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1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C33-91C6-AA5A-2D81-5A826A7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8341-06AE-EC9A-E1B3-24D41CC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Popular Boosting Algorithm</a:t>
            </a:r>
          </a:p>
          <a:p>
            <a:pPr lvl="1"/>
            <a:r>
              <a:rPr lang="en-US" dirty="0"/>
              <a:t>Many machine learning competitions won with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Available in open source software R and Python</a:t>
            </a:r>
          </a:p>
          <a:p>
            <a:r>
              <a:rPr lang="en-US" dirty="0" err="1"/>
              <a:t>Xgboost</a:t>
            </a:r>
            <a:r>
              <a:rPr lang="en-US" dirty="0"/>
              <a:t>() function arguments</a:t>
            </a:r>
          </a:p>
          <a:p>
            <a:pPr lvl="1"/>
            <a:r>
              <a:rPr lang="en-US" dirty="0"/>
              <a:t>Common Hyperparameters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how many splits deep can a tree grow</a:t>
            </a:r>
          </a:p>
          <a:p>
            <a:pPr lvl="2"/>
            <a:r>
              <a:rPr lang="en-US" dirty="0" err="1"/>
              <a:t>Nrounds</a:t>
            </a:r>
            <a:r>
              <a:rPr lang="en-US" dirty="0"/>
              <a:t>: Number of trees </a:t>
            </a:r>
          </a:p>
          <a:p>
            <a:pPr lvl="2"/>
            <a:r>
              <a:rPr lang="en-US" dirty="0"/>
              <a:t>Eta: Learning Rate</a:t>
            </a:r>
          </a:p>
          <a:p>
            <a:pPr lvl="2"/>
            <a:r>
              <a:rPr lang="en-US" dirty="0" err="1"/>
              <a:t>Colsample_bytree</a:t>
            </a:r>
            <a:r>
              <a:rPr lang="en-US" dirty="0"/>
              <a:t>: % of columns (predictor variables) to use at each split</a:t>
            </a:r>
          </a:p>
          <a:p>
            <a:pPr lvl="2"/>
            <a:r>
              <a:rPr lang="en-US" dirty="0"/>
              <a:t>Subsample: % of rows (records) to use within each tree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35C6-9143-B6F5-510C-E4B437B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292B-057A-4473-B0ED-2F44A644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BE30-0500-0E6B-1D73-9C6A5C0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1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C33-91C6-AA5A-2D81-5A826A79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8341-06AE-EC9A-E1B3-24D41CC5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xgboost</a:t>
            </a:r>
            <a:r>
              <a:rPr lang="en-US" dirty="0"/>
              <a:t>() function arguments</a:t>
            </a:r>
          </a:p>
          <a:p>
            <a:pPr lvl="1"/>
            <a:r>
              <a:rPr lang="en-US" dirty="0"/>
              <a:t>Specifying the input data</a:t>
            </a:r>
          </a:p>
          <a:p>
            <a:pPr lvl="2"/>
            <a:r>
              <a:rPr lang="en-US" dirty="0"/>
              <a:t>Data = matrix containing predictor variables</a:t>
            </a:r>
          </a:p>
          <a:p>
            <a:pPr lvl="2"/>
            <a:r>
              <a:rPr lang="en-US" dirty="0"/>
              <a:t>Label = matrix containing target variable</a:t>
            </a:r>
          </a:p>
          <a:p>
            <a:pPr lvl="2"/>
            <a:r>
              <a:rPr lang="en-US" dirty="0"/>
              <a:t>Weight = matrix containing weights (earned exposures, claim counts, etc.)</a:t>
            </a:r>
          </a:p>
          <a:p>
            <a:pPr lvl="1"/>
            <a:r>
              <a:rPr lang="en-US" dirty="0"/>
              <a:t>Specifying the learning objection (many options)</a:t>
            </a:r>
          </a:p>
          <a:p>
            <a:pPr lvl="2"/>
            <a:r>
              <a:rPr lang="en-US" dirty="0"/>
              <a:t>Objective = </a:t>
            </a:r>
            <a:r>
              <a:rPr lang="en-US" dirty="0" err="1"/>
              <a:t>Reg:squarederror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Reg:logistic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Count:poisson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Reg:gamma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Reg:tweedie</a:t>
            </a:r>
            <a:endParaRPr lang="en-US" dirty="0"/>
          </a:p>
          <a:p>
            <a:pPr lvl="2"/>
            <a:r>
              <a:rPr lang="en-US" dirty="0"/>
              <a:t>Objective = </a:t>
            </a:r>
            <a:r>
              <a:rPr lang="en-US" dirty="0" err="1"/>
              <a:t>binary:logistic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35C6-9143-B6F5-510C-E4B437B8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292B-057A-4473-B0ED-2F44A644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BE30-0500-0E6B-1D73-9C6A5C0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Challenges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9763762" cy="3819525"/>
          </a:xfrm>
        </p:spPr>
        <p:txBody>
          <a:bodyPr/>
          <a:lstStyle/>
          <a:p>
            <a:r>
              <a:rPr lang="en-US" dirty="0"/>
              <a:t>Interpretability</a:t>
            </a:r>
          </a:p>
          <a:p>
            <a:pPr lvl="1"/>
            <a:r>
              <a:rPr lang="en-US" dirty="0"/>
              <a:t>Boosted Trees even less interpretable than RF</a:t>
            </a:r>
          </a:p>
          <a:p>
            <a:pPr lvl="1"/>
            <a:r>
              <a:rPr lang="en-US" dirty="0"/>
              <a:t>Individual trees can be counterintuitive, because they target residual from prior trees</a:t>
            </a:r>
          </a:p>
          <a:p>
            <a:r>
              <a:rPr lang="en-US" dirty="0"/>
              <a:t>Prone to Overfit</a:t>
            </a:r>
          </a:p>
          <a:p>
            <a:pPr lvl="1"/>
            <a:r>
              <a:rPr lang="en-US" dirty="0"/>
              <a:t>Boosted Trees even more likely than RF to be overfit</a:t>
            </a:r>
          </a:p>
          <a:p>
            <a:pPr lvl="1"/>
            <a:r>
              <a:rPr lang="en-US" dirty="0"/>
              <a:t>Sequential nature of boosted trees means they can chase after the outliers</a:t>
            </a:r>
          </a:p>
          <a:p>
            <a:r>
              <a:rPr lang="en-US" dirty="0"/>
              <a:t>Auditability</a:t>
            </a:r>
          </a:p>
          <a:p>
            <a:pPr lvl="1"/>
            <a:r>
              <a:rPr lang="en-US" dirty="0"/>
              <a:t>Same issue with auditability</a:t>
            </a:r>
          </a:p>
          <a:p>
            <a:pPr lvl="1"/>
            <a:r>
              <a:rPr lang="en-US" dirty="0"/>
              <a:t>Requires documentation of all trees to reproduce model predictions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Triaging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4267202" cy="3715035"/>
          </a:xfrm>
        </p:spPr>
        <p:txBody>
          <a:bodyPr/>
          <a:lstStyle/>
          <a:p>
            <a:r>
              <a:rPr lang="en-US" dirty="0"/>
              <a:t>Variable Importance Plots</a:t>
            </a:r>
          </a:p>
          <a:p>
            <a:pPr lvl="1"/>
            <a:r>
              <a:rPr lang="en-US" dirty="0"/>
              <a:t>Provide a measure of which variables are relatively more important than others</a:t>
            </a:r>
          </a:p>
          <a:p>
            <a:pPr lvl="1"/>
            <a:r>
              <a:rPr lang="en-US" dirty="0"/>
              <a:t>High importance variables should be evaluated as they will have the greatest impact on consumers</a:t>
            </a:r>
          </a:p>
          <a:p>
            <a:pPr lvl="1"/>
            <a:r>
              <a:rPr lang="en-US" dirty="0"/>
              <a:t>Low importance variables should be evaluated for whether there is a good reason to include them</a:t>
            </a:r>
          </a:p>
          <a:p>
            <a:pPr lvl="2"/>
            <a:r>
              <a:rPr lang="en-US" dirty="0"/>
              <a:t>Similar to questioning variables with high p-values in a GLM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8963E-CB4A-2ED5-8269-AB037B3D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66" y="2057399"/>
            <a:ext cx="6395001" cy="39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73D8-6107-431A-9CA0-D107DB3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701-6657-4C1A-BFBF-CAE7C128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5219701" cy="3819525"/>
          </a:xfrm>
        </p:spPr>
        <p:txBody>
          <a:bodyPr/>
          <a:lstStyle/>
          <a:p>
            <a:r>
              <a:rPr lang="en-US" dirty="0"/>
              <a:t>Partial Dependence Plots</a:t>
            </a:r>
          </a:p>
          <a:p>
            <a:pPr lvl="1"/>
            <a:r>
              <a:rPr lang="en-US" dirty="0"/>
              <a:t>Computes the marginal effect of a given feature on the prediction</a:t>
            </a:r>
          </a:p>
          <a:p>
            <a:pPr lvl="1"/>
            <a:r>
              <a:rPr lang="en-US" dirty="0"/>
              <a:t>Fixes the value of the predictor variable of interest, calculating the model prediction for each observation using the fixed value</a:t>
            </a:r>
          </a:p>
          <a:p>
            <a:pPr lvl="1"/>
            <a:r>
              <a:rPr lang="en-US" dirty="0"/>
              <a:t>Repeat for all values of the predictor variable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9C8-8768-4F4E-9EE9-0A950FF7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E383-A07C-4A14-88EB-FD04A0A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01254-7C8F-AA8A-4D24-08CFCD5C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03" y="737119"/>
            <a:ext cx="5784864" cy="2892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1FF2D-303B-E238-EBEB-8B32F6364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3629608"/>
            <a:ext cx="5753100" cy="28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73D8-6107-431A-9CA0-D107DB3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701-6657-4C1A-BFBF-CAE7C128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992881" cy="3819525"/>
          </a:xfrm>
        </p:spPr>
        <p:txBody>
          <a:bodyPr/>
          <a:lstStyle/>
          <a:p>
            <a:r>
              <a:rPr lang="en-US" dirty="0"/>
              <a:t>Accumulated Local Effects</a:t>
            </a:r>
          </a:p>
          <a:p>
            <a:pPr lvl="1"/>
            <a:r>
              <a:rPr lang="en-US" dirty="0"/>
              <a:t>Better option in the case of correlated features</a:t>
            </a:r>
          </a:p>
          <a:p>
            <a:pPr lvl="1"/>
            <a:r>
              <a:rPr lang="en-US" dirty="0"/>
              <a:t>Calculates and accumulates incremental changes in the feature effects</a:t>
            </a:r>
          </a:p>
          <a:p>
            <a:pPr lvl="1"/>
            <a:r>
              <a:rPr lang="en-US" dirty="0"/>
              <a:t>Shows the expected and centered effects of a feature, like a coefficient in a GLM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9C8-8768-4F4E-9EE9-0A950FF7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FFF0-A727-42A2-99F0-5C112599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3760" y="6433200"/>
            <a:ext cx="4453508" cy="180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July 2021 Book Club: </a:t>
            </a:r>
            <a:r>
              <a:rPr lang="en-US" dirty="0">
                <a:hlinkClick r:id="rId2"/>
              </a:rPr>
              <a:t>https://www.youtube.com/watch?v=-yMdTAIkewk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E383-A07C-4A14-88EB-FD04A0A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5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92783D5-8F47-42E2-9E6C-C06883BD4B66}"/>
              </a:ext>
            </a:extLst>
          </p:cNvPr>
          <p:cNvGrpSpPr/>
          <p:nvPr/>
        </p:nvGrpSpPr>
        <p:grpSpPr>
          <a:xfrm>
            <a:off x="9429413" y="2101333"/>
            <a:ext cx="175605" cy="2723518"/>
            <a:chOff x="6818957" y="2081374"/>
            <a:chExt cx="268324" cy="3357296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5FF1F5A-4A48-4015-AD47-8731A4CC36F9}"/>
                </a:ext>
              </a:extLst>
            </p:cNvPr>
            <p:cNvSpPr/>
            <p:nvPr/>
          </p:nvSpPr>
          <p:spPr>
            <a:xfrm>
              <a:off x="6818957" y="2081374"/>
              <a:ext cx="253381" cy="2153737"/>
            </a:xfrm>
            <a:prstGeom prst="rightBrac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9B0B0ED0-28EE-4E4A-8941-4067F5F6F9B3}"/>
                </a:ext>
              </a:extLst>
            </p:cNvPr>
            <p:cNvSpPr/>
            <p:nvPr/>
          </p:nvSpPr>
          <p:spPr>
            <a:xfrm>
              <a:off x="6833900" y="4235110"/>
              <a:ext cx="253381" cy="1203560"/>
            </a:xfrm>
            <a:prstGeom prst="rightBrac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1D73D8-6107-431A-9CA0-D107DB3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701-6657-4C1A-BFBF-CAE7C128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43287"/>
            <a:ext cx="3992881" cy="3819525"/>
          </a:xfrm>
        </p:spPr>
        <p:txBody>
          <a:bodyPr/>
          <a:lstStyle/>
          <a:p>
            <a:r>
              <a:rPr lang="en-US" dirty="0"/>
              <a:t>Shapely Additive Explanations</a:t>
            </a:r>
          </a:p>
          <a:p>
            <a:pPr lvl="1"/>
            <a:r>
              <a:rPr lang="en-US" dirty="0"/>
              <a:t>How much that feature moves the prediction away from the overall average prediction.</a:t>
            </a:r>
          </a:p>
          <a:p>
            <a:pPr lvl="1"/>
            <a:r>
              <a:rPr lang="en-US" dirty="0"/>
              <a:t>&gt;0, feature increases predicted value higher than average value</a:t>
            </a:r>
          </a:p>
          <a:p>
            <a:pPr lvl="1"/>
            <a:r>
              <a:rPr lang="en-US" dirty="0"/>
              <a:t>&lt;0, feature decreases predicted value lower than average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9C8-8768-4F4E-9EE9-0A950FF7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E383-A07C-4A14-88EB-FD04A0A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A4116-F639-7000-AE6B-5BF3A3C4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84" y="1652588"/>
            <a:ext cx="6647516" cy="24155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235F00-E1D4-F51C-9F7E-6EF62260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484" y="3974258"/>
            <a:ext cx="6501336" cy="24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ECDFA-34DC-45A5-8F29-1CFBDD7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Prone to Overfit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4D80-2AFD-4BF0-9808-ADBF9D6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B918-00C1-4BB7-946F-69E95BA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679B-B905-4BC8-80B9-92925D8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DDB8550-91E8-47A8-AD4B-7462597C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9062722" cy="3819525"/>
          </a:xfrm>
        </p:spPr>
        <p:txBody>
          <a:bodyPr/>
          <a:lstStyle/>
          <a:p>
            <a:r>
              <a:rPr lang="en-US" dirty="0"/>
              <a:t>Review Hyperparameters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trees should be large enough, but no larger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at plot to minimize OOB/Test Error or Deviance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Complexity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Minimum node size should be set high enough for reasonable credibility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Rule of Thumb: Max depth of &gt; 8 may be too high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hyperparameters should be disclosed and briefly commented on</a:t>
            </a:r>
          </a:p>
          <a:p>
            <a:pPr lvl="2"/>
            <a:r>
              <a:rPr lang="en-US" dirty="0"/>
              <a:t>Bootstrap sample size (% of rows)</a:t>
            </a:r>
          </a:p>
          <a:p>
            <a:pPr lvl="2"/>
            <a:r>
              <a:rPr lang="en-US" dirty="0"/>
              <a:t>Random Variables tried for each split (# of columns)</a:t>
            </a:r>
          </a:p>
          <a:p>
            <a:pPr lvl="1"/>
            <a:r>
              <a:rPr lang="en-US" dirty="0"/>
              <a:t>Criteria to split should match the model purpose (classification, regression)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 lift charts on test/holdout data</a:t>
            </a:r>
          </a:p>
        </p:txBody>
      </p:sp>
    </p:spTree>
    <p:extLst>
      <p:ext uri="{BB962C8B-B14F-4D97-AF65-F5344CB8AC3E}">
        <p14:creationId xmlns:p14="http://schemas.microsoft.com/office/powerpoint/2010/main" val="12846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1CFF-3952-4547-A6CF-5A04980C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01D3-14EE-4E57-83F6-29FE2B10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GLM’s are industry standard</a:t>
            </a:r>
          </a:p>
          <a:p>
            <a:r>
              <a:rPr lang="en-US" dirty="0"/>
              <a:t>The CASTF White Paper for Predictive Models is focused primarily on GLM’s</a:t>
            </a:r>
          </a:p>
          <a:p>
            <a:r>
              <a:rPr lang="en-US" dirty="0"/>
              <a:t>New Appendix for Random Forests has been adopted</a:t>
            </a:r>
          </a:p>
          <a:p>
            <a:r>
              <a:rPr lang="en-US" dirty="0"/>
              <a:t>Boosted trees are very similar with a couple differences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67CB-E9C0-4AF5-A521-25A3C75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79E-A067-4828-917F-6A4CA2E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C2FE-03EE-4EDC-9D08-FA98D6B8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0373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ECDFA-34DC-45A5-8F29-1CFBDD7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Auditability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4D80-2AFD-4BF0-9808-ADBF9D6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B918-00C1-4BB7-946F-69E95BA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679B-B905-4BC8-80B9-92925D8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DDB8550-91E8-47A8-AD4B-7462597C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8252606" cy="3549771"/>
          </a:xfrm>
        </p:spPr>
        <p:txBody>
          <a:bodyPr/>
          <a:lstStyle/>
          <a:p>
            <a:r>
              <a:rPr lang="en-US" dirty="0"/>
              <a:t>Comprehensive Documentation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for third party audit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Makes reproducing predictions from data to decision possible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Ideally would not require understanding complex code or specific software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Document entire tree ensemble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tree logic for each tree OR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 all trees OR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 table with prediction for all possible values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F1D58-5E4C-78CC-9498-4AB6AB6D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7" y="657209"/>
            <a:ext cx="3197351" cy="57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7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ECDFA-34DC-45A5-8F29-1CFBDD7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Auditability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4D80-2AFD-4BF0-9808-ADBF9D6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B918-00C1-4BB7-946F-69E95BA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679B-B905-4BC8-80B9-92925D8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59621-82EB-4DF1-B685-546448EE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26" y="3823334"/>
            <a:ext cx="8502294" cy="1490345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DDB8550-91E8-47A8-AD4B-7462597C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9062722" cy="3819525"/>
          </a:xfrm>
        </p:spPr>
        <p:txBody>
          <a:bodyPr/>
          <a:lstStyle/>
          <a:p>
            <a:r>
              <a:rPr lang="en-US" dirty="0"/>
              <a:t>Sample Prediction Examples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Exhibits could be made for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spot-checking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against tree documentation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Predictors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Individual Tree Predictions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Overall Model Prediction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every prediction for a book of business would still be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extremely difficult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4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CFAC-4A90-C4F3-05E5-9442FB55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Other Useful Exhibits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0E4F-C75D-D7EE-2CAF-724CB374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Quantile Plots on Holdout Data</a:t>
            </a:r>
          </a:p>
          <a:p>
            <a:r>
              <a:rPr lang="en-US" dirty="0"/>
              <a:t>Compares fitted average to observed average by Quantile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D703-FEB9-E904-DFA6-904D3497C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487" y="2057398"/>
            <a:ext cx="5268339" cy="3819525"/>
          </a:xfrm>
        </p:spPr>
        <p:txBody>
          <a:bodyPr/>
          <a:lstStyle/>
          <a:p>
            <a:r>
              <a:rPr lang="en-US" dirty="0"/>
              <a:t>Actual vs. Expected plots on Holdout Data</a:t>
            </a:r>
          </a:p>
          <a:p>
            <a:r>
              <a:rPr lang="en-US" dirty="0"/>
              <a:t>Separate plot by variable</a:t>
            </a:r>
          </a:p>
          <a:p>
            <a:r>
              <a:rPr lang="en-US" dirty="0"/>
              <a:t>Demonstrates fit across variable levels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35B90-A060-4A8F-A0CF-508D9A5A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CE8-B446-47C0-9D5F-5EF58E07948E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5350-6087-3D32-6EBA-EB87559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1374-1C42-202D-A0A1-F14C9F22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0E4D8-50A8-CE0C-89F4-9B1F6721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1" y="2997732"/>
            <a:ext cx="4890546" cy="3345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CB44B-822A-C4E7-CCE6-BBE7D75B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3624624"/>
            <a:ext cx="2974783" cy="2117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F100A-A944-4AB8-1C27-B7510085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40" y="3554389"/>
            <a:ext cx="3077400" cy="22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5A7B-BF1E-4019-B0E9-C92E6F50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6793-B1CB-44E1-9E2F-1F7B49AB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Decision Tree Terminology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https://medium.datadriveninvestor.com/the-basics-of-decision-trees-e5837cc2aba7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Theoretical Introduction to Random Forest and Boosted Trees</a:t>
            </a:r>
          </a:p>
          <a:p>
            <a:pPr lvl="1"/>
            <a:r>
              <a:rPr lang="en-US" sz="1800" dirty="0"/>
              <a:t>Introduction to Statistical Learning (Chapter 8 – 8.2.3)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https://web.stanford.edu/~hastie/ISLRv2_website.pdf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Interpretable Machine Learning (Variable Importance and Interpretability Plots)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https://us.milliman.com/-/media/milliman/pdfs/2021-articles/4-2-21-interpretable-machine-learning.ashx</a:t>
            </a:r>
            <a:endParaRPr lang="en-US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0983" lvl="2"/>
            <a:r>
              <a:rPr lang="en-US" sz="1788" dirty="0"/>
              <a:t>Book Club Presentation: </a:t>
            </a:r>
            <a:r>
              <a:rPr lang="en-US" sz="1788" dirty="0">
                <a:hlinkClick r:id="rId5"/>
              </a:rPr>
              <a:t>https://www.youtube.com/watch?v=-yMdTAIkewk</a:t>
            </a:r>
            <a:endParaRPr lang="en-US" sz="1788" dirty="0"/>
          </a:p>
          <a:p>
            <a:pPr marL="250492" lvl="1"/>
            <a:r>
              <a:rPr lang="en-US" sz="2188" dirty="0"/>
              <a:t>Tree-Based Models Book Club: </a:t>
            </a:r>
            <a:r>
              <a:rPr lang="en-US" sz="2188" dirty="0">
                <a:hlinkClick r:id="rId6"/>
              </a:rPr>
              <a:t>https://youtu.be/6UCbpAt4r9M</a:t>
            </a:r>
            <a:endParaRPr lang="en-US" sz="2188" dirty="0"/>
          </a:p>
          <a:p>
            <a:pPr marL="250492" lvl="1"/>
            <a:endParaRPr lang="en-US" sz="2188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BED66-CD85-4D6F-B641-61FD570D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AB3A-5B32-4DF1-BE23-7878480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FC06-9328-4FAA-B238-3F9588F9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1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325369" cy="3819525"/>
          </a:xfrm>
        </p:spPr>
        <p:txBody>
          <a:bodyPr/>
          <a:lstStyle/>
          <a:p>
            <a:r>
              <a:rPr lang="en-US" dirty="0"/>
              <a:t>Single Decision Tree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Mimics how people make decisions</a:t>
            </a:r>
          </a:p>
          <a:p>
            <a:pPr lvl="1"/>
            <a:r>
              <a:rPr lang="en-US" dirty="0"/>
              <a:t>Easily interpreted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644424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</p:spTree>
    <p:extLst>
      <p:ext uri="{BB962C8B-B14F-4D97-AF65-F5344CB8AC3E}">
        <p14:creationId xmlns:p14="http://schemas.microsoft.com/office/powerpoint/2010/main" val="44473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325369" cy="3819525"/>
          </a:xfrm>
        </p:spPr>
        <p:txBody>
          <a:bodyPr/>
          <a:lstStyle/>
          <a:p>
            <a:r>
              <a:rPr lang="en-US" dirty="0"/>
              <a:t>Single Decision Tree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Mimics how people make decisions</a:t>
            </a:r>
          </a:p>
          <a:p>
            <a:pPr lvl="1"/>
            <a:r>
              <a:rPr lang="en-US" dirty="0"/>
              <a:t>Easily interpreted</a:t>
            </a:r>
          </a:p>
          <a:p>
            <a:r>
              <a:rPr lang="en-US" dirty="0"/>
              <a:t>Classification returns a likelihood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644424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54AA8-2375-4D1D-8807-E8DBF3C929E1}"/>
              </a:ext>
            </a:extLst>
          </p:cNvPr>
          <p:cNvSpPr txBox="1"/>
          <p:nvPr/>
        </p:nvSpPr>
        <p:spPr>
          <a:xfrm>
            <a:off x="4925019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10%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2E2D-7C05-4189-873D-6EAB0A6D0B06}"/>
              </a:ext>
            </a:extLst>
          </p:cNvPr>
          <p:cNvSpPr txBox="1"/>
          <p:nvPr/>
        </p:nvSpPr>
        <p:spPr>
          <a:xfrm>
            <a:off x="6999338" y="4314824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15327-EC14-4CB3-B854-91F4B88BCC94}"/>
              </a:ext>
            </a:extLst>
          </p:cNvPr>
          <p:cNvSpPr txBox="1"/>
          <p:nvPr/>
        </p:nvSpPr>
        <p:spPr>
          <a:xfrm>
            <a:off x="8963619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27DE-4442-4E7D-AFAF-51E0CA8EC739}"/>
              </a:ext>
            </a:extLst>
          </p:cNvPr>
          <p:cNvSpPr txBox="1"/>
          <p:nvPr/>
        </p:nvSpPr>
        <p:spPr>
          <a:xfrm>
            <a:off x="10961917" y="4314823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7865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325369" cy="3819525"/>
          </a:xfrm>
        </p:spPr>
        <p:txBody>
          <a:bodyPr/>
          <a:lstStyle/>
          <a:p>
            <a:r>
              <a:rPr lang="en-US" dirty="0"/>
              <a:t>Single Decision Tree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Mimics how people make decisions</a:t>
            </a:r>
          </a:p>
          <a:p>
            <a:pPr lvl="1"/>
            <a:r>
              <a:rPr lang="en-US" dirty="0"/>
              <a:t>Easily interpreted</a:t>
            </a:r>
          </a:p>
          <a:p>
            <a:r>
              <a:rPr lang="en-US" dirty="0"/>
              <a:t>Classification returns a likelihood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644424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</p:spTree>
    <p:extLst>
      <p:ext uri="{BB962C8B-B14F-4D97-AF65-F5344CB8AC3E}">
        <p14:creationId xmlns:p14="http://schemas.microsoft.com/office/powerpoint/2010/main" val="347524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3325369" cy="3819525"/>
          </a:xfrm>
        </p:spPr>
        <p:txBody>
          <a:bodyPr/>
          <a:lstStyle/>
          <a:p>
            <a:r>
              <a:rPr lang="en-US" dirty="0"/>
              <a:t>Single Decision Tree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Mimics how people make decisions</a:t>
            </a:r>
          </a:p>
          <a:p>
            <a:pPr lvl="1"/>
            <a:r>
              <a:rPr lang="en-US" dirty="0"/>
              <a:t>Easily interpreted</a:t>
            </a:r>
          </a:p>
          <a:p>
            <a:r>
              <a:rPr lang="en-US" dirty="0"/>
              <a:t>Classification returns a likelihood</a:t>
            </a:r>
          </a:p>
          <a:p>
            <a:r>
              <a:rPr lang="en-US" dirty="0"/>
              <a:t>Regression returns a predicted amount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644424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54AA8-2375-4D1D-8807-E8DBF3C929E1}"/>
              </a:ext>
            </a:extLst>
          </p:cNvPr>
          <p:cNvSpPr txBox="1"/>
          <p:nvPr/>
        </p:nvSpPr>
        <p:spPr>
          <a:xfrm>
            <a:off x="4977508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2E2D-7C05-4189-873D-6EAB0A6D0B06}"/>
              </a:ext>
            </a:extLst>
          </p:cNvPr>
          <p:cNvSpPr txBox="1"/>
          <p:nvPr/>
        </p:nvSpPr>
        <p:spPr>
          <a:xfrm>
            <a:off x="6910695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15327-EC14-4CB3-B854-91F4B88BCC94}"/>
              </a:ext>
            </a:extLst>
          </p:cNvPr>
          <p:cNvSpPr txBox="1"/>
          <p:nvPr/>
        </p:nvSpPr>
        <p:spPr>
          <a:xfrm>
            <a:off x="8963619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27DE-4442-4E7D-AFAF-51E0CA8EC739}"/>
              </a:ext>
            </a:extLst>
          </p:cNvPr>
          <p:cNvSpPr txBox="1"/>
          <p:nvPr/>
        </p:nvSpPr>
        <p:spPr>
          <a:xfrm>
            <a:off x="10969445" y="4324349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$6</a:t>
            </a:r>
          </a:p>
        </p:txBody>
      </p:sp>
    </p:spTree>
    <p:extLst>
      <p:ext uri="{BB962C8B-B14F-4D97-AF65-F5344CB8AC3E}">
        <p14:creationId xmlns:p14="http://schemas.microsoft.com/office/powerpoint/2010/main" val="24485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12" y="676276"/>
            <a:ext cx="7458052" cy="44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4706113" cy="3819525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Nodes</a:t>
            </a:r>
          </a:p>
          <a:p>
            <a:pPr lvl="2"/>
            <a:r>
              <a:rPr lang="en-US" dirty="0"/>
              <a:t>Root</a:t>
            </a:r>
          </a:p>
          <a:p>
            <a:pPr lvl="2"/>
            <a:r>
              <a:rPr lang="en-US" dirty="0"/>
              <a:t>Sub-Node</a:t>
            </a:r>
          </a:p>
          <a:p>
            <a:pPr lvl="2"/>
            <a:r>
              <a:rPr lang="en-US" dirty="0"/>
              <a:t>Parent/Child</a:t>
            </a:r>
          </a:p>
          <a:p>
            <a:pPr lvl="1"/>
            <a:r>
              <a:rPr lang="en-US" dirty="0"/>
              <a:t>Splitting</a:t>
            </a:r>
          </a:p>
          <a:p>
            <a:pPr lvl="2"/>
            <a:r>
              <a:rPr lang="en-US" dirty="0"/>
              <a:t>Branch</a:t>
            </a:r>
          </a:p>
          <a:p>
            <a:pPr lvl="2"/>
            <a:r>
              <a:rPr lang="en-US" dirty="0"/>
              <a:t>Sub-Tree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8772440" y="111442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627268" y="2760761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709795" y="2760760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54AA8-2375-4D1D-8807-E8DBF3C929E1}"/>
              </a:ext>
            </a:extLst>
          </p:cNvPr>
          <p:cNvSpPr txBox="1"/>
          <p:nvPr/>
        </p:nvSpPr>
        <p:spPr>
          <a:xfrm>
            <a:off x="4977508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2E2D-7C05-4189-873D-6EAB0A6D0B06}"/>
              </a:ext>
            </a:extLst>
          </p:cNvPr>
          <p:cNvSpPr txBox="1"/>
          <p:nvPr/>
        </p:nvSpPr>
        <p:spPr>
          <a:xfrm>
            <a:off x="6910695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15327-EC14-4CB3-B854-91F4B88BCC94}"/>
              </a:ext>
            </a:extLst>
          </p:cNvPr>
          <p:cNvSpPr txBox="1"/>
          <p:nvPr/>
        </p:nvSpPr>
        <p:spPr>
          <a:xfrm>
            <a:off x="8963619" y="432435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27DE-4442-4E7D-AFAF-51E0CA8EC739}"/>
              </a:ext>
            </a:extLst>
          </p:cNvPr>
          <p:cNvSpPr txBox="1"/>
          <p:nvPr/>
        </p:nvSpPr>
        <p:spPr>
          <a:xfrm>
            <a:off x="10969445" y="4324349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$6</a:t>
            </a:r>
          </a:p>
        </p:txBody>
      </p:sp>
    </p:spTree>
    <p:extLst>
      <p:ext uri="{BB962C8B-B14F-4D97-AF65-F5344CB8AC3E}">
        <p14:creationId xmlns:p14="http://schemas.microsoft.com/office/powerpoint/2010/main" val="386978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38" y="734560"/>
            <a:ext cx="4055932" cy="24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57399"/>
            <a:ext cx="4400356" cy="3819525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Each tree is based on a different bootstrap sample</a:t>
            </a:r>
          </a:p>
          <a:p>
            <a:pPr lvl="1"/>
            <a:r>
              <a:rPr lang="en-US" dirty="0"/>
              <a:t>Additionally: </a:t>
            </a:r>
            <a:r>
              <a:rPr lang="en-US" dirty="0">
                <a:solidFill>
                  <a:schemeClr val="accent1"/>
                </a:solidFill>
              </a:rPr>
              <a:t>Random</a:t>
            </a:r>
            <a:r>
              <a:rPr lang="en-US" dirty="0"/>
              <a:t>ly chosen variables considered at each </a:t>
            </a:r>
            <a:r>
              <a:rPr lang="en-US" dirty="0">
                <a:solidFill>
                  <a:schemeClr val="accent1"/>
                </a:solidFill>
              </a:rPr>
              <a:t>split</a:t>
            </a:r>
          </a:p>
          <a:p>
            <a:pPr lvl="1"/>
            <a:r>
              <a:rPr lang="en-US" dirty="0"/>
              <a:t>Each tree is grown the same way</a:t>
            </a:r>
          </a:p>
          <a:p>
            <a:pPr lvl="1"/>
            <a:r>
              <a:rPr lang="en-US" dirty="0"/>
              <a:t>Final prediction is the average of each trees prediction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Trees are substantially different</a:t>
            </a:r>
          </a:p>
          <a:p>
            <a:pPr lvl="2"/>
            <a:r>
              <a:rPr lang="en-US" dirty="0"/>
              <a:t>Each tree not based on the same sample</a:t>
            </a:r>
          </a:p>
          <a:p>
            <a:pPr lvl="2"/>
            <a:r>
              <a:rPr lang="en-US" dirty="0"/>
              <a:t>Each split not based on the same variables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CE998-BB1C-4558-8D77-4539678E7C79}"/>
              </a:ext>
            </a:extLst>
          </p:cNvPr>
          <p:cNvSpPr txBox="1"/>
          <p:nvPr/>
        </p:nvSpPr>
        <p:spPr>
          <a:xfrm>
            <a:off x="9138200" y="814647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54748-B03B-41C7-A52A-E9DD36BF87C7}"/>
              </a:ext>
            </a:extLst>
          </p:cNvPr>
          <p:cNvSpPr txBox="1"/>
          <p:nvPr/>
        </p:nvSpPr>
        <p:spPr>
          <a:xfrm>
            <a:off x="6294884" y="1749622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20?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7D8C-78EC-4482-99D6-3A798032B761}"/>
              </a:ext>
            </a:extLst>
          </p:cNvPr>
          <p:cNvSpPr txBox="1"/>
          <p:nvPr/>
        </p:nvSpPr>
        <p:spPr>
          <a:xfrm>
            <a:off x="10225304" y="1701105"/>
            <a:ext cx="18996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err="1"/>
              <a:t>Veh</a:t>
            </a:r>
            <a:r>
              <a:rPr lang="en-US" sz="2000" dirty="0"/>
              <a:t> Age &lt; 10?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54AA8-2375-4D1D-8807-E8DBF3C929E1}"/>
              </a:ext>
            </a:extLst>
          </p:cNvPr>
          <p:cNvSpPr txBox="1"/>
          <p:nvPr/>
        </p:nvSpPr>
        <p:spPr>
          <a:xfrm>
            <a:off x="7020945" y="2650158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2E2D-7C05-4189-873D-6EAB0A6D0B06}"/>
              </a:ext>
            </a:extLst>
          </p:cNvPr>
          <p:cNvSpPr txBox="1"/>
          <p:nvPr/>
        </p:nvSpPr>
        <p:spPr>
          <a:xfrm>
            <a:off x="8081127" y="2649395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15327-EC14-4CB3-B854-91F4B88BCC94}"/>
              </a:ext>
            </a:extLst>
          </p:cNvPr>
          <p:cNvSpPr txBox="1"/>
          <p:nvPr/>
        </p:nvSpPr>
        <p:spPr>
          <a:xfrm>
            <a:off x="9182269" y="2648632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527DE-4442-4E7D-AFAF-51E0CA8EC739}"/>
              </a:ext>
            </a:extLst>
          </p:cNvPr>
          <p:cNvSpPr txBox="1"/>
          <p:nvPr/>
        </p:nvSpPr>
        <p:spPr>
          <a:xfrm>
            <a:off x="10322224" y="2648632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$8</a:t>
            </a:r>
          </a:p>
        </p:txBody>
      </p:sp>
      <p:pic>
        <p:nvPicPr>
          <p:cNvPr id="17" name="Picture 2" descr="Decision Tree Expression">
            <a:extLst>
              <a:ext uri="{FF2B5EF4-FFF2-40B4-BE49-F238E27FC236}">
                <a16:creationId xmlns:a16="http://schemas.microsoft.com/office/drawing/2014/main" id="{DE4EF4A7-ED01-4C35-9C55-61C3508D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57" y="3381914"/>
            <a:ext cx="4055932" cy="24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7ED7FE-F593-48C4-B384-0E2262353242}"/>
              </a:ext>
            </a:extLst>
          </p:cNvPr>
          <p:cNvSpPr txBox="1"/>
          <p:nvPr/>
        </p:nvSpPr>
        <p:spPr>
          <a:xfrm>
            <a:off x="9225375" y="3556969"/>
            <a:ext cx="13525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Age &lt; 35?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184DF-F7F7-47D7-B716-CF52A65FD40B}"/>
              </a:ext>
            </a:extLst>
          </p:cNvPr>
          <p:cNvSpPr txBox="1"/>
          <p:nvPr/>
        </p:nvSpPr>
        <p:spPr>
          <a:xfrm>
            <a:off x="5752491" y="4388305"/>
            <a:ext cx="17495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Vehicle &lt; 20K?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30381-BD46-4D2B-8C37-9691630E99E3}"/>
              </a:ext>
            </a:extLst>
          </p:cNvPr>
          <p:cNvSpPr txBox="1"/>
          <p:nvPr/>
        </p:nvSpPr>
        <p:spPr>
          <a:xfrm>
            <a:off x="10402851" y="4388304"/>
            <a:ext cx="14616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Prior Claim?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CC7DE-E4AF-4C4E-8990-802BC07C5D38}"/>
              </a:ext>
            </a:extLst>
          </p:cNvPr>
          <p:cNvSpPr txBox="1"/>
          <p:nvPr/>
        </p:nvSpPr>
        <p:spPr>
          <a:xfrm>
            <a:off x="7051427" y="5288841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C3FC8-F359-4AB6-8FE9-3F85B6F686EE}"/>
              </a:ext>
            </a:extLst>
          </p:cNvPr>
          <p:cNvSpPr txBox="1"/>
          <p:nvPr/>
        </p:nvSpPr>
        <p:spPr>
          <a:xfrm>
            <a:off x="8188857" y="5288840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38BAF-6C4F-42D2-8F9F-A47DFAAF0E3D}"/>
              </a:ext>
            </a:extLst>
          </p:cNvPr>
          <p:cNvSpPr txBox="1"/>
          <p:nvPr/>
        </p:nvSpPr>
        <p:spPr>
          <a:xfrm>
            <a:off x="9222829" y="5288839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FBC14-511B-40C9-B83D-7957BC7DA6EB}"/>
              </a:ext>
            </a:extLst>
          </p:cNvPr>
          <p:cNvSpPr txBox="1"/>
          <p:nvPr/>
        </p:nvSpPr>
        <p:spPr>
          <a:xfrm>
            <a:off x="10293170" y="5288838"/>
            <a:ext cx="6084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$14</a:t>
            </a:r>
          </a:p>
        </p:txBody>
      </p:sp>
    </p:spTree>
    <p:extLst>
      <p:ext uri="{BB962C8B-B14F-4D97-AF65-F5344CB8AC3E}">
        <p14:creationId xmlns:p14="http://schemas.microsoft.com/office/powerpoint/2010/main" val="168434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Expression">
            <a:extLst>
              <a:ext uri="{FF2B5EF4-FFF2-40B4-BE49-F238E27FC236}">
                <a16:creationId xmlns:a16="http://schemas.microsoft.com/office/drawing/2014/main" id="{90D2A223-3E44-4130-A6A1-1DB8DADD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38" y="734560"/>
            <a:ext cx="4055932" cy="24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EDC29-90BC-4D2F-A7ED-0ED2A574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0AC0-5AC2-4401-807D-3CC2CF61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8" y="2057399"/>
            <a:ext cx="5072793" cy="3819525"/>
          </a:xfrm>
        </p:spPr>
        <p:txBody>
          <a:bodyPr/>
          <a:lstStyle/>
          <a:p>
            <a:r>
              <a:rPr lang="en-US" dirty="0"/>
              <a:t>Hyperparameters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Criteria on which to split</a:t>
            </a:r>
          </a:p>
          <a:p>
            <a:pPr lvl="1"/>
            <a:r>
              <a:rPr lang="en-US" dirty="0"/>
              <a:t>Bootstrap sample size (% of rows)</a:t>
            </a:r>
          </a:p>
          <a:p>
            <a:pPr lvl="1"/>
            <a:r>
              <a:rPr lang="en-US" dirty="0"/>
              <a:t>When to stop splitting</a:t>
            </a:r>
          </a:p>
          <a:p>
            <a:pPr lvl="2"/>
            <a:r>
              <a:rPr lang="en-US" dirty="0"/>
              <a:t>Max Tree Depth </a:t>
            </a:r>
          </a:p>
          <a:p>
            <a:pPr lvl="2"/>
            <a:r>
              <a:rPr lang="en-US" dirty="0"/>
              <a:t>Minimum Node Size</a:t>
            </a:r>
          </a:p>
          <a:p>
            <a:pPr lvl="2"/>
            <a:r>
              <a:rPr lang="en-US" dirty="0"/>
              <a:t>Max Leaf Nodes</a:t>
            </a:r>
          </a:p>
          <a:p>
            <a:pPr lvl="1"/>
            <a:r>
              <a:rPr lang="en-US" dirty="0"/>
              <a:t>Random Variables for each split (# of columns)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3004-847E-4B58-9B54-CE4E446D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8D42-F7CA-4ADF-8715-82CC52D4D91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2DD9-7D3C-472E-8AEE-BED9DF31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7E72-F7E0-4706-B851-7056ADE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2" descr="Decision Tree Expression">
            <a:extLst>
              <a:ext uri="{FF2B5EF4-FFF2-40B4-BE49-F238E27FC236}">
                <a16:creationId xmlns:a16="http://schemas.microsoft.com/office/drawing/2014/main" id="{DE4EF4A7-ED01-4C35-9C55-61C3508D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57" y="3381914"/>
            <a:ext cx="4055932" cy="24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370588"/>
      </p:ext>
    </p:extLst>
  </p:cSld>
  <p:clrMapOvr>
    <a:masterClrMapping/>
  </p:clrMapOvr>
</p:sld>
</file>

<file path=ppt/theme/theme1.xml><?xml version="1.0" encoding="utf-8"?>
<a:theme xmlns:a="http://schemas.openxmlformats.org/drawingml/2006/main" name="NAIC Generic">
  <a:themeElements>
    <a:clrScheme name="NAIC">
      <a:dk1>
        <a:sysClr val="windowText" lastClr="000000"/>
      </a:dk1>
      <a:lt1>
        <a:sysClr val="window" lastClr="FFFFFF"/>
      </a:lt1>
      <a:dk2>
        <a:srgbClr val="111821"/>
      </a:dk2>
      <a:lt2>
        <a:srgbClr val="FFFFFF"/>
      </a:lt2>
      <a:accent1>
        <a:srgbClr val="005CB9"/>
      </a:accent1>
      <a:accent2>
        <a:srgbClr val="BBBBBB"/>
      </a:accent2>
      <a:accent3>
        <a:srgbClr val="7FADDC"/>
      </a:accent3>
      <a:accent4>
        <a:srgbClr val="76777B"/>
      </a:accent4>
      <a:accent5>
        <a:srgbClr val="111821"/>
      </a:accent5>
      <a:accent6>
        <a:srgbClr val="BFD6ED"/>
      </a:accent6>
      <a:hlink>
        <a:srgbClr val="0563C1"/>
      </a:hlink>
      <a:folHlink>
        <a:srgbClr val="954F72"/>
      </a:folHlink>
    </a:clrScheme>
    <a:fontScheme name="NAIC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seTemplate 16-9 UK.potx" id="{F6A595D2-5111-4944-A360-F0492E356A40}" vid="{A41D93BC-BD5A-44B7-87CB-7DEDE13B29DB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Generic","templateDescription":"","enableDocumentContentUpdater":false,"version":"2.0"}]]></TemplafyTemplateConfiguration>
</file>

<file path=customXml/item3.xml><?xml version="1.0" encoding="utf-8"?>
<TemplafySlideTemplateConfiguration><![CDATA[{"slideVersion":1,"isValidatorEnabled":false,"isLocked":false,"elementsMetadata":[],"slideId":"637608192631259876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7608192630248819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748E3034-2FF6-4F49-BB63-CF3810CFF876}">
  <ds:schemaRefs/>
</ds:datastoreItem>
</file>

<file path=customXml/itemProps2.xml><?xml version="1.0" encoding="utf-8"?>
<ds:datastoreItem xmlns:ds="http://schemas.openxmlformats.org/officeDocument/2006/customXml" ds:itemID="{9657EA51-94D2-4F82-937A-1B1C71442126}">
  <ds:schemaRefs/>
</ds:datastoreItem>
</file>

<file path=customXml/itemProps3.xml><?xml version="1.0" encoding="utf-8"?>
<ds:datastoreItem xmlns:ds="http://schemas.openxmlformats.org/officeDocument/2006/customXml" ds:itemID="{D2C3A0A5-E845-4A19-A39A-784C83FB77CF}">
  <ds:schemaRefs/>
</ds:datastoreItem>
</file>

<file path=customXml/itemProps4.xml><?xml version="1.0" encoding="utf-8"?>
<ds:datastoreItem xmlns:ds="http://schemas.openxmlformats.org/officeDocument/2006/customXml" ds:itemID="{D1554F6B-DC5E-4BA5-A134-B14B6A3AE002}">
  <ds:schemaRefs/>
</ds:datastoreItem>
</file>

<file path=customXml/itemProps5.xml><?xml version="1.0" encoding="utf-8"?>
<ds:datastoreItem xmlns:ds="http://schemas.openxmlformats.org/officeDocument/2006/customXml" ds:itemID="{4ADF970B-9419-43E3-ACD7-435DE5C0A88D}">
  <ds:schemaRefs/>
</ds:datastoreItem>
</file>

<file path=customXml/itemProps6.xml><?xml version="1.0" encoding="utf-8"?>
<ds:datastoreItem xmlns:ds="http://schemas.openxmlformats.org/officeDocument/2006/customXml" ds:itemID="{3AA58967-62B9-4DD9-9269-4AEAA1D7611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BaseTemplate 16-9 UK</Template>
  <TotalTime>0</TotalTime>
  <Words>1291</Words>
  <Application>Microsoft Office PowerPoint</Application>
  <PresentationFormat>Widescreen</PresentationFormat>
  <Paragraphs>280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Avenir Next LT Pro</vt:lpstr>
      <vt:lpstr>AvenirNext LT Pro Regular</vt:lpstr>
      <vt:lpstr>Calibri</vt:lpstr>
      <vt:lpstr>NAIC Generic</vt:lpstr>
      <vt:lpstr>Boosted Trees</vt:lpstr>
      <vt:lpstr>Introduction</vt:lpstr>
      <vt:lpstr>Tree Based Model Review</vt:lpstr>
      <vt:lpstr>Tree Based Model Review</vt:lpstr>
      <vt:lpstr>Tree Based Model</vt:lpstr>
      <vt:lpstr>Tree Based Model Review</vt:lpstr>
      <vt:lpstr>Tree Based Model Review</vt:lpstr>
      <vt:lpstr>Random Forest Review</vt:lpstr>
      <vt:lpstr>Random Forest Review</vt:lpstr>
      <vt:lpstr>Differences Between RF and Boosted Trees</vt:lpstr>
      <vt:lpstr>Boosted Trees</vt:lpstr>
      <vt:lpstr>XGBoost</vt:lpstr>
      <vt:lpstr>XGBoost</vt:lpstr>
      <vt:lpstr>Tree Based Model Challenges Revisited</vt:lpstr>
      <vt:lpstr>Variable Triaging</vt:lpstr>
      <vt:lpstr>Interpretability Plots</vt:lpstr>
      <vt:lpstr>Interpretability Plots</vt:lpstr>
      <vt:lpstr>Interpretability Plots</vt:lpstr>
      <vt:lpstr>Challenges – Prone to Overfit</vt:lpstr>
      <vt:lpstr>Challenges - Auditability</vt:lpstr>
      <vt:lpstr>Challenges - Auditability</vt:lpstr>
      <vt:lpstr>Review Other Useful Exhibits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2021-11-30T20:02:23Z</dcterms:created>
  <dcterms:modified xsi:type="dcterms:W3CDTF">2022-06-28T15:03:42Z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2021-10-06T19:57:00</vt:lpwstr>
  </property>
  <property fmtid="{D5CDD505-2E9C-101B-9397-08002B2CF9AE}" pid="3" name="TemplafyTenantId">
    <vt:lpwstr>naic</vt:lpwstr>
  </property>
  <property fmtid="{D5CDD505-2E9C-101B-9397-08002B2CF9AE}" pid="4" name="TemplafyTemplateId">
    <vt:lpwstr>637593494884228526</vt:lpwstr>
  </property>
  <property fmtid="{D5CDD505-2E9C-101B-9397-08002B2CF9AE}" pid="5" name="TemplafyUserProfileId">
    <vt:lpwstr>637716313677032219</vt:lpwstr>
  </property>
  <property fmtid="{D5CDD505-2E9C-101B-9397-08002B2CF9AE}" pid="6" name="TemplafyFromBlank">
    <vt:bool>false</vt:bool>
  </property>
</Properties>
</file>