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embeddedFontLst>
    <p:embeddedFont>
      <p:font typeface="Economica"/>
      <p:regular r:id="rId26"/>
      <p:bold r:id="rId27"/>
      <p:italic r:id="rId28"/>
      <p:boldItalic r:id="rId29"/>
    </p:embeddedFont>
    <p:embeddedFont>
      <p:font typeface="Robot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regular.fntdata"/><Relationship Id="rId25" Type="http://schemas.openxmlformats.org/officeDocument/2006/relationships/slide" Target="slides/slide21.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OpenSans-bold.fntdata"/><Relationship Id="rId12" Type="http://schemas.openxmlformats.org/officeDocument/2006/relationships/slide" Target="slides/slide8.xml"/><Relationship Id="rId34" Type="http://schemas.openxmlformats.org/officeDocument/2006/relationships/font" Target="fonts/OpenSans-regular.fntdata"/><Relationship Id="rId15" Type="http://schemas.openxmlformats.org/officeDocument/2006/relationships/slide" Target="slides/slide11.xml"/><Relationship Id="rId37" Type="http://schemas.openxmlformats.org/officeDocument/2006/relationships/font" Target="fonts/OpenSans-boldItalic.fntdata"/><Relationship Id="rId14" Type="http://schemas.openxmlformats.org/officeDocument/2006/relationships/slide" Target="slides/slide10.xml"/><Relationship Id="rId36"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t>Communication for the course:</a:t>
            </a:r>
            <a:endParaRPr/>
          </a:p>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100"/>
              <a:buFont typeface="Arial"/>
              <a:buNone/>
            </a:pPr>
            <a:r>
              <a:rPr lang="en"/>
              <a:t>- Communication about programming language</a:t>
            </a:r>
            <a:endParaRPr/>
          </a:p>
          <a:p>
            <a:pPr indent="0" lvl="0" marL="0" marR="0" rtl="0" algn="l">
              <a:lnSpc>
                <a:spcPct val="100000"/>
              </a:lnSpc>
              <a:spcBef>
                <a:spcPts val="0"/>
              </a:spcBef>
              <a:spcAft>
                <a:spcPts val="0"/>
              </a:spcAft>
              <a:buClr>
                <a:schemeClr val="dk1"/>
              </a:buClr>
              <a:buSzPts val="1100"/>
              <a:buFont typeface="Arial"/>
              <a:buNone/>
            </a:pPr>
            <a:r>
              <a:rPr lang="en"/>
              <a:t>We don't want to give you a shock by dumping too many things</a:t>
            </a:r>
            <a:endParaRPr/>
          </a:p>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100"/>
              <a:buFont typeface="Arial"/>
              <a:buNone/>
            </a:pPr>
            <a:r>
              <a:rPr lang="en"/>
              <a:t>We will go gradually and make it a smooth learning exp</a:t>
            </a:r>
            <a:endParaRPr/>
          </a:p>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582737cc1_0_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8582737cc1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d6519ae020a6ce7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7d6519ae020a6ce7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8329f28dc_0_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78329f28dc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731cef8ba_1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8731cef8ba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8329f28dc_0_8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78329f28d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8329f28dc_0_1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78329f28dc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8329f28dc_0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78329f28dc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8329f28dc_0_2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78329f28dc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8329f28dc_0_1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78329f28dc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d6519ae020a6ce7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7d6519ae020a6ce7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d8131eceb_0_1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6d8131eceb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73bb773f9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873bb773f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582737cc1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8582737cc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731cef8ba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8731cef8b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582737cc1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8582737cc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582737cc1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8582737cc1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582737cc1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8582737cc1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582737cc1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8582737cc1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582737cc1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8582737cc1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www.youtube.com/watch?v=ZEZdys-fHDw" TargetMode="Externa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hyperlink" Target="https://www.w3schools.com/python/python_dictionaries.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hyperlink" Target="https://learn.dphi.tech/"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kTGuqOLp6uQ"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3</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56" name="Google Shape;156;p22"/>
          <p:cNvGrpSpPr/>
          <p:nvPr/>
        </p:nvGrpSpPr>
        <p:grpSpPr>
          <a:xfrm>
            <a:off x="0" y="5976100"/>
            <a:ext cx="9144000" cy="919800"/>
            <a:chOff x="0" y="5976100"/>
            <a:chExt cx="9144000" cy="919800"/>
          </a:xfrm>
        </p:grpSpPr>
        <p:sp>
          <p:nvSpPr>
            <p:cNvPr id="157" name="Google Shape;157;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59" name="Google Shape;159;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If-elif -else</a:t>
            </a:r>
            <a:endParaRPr sz="4800">
              <a:solidFill>
                <a:srgbClr val="434343"/>
              </a:solidFill>
              <a:latin typeface="Economica"/>
              <a:ea typeface="Economica"/>
              <a:cs typeface="Economica"/>
              <a:sym typeface="Economica"/>
            </a:endParaRPr>
          </a:p>
        </p:txBody>
      </p:sp>
      <p:sp>
        <p:nvSpPr>
          <p:cNvPr id="160" name="Google Shape;160;p22"/>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Flowchart: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Example: </a:t>
            </a:r>
            <a:endParaRPr sz="1800">
              <a:latin typeface="Open Sans"/>
              <a:ea typeface="Open Sans"/>
              <a:cs typeface="Open Sans"/>
              <a:sym typeface="Open Sans"/>
            </a:endParaRPr>
          </a:p>
        </p:txBody>
      </p:sp>
      <p:pic>
        <p:nvPicPr>
          <p:cNvPr id="161" name="Google Shape;161;p22"/>
          <p:cNvPicPr preferRelativeResize="0"/>
          <p:nvPr/>
        </p:nvPicPr>
        <p:blipFill>
          <a:blip r:embed="rId4">
            <a:alphaModFix/>
          </a:blip>
          <a:stretch>
            <a:fillRect/>
          </a:stretch>
        </p:blipFill>
        <p:spPr>
          <a:xfrm>
            <a:off x="2822075" y="975199"/>
            <a:ext cx="2994960" cy="2958600"/>
          </a:xfrm>
          <a:prstGeom prst="rect">
            <a:avLst/>
          </a:prstGeom>
          <a:noFill/>
          <a:ln>
            <a:noFill/>
          </a:ln>
        </p:spPr>
      </p:pic>
      <p:pic>
        <p:nvPicPr>
          <p:cNvPr id="162" name="Google Shape;162;p22"/>
          <p:cNvPicPr preferRelativeResize="0"/>
          <p:nvPr/>
        </p:nvPicPr>
        <p:blipFill>
          <a:blip r:embed="rId5">
            <a:alphaModFix/>
          </a:blip>
          <a:stretch>
            <a:fillRect/>
          </a:stretch>
        </p:blipFill>
        <p:spPr>
          <a:xfrm>
            <a:off x="1798125" y="4191074"/>
            <a:ext cx="5623050" cy="179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 name="Google Shape;168;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69" name="Google Shape;169;p23"/>
          <p:cNvGrpSpPr/>
          <p:nvPr/>
        </p:nvGrpSpPr>
        <p:grpSpPr>
          <a:xfrm>
            <a:off x="0" y="5976100"/>
            <a:ext cx="9144000" cy="919800"/>
            <a:chOff x="0" y="5976100"/>
            <a:chExt cx="9144000" cy="919800"/>
          </a:xfrm>
        </p:grpSpPr>
        <p:sp>
          <p:nvSpPr>
            <p:cNvPr id="170" name="Google Shape;170;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72" name="Google Shape;172;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If-elif -else</a:t>
            </a:r>
            <a:endParaRPr sz="4800">
              <a:solidFill>
                <a:srgbClr val="434343"/>
              </a:solidFill>
              <a:latin typeface="Economica"/>
              <a:ea typeface="Economica"/>
              <a:cs typeface="Economica"/>
              <a:sym typeface="Economica"/>
            </a:endParaRPr>
          </a:p>
        </p:txBody>
      </p:sp>
      <p:sp>
        <p:nvSpPr>
          <p:cNvPr id="173" name="Google Shape;173;p23"/>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Now l</a:t>
            </a:r>
            <a:r>
              <a:rPr lang="en" sz="1800">
                <a:latin typeface="Open Sans"/>
                <a:ea typeface="Open Sans"/>
                <a:cs typeface="Open Sans"/>
                <a:sym typeface="Open Sans"/>
              </a:rPr>
              <a:t>et’s try to understand the given example.</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We first assigned the value 5 to x</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The control shifts to the next line where x%2 is checked. 5 is not divisible by 5 and so the control doesn’t shift to the body of if.</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Then, the elif statement: x%3 is executed. Since 5 is not divisible by 3, the body of elif is not executed.</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Finally, the else statement is executed and the control shifts to the body of the control statement. The print statement (“z is neither divisible by 2 nor by 3” is executed. </a:t>
            </a:r>
            <a:endParaRPr sz="1800">
              <a:latin typeface="Open Sans"/>
              <a:ea typeface="Open Sans"/>
              <a:cs typeface="Open Sans"/>
              <a:sym typeface="Open Sans"/>
            </a:endParaRPr>
          </a:p>
          <a:p>
            <a:pPr indent="0" lvl="0" marL="9144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highlight>
                  <a:srgbClr val="FFFF00"/>
                </a:highlight>
                <a:latin typeface="Open Sans"/>
                <a:ea typeface="Open Sans"/>
                <a:cs typeface="Open Sans"/>
                <a:sym typeface="Open Sans"/>
              </a:rPr>
              <a:t>Point to be noted: </a:t>
            </a:r>
            <a:r>
              <a:rPr lang="en" sz="1800">
                <a:latin typeface="Open Sans"/>
                <a:ea typeface="Open Sans"/>
                <a:cs typeface="Open Sans"/>
                <a:sym typeface="Open Sans"/>
              </a:rPr>
              <a:t>The conditions are checked in a top to bottom order. If any of the above if or elif condition is True, it’ll be executed and no further conditions will be checked.</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Can you figure out what will z=6 print in the given example?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9" name="Google Shape;179;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80" name="Google Shape;180;p24"/>
          <p:cNvGrpSpPr/>
          <p:nvPr/>
        </p:nvGrpSpPr>
        <p:grpSpPr>
          <a:xfrm>
            <a:off x="0" y="5976100"/>
            <a:ext cx="9144000" cy="919800"/>
            <a:chOff x="0" y="5976100"/>
            <a:chExt cx="9144000" cy="919800"/>
          </a:xfrm>
        </p:grpSpPr>
        <p:sp>
          <p:nvSpPr>
            <p:cNvPr id="181" name="Google Shape;181;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83" name="Google Shape;183;p24"/>
          <p:cNvSpPr txBox="1"/>
          <p:nvPr/>
        </p:nvSpPr>
        <p:spPr>
          <a:xfrm>
            <a:off x="728200" y="149350"/>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Dictionary</a:t>
            </a:r>
            <a:endParaRPr sz="4800">
              <a:solidFill>
                <a:srgbClr val="434343"/>
              </a:solidFill>
              <a:latin typeface="Economica"/>
              <a:ea typeface="Economica"/>
              <a:cs typeface="Economica"/>
              <a:sym typeface="Economica"/>
            </a:endParaRPr>
          </a:p>
        </p:txBody>
      </p:sp>
      <p:sp>
        <p:nvSpPr>
          <p:cNvPr id="184" name="Google Shape;184;p24"/>
          <p:cNvSpPr txBox="1"/>
          <p:nvPr/>
        </p:nvSpPr>
        <p:spPr>
          <a:xfrm>
            <a:off x="225500" y="1439150"/>
            <a:ext cx="8649000" cy="453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Dictionary is unordered collection of key-value pairs.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Real word dictionaries are a good analogy to understand them: they contain a list of items(words), each item has a key(the word) and a value(the word’s meaning).</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It generally is used when we have a huge amount of data.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It is defined within braces with each item being in the form of key: value pair. Syntax –</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rPr lang="en" sz="1800">
                <a:latin typeface="Open Sans"/>
                <a:ea typeface="Open Sans"/>
                <a:cs typeface="Open Sans"/>
                <a:sym typeface="Open Sans"/>
              </a:rPr>
              <a:t>my_dict = {</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rPr lang="en" sz="1800">
                <a:latin typeface="Open Sans"/>
                <a:ea typeface="Open Sans"/>
                <a:cs typeface="Open Sans"/>
                <a:sym typeface="Open Sans"/>
              </a:rPr>
              <a:t>"key1":"value1",</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rPr lang="en" sz="1800">
                <a:latin typeface="Open Sans"/>
                <a:ea typeface="Open Sans"/>
                <a:cs typeface="Open Sans"/>
                <a:sym typeface="Open Sans"/>
              </a:rPr>
              <a:t>"key2":"value2",</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rPr lang="en" sz="1800">
                <a:latin typeface="Open Sans"/>
                <a:ea typeface="Open Sans"/>
                <a:cs typeface="Open Sans"/>
                <a:sym typeface="Open Sans"/>
              </a:rPr>
              <a:t>}</a:t>
            </a:r>
            <a:endParaRPr sz="1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0" name="Google Shape;190;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1" name="Google Shape;191;p25"/>
          <p:cNvSpPr txBox="1"/>
          <p:nvPr/>
        </p:nvSpPr>
        <p:spPr>
          <a:xfrm>
            <a:off x="728200" y="149350"/>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Tutorial on </a:t>
            </a:r>
            <a:r>
              <a:rPr lang="en" sz="4800">
                <a:solidFill>
                  <a:srgbClr val="434343"/>
                </a:solidFill>
                <a:latin typeface="Economica"/>
                <a:ea typeface="Economica"/>
                <a:cs typeface="Economica"/>
                <a:sym typeface="Economica"/>
              </a:rPr>
              <a:t>Dictionaries</a:t>
            </a:r>
            <a:endParaRPr sz="4800">
              <a:solidFill>
                <a:srgbClr val="434343"/>
              </a:solidFill>
              <a:latin typeface="Economica"/>
              <a:ea typeface="Economica"/>
              <a:cs typeface="Economica"/>
              <a:sym typeface="Economica"/>
            </a:endParaRPr>
          </a:p>
        </p:txBody>
      </p:sp>
      <p:pic>
        <p:nvPicPr>
          <p:cNvPr descr="This entire series in a playlist: https://goo.gl/eVauVX&#10;&#10;Download the sample file: https://www.csdojo.io/python8&#10;&#10;Keep in touch on Facebook: https://www.facebook.com/entercsdojo&#10;Support me on Patreon: https://www.patreon.com/csdojo" id="192" name="Google Shape;192;p25" title="How To Use Dictionaries In Python (Python Tutorial #8)">
            <a:hlinkClick r:id="rId3"/>
          </p:cNvPr>
          <p:cNvPicPr preferRelativeResize="0"/>
          <p:nvPr/>
        </p:nvPicPr>
        <p:blipFill>
          <a:blip r:embed="rId4">
            <a:alphaModFix/>
          </a:blip>
          <a:stretch>
            <a:fillRect/>
          </a:stretch>
        </p:blipFill>
        <p:spPr>
          <a:xfrm>
            <a:off x="738038" y="954550"/>
            <a:ext cx="7667933" cy="575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8" name="Google Shape;198;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99" name="Google Shape;199;p26"/>
          <p:cNvGrpSpPr/>
          <p:nvPr/>
        </p:nvGrpSpPr>
        <p:grpSpPr>
          <a:xfrm>
            <a:off x="0" y="5976100"/>
            <a:ext cx="9144000" cy="919800"/>
            <a:chOff x="0" y="5976100"/>
            <a:chExt cx="9144000" cy="919800"/>
          </a:xfrm>
        </p:grpSpPr>
        <p:sp>
          <p:nvSpPr>
            <p:cNvPr id="200" name="Google Shape;200;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02" name="Google Shape;202;p26"/>
          <p:cNvSpPr txBox="1"/>
          <p:nvPr/>
        </p:nvSpPr>
        <p:spPr>
          <a:xfrm>
            <a:off x="728200" y="149350"/>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Dictionary</a:t>
            </a:r>
            <a:endParaRPr sz="4800">
              <a:solidFill>
                <a:srgbClr val="434343"/>
              </a:solidFill>
              <a:latin typeface="Economica"/>
              <a:ea typeface="Economica"/>
              <a:cs typeface="Economica"/>
              <a:sym typeface="Economica"/>
            </a:endParaRPr>
          </a:p>
        </p:txBody>
      </p:sp>
      <p:sp>
        <p:nvSpPr>
          <p:cNvPr id="203" name="Google Shape;203;p26"/>
          <p:cNvSpPr txBox="1"/>
          <p:nvPr/>
        </p:nvSpPr>
        <p:spPr>
          <a:xfrm>
            <a:off x="225500" y="1439150"/>
            <a:ext cx="8649000" cy="453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The keys in a dictionary must always be unique and immutable. This is the reason dictionary keys can be String but not List.</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On the other hand, Values in a dictionary can be of any datatype and can be duplicated</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Dictionary keys are case sensitive, same name but different cases of Key will be treated distinctly.</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Example:</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p:txBody>
      </p:sp>
      <p:pic>
        <p:nvPicPr>
          <p:cNvPr id="204" name="Google Shape;204;p26"/>
          <p:cNvPicPr preferRelativeResize="0"/>
          <p:nvPr/>
        </p:nvPicPr>
        <p:blipFill>
          <a:blip r:embed="rId4">
            <a:alphaModFix/>
          </a:blip>
          <a:stretch>
            <a:fillRect/>
          </a:stretch>
        </p:blipFill>
        <p:spPr>
          <a:xfrm>
            <a:off x="1620102" y="4720302"/>
            <a:ext cx="4412000" cy="125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0" name="Google Shape;210;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11" name="Google Shape;211;p27"/>
          <p:cNvGrpSpPr/>
          <p:nvPr/>
        </p:nvGrpSpPr>
        <p:grpSpPr>
          <a:xfrm>
            <a:off x="0" y="5976100"/>
            <a:ext cx="9144000" cy="919800"/>
            <a:chOff x="0" y="5976100"/>
            <a:chExt cx="9144000" cy="919800"/>
          </a:xfrm>
        </p:grpSpPr>
        <p:sp>
          <p:nvSpPr>
            <p:cNvPr id="212" name="Google Shape;212;p2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14" name="Google Shape;214;p27"/>
          <p:cNvSpPr txBox="1"/>
          <p:nvPr/>
        </p:nvSpPr>
        <p:spPr>
          <a:xfrm>
            <a:off x="728200" y="149350"/>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Looping over </a:t>
            </a:r>
            <a:r>
              <a:rPr lang="en" sz="4800">
                <a:solidFill>
                  <a:srgbClr val="434343"/>
                </a:solidFill>
                <a:latin typeface="Economica"/>
                <a:ea typeface="Economica"/>
                <a:cs typeface="Economica"/>
                <a:sym typeface="Economica"/>
              </a:rPr>
              <a:t>Dictionary</a:t>
            </a:r>
            <a:endParaRPr sz="4800">
              <a:solidFill>
                <a:srgbClr val="434343"/>
              </a:solidFill>
              <a:latin typeface="Economica"/>
              <a:ea typeface="Economica"/>
              <a:cs typeface="Economica"/>
              <a:sym typeface="Economica"/>
            </a:endParaRPr>
          </a:p>
        </p:txBody>
      </p:sp>
      <p:sp>
        <p:nvSpPr>
          <p:cNvPr id="215" name="Google Shape;215;p27"/>
          <p:cNvSpPr txBox="1"/>
          <p:nvPr/>
        </p:nvSpPr>
        <p:spPr>
          <a:xfrm>
            <a:off x="225500" y="1439150"/>
            <a:ext cx="8649000" cy="453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Let’s say we have a dictionary containing countries as keys and their populations as values.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For looping through a dictionary, we use a method called items( ). Similar to enumerate, it gives us both the keys and values of a dictionary.</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p:txBody>
      </p:sp>
      <p:pic>
        <p:nvPicPr>
          <p:cNvPr id="216" name="Google Shape;216;p27"/>
          <p:cNvPicPr preferRelativeResize="0"/>
          <p:nvPr/>
        </p:nvPicPr>
        <p:blipFill>
          <a:blip r:embed="rId4">
            <a:alphaModFix/>
          </a:blip>
          <a:stretch>
            <a:fillRect/>
          </a:stretch>
        </p:blipFill>
        <p:spPr>
          <a:xfrm>
            <a:off x="1995500" y="3296750"/>
            <a:ext cx="4781550" cy="248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3" name="Google Shape;223;p28"/>
          <p:cNvGrpSpPr/>
          <p:nvPr/>
        </p:nvGrpSpPr>
        <p:grpSpPr>
          <a:xfrm>
            <a:off x="0" y="5976100"/>
            <a:ext cx="9144000" cy="919800"/>
            <a:chOff x="0" y="5976100"/>
            <a:chExt cx="9144000" cy="919800"/>
          </a:xfrm>
        </p:grpSpPr>
        <p:sp>
          <p:nvSpPr>
            <p:cNvPr id="224" name="Google Shape;224;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26" name="Google Shape;226;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solidFill>
                <a:srgbClr val="434343"/>
              </a:solidFill>
              <a:latin typeface="Economica"/>
              <a:ea typeface="Economica"/>
              <a:cs typeface="Economica"/>
              <a:sym typeface="Economica"/>
            </a:endParaRPr>
          </a:p>
        </p:txBody>
      </p:sp>
      <p:sp>
        <p:nvSpPr>
          <p:cNvPr id="227" name="Google Shape;227;p28"/>
          <p:cNvSpPr txBox="1"/>
          <p:nvPr/>
        </p:nvSpPr>
        <p:spPr>
          <a:xfrm>
            <a:off x="84450" y="170000"/>
            <a:ext cx="8909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Interested to learn more about Dictionaries?</a:t>
            </a:r>
            <a:endParaRPr sz="4800">
              <a:solidFill>
                <a:srgbClr val="434343"/>
              </a:solidFill>
              <a:latin typeface="Economica"/>
              <a:ea typeface="Economica"/>
              <a:cs typeface="Economica"/>
              <a:sym typeface="Economica"/>
            </a:endParaRPr>
          </a:p>
        </p:txBody>
      </p:sp>
      <p:sp>
        <p:nvSpPr>
          <p:cNvPr id="228" name="Google Shape;228;p28"/>
          <p:cNvSpPr txBox="1"/>
          <p:nvPr/>
        </p:nvSpPr>
        <p:spPr>
          <a:xfrm>
            <a:off x="1071175" y="2241775"/>
            <a:ext cx="7559700" cy="25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22222"/>
                </a:solidFill>
                <a:highlight>
                  <a:schemeClr val="lt1"/>
                </a:highlight>
                <a:latin typeface="Roboto"/>
                <a:ea typeface="Roboto"/>
                <a:cs typeface="Roboto"/>
                <a:sym typeface="Roboto"/>
              </a:rPr>
              <a:t>For additional practice on dictionaries</a:t>
            </a:r>
            <a:r>
              <a:rPr lang="en" sz="2800">
                <a:solidFill>
                  <a:srgbClr val="222222"/>
                </a:solidFill>
                <a:highlight>
                  <a:schemeClr val="lt1"/>
                </a:highlight>
                <a:latin typeface="Roboto"/>
                <a:ea typeface="Roboto"/>
                <a:cs typeface="Roboto"/>
                <a:sym typeface="Roboto"/>
              </a:rPr>
              <a:t>, visit: </a:t>
            </a:r>
            <a:r>
              <a:rPr lang="en" sz="2800" u="sng">
                <a:solidFill>
                  <a:schemeClr val="hlink"/>
                </a:solidFill>
                <a:highlight>
                  <a:schemeClr val="lt1"/>
                </a:highlight>
                <a:latin typeface="Roboto"/>
                <a:ea typeface="Roboto"/>
                <a:cs typeface="Roboto"/>
                <a:sym typeface="Roboto"/>
                <a:hlinkClick r:id="rId4"/>
              </a:rPr>
              <a:t>https://www.w3schools.com/python/python_dictionaries.asp</a:t>
            </a:r>
            <a:r>
              <a:rPr lang="en" sz="2800">
                <a:solidFill>
                  <a:srgbClr val="222222"/>
                </a:solidFill>
                <a:highlight>
                  <a:schemeClr val="lt1"/>
                </a:highlight>
                <a:latin typeface="Roboto"/>
                <a:ea typeface="Roboto"/>
                <a:cs typeface="Roboto"/>
                <a:sym typeface="Roboto"/>
              </a:rPr>
              <a:t> </a:t>
            </a:r>
            <a:endParaRPr sz="2800">
              <a:latin typeface="Open Sans"/>
              <a:ea typeface="Open Sans"/>
              <a:cs typeface="Open Sans"/>
              <a:sym typeface="Open Sans"/>
            </a:endParaRPr>
          </a:p>
          <a:p>
            <a:pPr indent="0" lvl="0" marL="0" rtl="0" algn="l">
              <a:lnSpc>
                <a:spcPct val="115000"/>
              </a:lnSpc>
              <a:spcBef>
                <a:spcPts val="0"/>
              </a:spcBef>
              <a:spcAft>
                <a:spcPts val="0"/>
              </a:spcAft>
              <a:buNone/>
            </a:pPr>
            <a:r>
              <a:t/>
            </a:r>
            <a:endParaRPr sz="28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4" name="Google Shape;234;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35" name="Google Shape;235;p29"/>
          <p:cNvGrpSpPr/>
          <p:nvPr/>
        </p:nvGrpSpPr>
        <p:grpSpPr>
          <a:xfrm>
            <a:off x="0" y="5976100"/>
            <a:ext cx="9144000" cy="919800"/>
            <a:chOff x="0" y="5976100"/>
            <a:chExt cx="9144000" cy="919800"/>
          </a:xfrm>
        </p:grpSpPr>
        <p:sp>
          <p:nvSpPr>
            <p:cNvPr id="236" name="Google Shape;236;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8" name="Google Shape;238;p29"/>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239" name="Google Shape;239;p29"/>
          <p:cNvSpPr txBox="1"/>
          <p:nvPr/>
        </p:nvSpPr>
        <p:spPr>
          <a:xfrm>
            <a:off x="451000" y="1046125"/>
            <a:ext cx="8383500" cy="493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Take values of length and breadth of a rectangle from user and check if it is square or not.</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Take two int values from user and print greatest among them.</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Write a program to read the age of a candidate and determine whether it is eligible for casting his/her own vote.</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Write a Python program to add a key to a dictionary.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Sample Dictionary : {0: 10, 1: 20}</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Expected Result : {0: 10, 1: 20, 2: 30}</a:t>
            </a:r>
            <a:endParaRPr sz="1800">
              <a:solidFill>
                <a:schemeClr val="dk1"/>
              </a:solidFill>
              <a:latin typeface="Roboto"/>
              <a:ea typeface="Roboto"/>
              <a:cs typeface="Roboto"/>
              <a:sym typeface="Roboto"/>
            </a:endParaRPr>
          </a:p>
          <a:p>
            <a:pPr indent="0" lvl="0" marL="9144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Below are the two lists, convert it into a dictionary.</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keys = ['Ten', 'Twenty', 'Thirty']</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values = [10, 20, 30]</a:t>
            </a:r>
            <a:endParaRPr sz="1800">
              <a:solidFill>
                <a:schemeClr val="dk1"/>
              </a:solidFill>
              <a:latin typeface="Roboto"/>
              <a:ea typeface="Roboto"/>
              <a:cs typeface="Roboto"/>
              <a:sym typeface="Roboto"/>
            </a:endParaRPr>
          </a:p>
          <a:p>
            <a:pPr indent="0" lvl="0" marL="457200" rtl="0" algn="l">
              <a:spcBef>
                <a:spcPts val="0"/>
              </a:spcBef>
              <a:spcAft>
                <a:spcPts val="0"/>
              </a:spcAft>
              <a:buNone/>
            </a:pPr>
            <a:r>
              <a:rPr lang="en" sz="1800">
                <a:solidFill>
                  <a:schemeClr val="dk1"/>
                </a:solidFill>
                <a:latin typeface="Roboto"/>
                <a:ea typeface="Roboto"/>
                <a:cs typeface="Roboto"/>
                <a:sym typeface="Roboto"/>
              </a:rPr>
              <a:t>Expected output:</a:t>
            </a:r>
            <a:endParaRPr sz="1800">
              <a:solidFill>
                <a:schemeClr val="dk1"/>
              </a:solidFill>
              <a:latin typeface="Roboto"/>
              <a:ea typeface="Roboto"/>
              <a:cs typeface="Roboto"/>
              <a:sym typeface="Roboto"/>
            </a:endParaRPr>
          </a:p>
          <a:p>
            <a:pPr indent="457200" lvl="0" marL="457200" rtl="0" algn="l">
              <a:spcBef>
                <a:spcPts val="0"/>
              </a:spcBef>
              <a:spcAft>
                <a:spcPts val="0"/>
              </a:spcAft>
              <a:buNone/>
            </a:pPr>
            <a:r>
              <a:rPr lang="en" sz="1800">
                <a:solidFill>
                  <a:schemeClr val="dk1"/>
                </a:solidFill>
                <a:latin typeface="Roboto"/>
                <a:ea typeface="Roboto"/>
                <a:cs typeface="Roboto"/>
                <a:sym typeface="Roboto"/>
              </a:rPr>
              <a:t>{'Ten': 10, 'Twenty': 20, 'Thirty': 30}</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914400" rtl="0" algn="l">
              <a:spcBef>
                <a:spcPts val="0"/>
              </a:spcBef>
              <a:spcAft>
                <a:spcPts val="0"/>
              </a:spcAft>
              <a:buNone/>
            </a:pPr>
            <a:r>
              <a:t/>
            </a:r>
            <a:endParaRPr sz="2000">
              <a:solidFill>
                <a:schemeClr val="dk1"/>
              </a:solidFill>
              <a:latin typeface="Roboto"/>
              <a:ea typeface="Roboto"/>
              <a:cs typeface="Roboto"/>
              <a:sym typeface="Roboto"/>
            </a:endParaRPr>
          </a:p>
          <a:p>
            <a:pPr indent="0" lvl="0" marL="914400" rtl="0" algn="l">
              <a:spcBef>
                <a:spcPts val="0"/>
              </a:spcBef>
              <a:spcAft>
                <a:spcPts val="0"/>
              </a:spcAft>
              <a:buNone/>
            </a:pPr>
            <a:r>
              <a:t/>
            </a:r>
            <a:endParaRPr sz="1450">
              <a:solidFill>
                <a:srgbClr val="282828"/>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5" name="Google Shape;245;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46" name="Google Shape;246;p30"/>
          <p:cNvGrpSpPr/>
          <p:nvPr/>
        </p:nvGrpSpPr>
        <p:grpSpPr>
          <a:xfrm>
            <a:off x="0" y="5976100"/>
            <a:ext cx="9144000" cy="919800"/>
            <a:chOff x="0" y="5976100"/>
            <a:chExt cx="9144000" cy="919800"/>
          </a:xfrm>
        </p:grpSpPr>
        <p:sp>
          <p:nvSpPr>
            <p:cNvPr id="247" name="Google Shape;247;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49" name="Google Shape;249;p30"/>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250" name="Google Shape;250;p30"/>
          <p:cNvSpPr txBox="1"/>
          <p:nvPr/>
        </p:nvSpPr>
        <p:spPr>
          <a:xfrm>
            <a:off x="451000" y="1369025"/>
            <a:ext cx="8383500" cy="46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6.	Access the value of key ‘history’</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sampleDict = {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"class":{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"student":{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"name":"Mike",</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"marks":{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"physics":70,</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"history":80</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457200" lvl="0" marL="0" rtl="0" algn="l">
              <a:spcBef>
                <a:spcPts val="0"/>
              </a:spcBef>
              <a:spcAft>
                <a:spcPts val="0"/>
              </a:spcAft>
              <a:buNone/>
            </a:pPr>
            <a:r>
              <a:rPr lang="en" sz="1800" u="sng">
                <a:solidFill>
                  <a:schemeClr val="dk1"/>
                </a:solidFill>
                <a:latin typeface="Roboto"/>
                <a:ea typeface="Roboto"/>
                <a:cs typeface="Roboto"/>
                <a:sym typeface="Roboto"/>
              </a:rPr>
              <a:t>Expected output:</a:t>
            </a:r>
            <a:endParaRPr sz="1800" u="sng">
              <a:solidFill>
                <a:schemeClr val="dk1"/>
              </a:solidFill>
              <a:latin typeface="Roboto"/>
              <a:ea typeface="Roboto"/>
              <a:cs typeface="Roboto"/>
              <a:sym typeface="Roboto"/>
            </a:endParaRPr>
          </a:p>
          <a:p>
            <a:pPr indent="457200" lvl="0" marL="457200" rtl="0" algn="l">
              <a:spcBef>
                <a:spcPts val="0"/>
              </a:spcBef>
              <a:spcAft>
                <a:spcPts val="0"/>
              </a:spcAft>
              <a:buNone/>
            </a:pPr>
            <a:r>
              <a:rPr lang="en" sz="1800">
                <a:solidFill>
                  <a:schemeClr val="dk1"/>
                </a:solidFill>
                <a:latin typeface="Roboto"/>
                <a:ea typeface="Roboto"/>
                <a:cs typeface="Roboto"/>
                <a:sym typeface="Roboto"/>
              </a:rPr>
              <a:t>80</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6" name="Google Shape;256;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57" name="Google Shape;257;p31"/>
          <p:cNvGrpSpPr/>
          <p:nvPr/>
        </p:nvGrpSpPr>
        <p:grpSpPr>
          <a:xfrm>
            <a:off x="0" y="5976100"/>
            <a:ext cx="9144000" cy="919800"/>
            <a:chOff x="0" y="5976100"/>
            <a:chExt cx="9144000" cy="919800"/>
          </a:xfrm>
        </p:grpSpPr>
        <p:sp>
          <p:nvSpPr>
            <p:cNvPr id="258" name="Google Shape;258;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60" name="Google Shape;260;p31"/>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261" name="Google Shape;261;p31"/>
          <p:cNvSpPr txBox="1"/>
          <p:nvPr/>
        </p:nvSpPr>
        <p:spPr>
          <a:xfrm>
            <a:off x="451000" y="1047925"/>
            <a:ext cx="8383500" cy="49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7</a:t>
            </a:r>
            <a:r>
              <a:rPr lang="en" sz="1800">
                <a:solidFill>
                  <a:schemeClr val="dk1"/>
                </a:solidFill>
                <a:latin typeface="Roboto"/>
                <a:ea typeface="Roboto"/>
                <a:cs typeface="Roboto"/>
                <a:sym typeface="Roboto"/>
              </a:rPr>
              <a:t>.	Given the following dictionary:</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	inventory =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    	'gold' : 500,</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    	'pouch' : ['flint', 'twine', 'gemstone'],</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    	'backpack' : ['xylophone','dagger', 'bedroll','bread loaf']</a:t>
            </a:r>
            <a:endParaRPr sz="18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457200" lvl="0" marL="0" rtl="0" algn="l">
              <a:spcBef>
                <a:spcPts val="0"/>
              </a:spcBef>
              <a:spcAft>
                <a:spcPts val="0"/>
              </a:spcAft>
              <a:buNone/>
            </a:pPr>
            <a:r>
              <a:rPr lang="en" sz="1800">
                <a:solidFill>
                  <a:schemeClr val="dk1"/>
                </a:solidFill>
                <a:latin typeface="Roboto"/>
                <a:ea typeface="Roboto"/>
                <a:cs typeface="Roboto"/>
                <a:sym typeface="Roboto"/>
              </a:rPr>
              <a:t>Try to do the following:</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Add a key to inventory called 'pocket'.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Set the value of 'pocket' to be a list consisting of the strings 'seashell', 'strange berry', and 'lint'.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.sort()the items in the list stored under the 'backpack' key.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Then .remove('dagger') from the list of items stored under the 'backpack' key.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Add 50 to the number stored under the 'gold' key.</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5597892" y="262831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Dictionary</a:t>
            </a:r>
            <a:endParaRPr sz="1800">
              <a:solidFill>
                <a:srgbClr val="000000"/>
              </a:solidFill>
              <a:latin typeface="Open Sans"/>
              <a:ea typeface="Open Sans"/>
              <a:cs typeface="Open Sans"/>
              <a:sym typeface="Open Sans"/>
            </a:endParaRPr>
          </a:p>
        </p:txBody>
      </p:sp>
      <p:sp>
        <p:nvSpPr>
          <p:cNvPr id="71" name="Google Shape;71;p14"/>
          <p:cNvSpPr/>
          <p:nvPr/>
        </p:nvSpPr>
        <p:spPr>
          <a:xfrm>
            <a:off x="955042" y="262831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Conditional Statement</a:t>
            </a:r>
            <a:endParaRPr sz="1800">
              <a:solidFill>
                <a:srgbClr val="000000"/>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7" name="Google Shape;267;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68" name="Google Shape;268;p32"/>
          <p:cNvGrpSpPr/>
          <p:nvPr/>
        </p:nvGrpSpPr>
        <p:grpSpPr>
          <a:xfrm>
            <a:off x="0" y="5976100"/>
            <a:ext cx="9144000" cy="919800"/>
            <a:chOff x="0" y="5976100"/>
            <a:chExt cx="9144000" cy="919800"/>
          </a:xfrm>
        </p:grpSpPr>
        <p:sp>
          <p:nvSpPr>
            <p:cNvPr id="269" name="Google Shape;269;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1" name="Google Shape;271;p32"/>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Submitting your q</a:t>
            </a:r>
            <a:r>
              <a:rPr lang="en" sz="4800">
                <a:solidFill>
                  <a:srgbClr val="434343"/>
                </a:solidFill>
                <a:latin typeface="Economica"/>
                <a:ea typeface="Economica"/>
                <a:cs typeface="Economica"/>
                <a:sym typeface="Economica"/>
              </a:rPr>
              <a:t>uiz</a:t>
            </a:r>
            <a:r>
              <a:rPr lang="en" sz="4800">
                <a:solidFill>
                  <a:srgbClr val="434343"/>
                </a:solidFill>
                <a:latin typeface="Economica"/>
                <a:ea typeface="Economica"/>
                <a:cs typeface="Economica"/>
                <a:sym typeface="Economica"/>
              </a:rPr>
              <a:t> answer</a:t>
            </a:r>
            <a:endParaRPr sz="4800">
              <a:solidFill>
                <a:srgbClr val="434343"/>
              </a:solidFill>
              <a:latin typeface="Economica"/>
              <a:ea typeface="Economica"/>
              <a:cs typeface="Economica"/>
              <a:sym typeface="Economica"/>
            </a:endParaRPr>
          </a:p>
        </p:txBody>
      </p:sp>
      <p:sp>
        <p:nvSpPr>
          <p:cNvPr id="272" name="Google Shape;272;p32"/>
          <p:cNvSpPr txBox="1"/>
          <p:nvPr/>
        </p:nvSpPr>
        <p:spPr>
          <a:xfrm>
            <a:off x="417900" y="1816175"/>
            <a:ext cx="8383500" cy="27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Learners who enrolled for the bootcamp can access DPhi Learning Platform to submit their day-wise module quizzes.</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b="1" lang="en" sz="2100">
                <a:solidFill>
                  <a:schemeClr val="dk1"/>
                </a:solidFill>
                <a:latin typeface="Open Sans"/>
                <a:ea typeface="Open Sans"/>
                <a:cs typeface="Open Sans"/>
                <a:sym typeface="Open Sans"/>
              </a:rPr>
              <a:t>Link to learning platform:</a:t>
            </a:r>
            <a:r>
              <a:rPr lang="en" sz="2100">
                <a:solidFill>
                  <a:schemeClr val="dk1"/>
                </a:solidFill>
                <a:latin typeface="Open Sans"/>
                <a:ea typeface="Open Sans"/>
                <a:cs typeface="Open Sans"/>
                <a:sym typeface="Open Sans"/>
              </a:rPr>
              <a:t> </a:t>
            </a:r>
            <a:r>
              <a:rPr lang="en" sz="2100" u="sng">
                <a:solidFill>
                  <a:schemeClr val="hlink"/>
                </a:solidFill>
                <a:latin typeface="Open Sans"/>
                <a:ea typeface="Open Sans"/>
                <a:cs typeface="Open Sans"/>
                <a:sym typeface="Open Sans"/>
                <a:hlinkClick r:id="rId4"/>
              </a:rPr>
              <a:t>https://learn.dphi.tech/</a:t>
            </a:r>
            <a:endParaRPr sz="2100">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8" name="Google Shape;278;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79" name="Google Shape;279;p33"/>
          <p:cNvGrpSpPr/>
          <p:nvPr/>
        </p:nvGrpSpPr>
        <p:grpSpPr>
          <a:xfrm>
            <a:off x="0" y="5976100"/>
            <a:ext cx="9144000" cy="919800"/>
            <a:chOff x="0" y="5976100"/>
            <a:chExt cx="9144000" cy="919800"/>
          </a:xfrm>
        </p:grpSpPr>
        <p:sp>
          <p:nvSpPr>
            <p:cNvPr id="280" name="Google Shape;280;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2" name="Google Shape;282;p33"/>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83" name="Google Shape;283;p33"/>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78" name="Google Shape;78;p15"/>
          <p:cNvGrpSpPr/>
          <p:nvPr/>
        </p:nvGrpSpPr>
        <p:grpSpPr>
          <a:xfrm>
            <a:off x="0" y="5976100"/>
            <a:ext cx="9144000" cy="919800"/>
            <a:chOff x="0" y="5976100"/>
            <a:chExt cx="9144000" cy="919800"/>
          </a:xfrm>
        </p:grpSpPr>
        <p:sp>
          <p:nvSpPr>
            <p:cNvPr id="79" name="Google Shape;79;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81" name="Google Shape;81;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Conditional Statement: if-else-elif</a:t>
            </a:r>
            <a:endParaRPr sz="4800">
              <a:solidFill>
                <a:srgbClr val="434343"/>
              </a:solidFill>
              <a:latin typeface="Economica"/>
              <a:ea typeface="Economica"/>
              <a:cs typeface="Economica"/>
              <a:sym typeface="Economica"/>
            </a:endParaRPr>
          </a:p>
        </p:txBody>
      </p:sp>
      <p:sp>
        <p:nvSpPr>
          <p:cNvPr id="82" name="Google Shape;82;p15"/>
          <p:cNvSpPr txBox="1"/>
          <p:nvPr/>
        </p:nvSpPr>
        <p:spPr>
          <a:xfrm>
            <a:off x="1008150" y="1392825"/>
            <a:ext cx="70836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In the real world, we commonly evaluate information around us and then choose one course of action or another based on what we observe: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914400" rtl="0" algn="l">
              <a:spcBef>
                <a:spcPts val="0"/>
              </a:spcBef>
              <a:spcAft>
                <a:spcPts val="0"/>
              </a:spcAft>
              <a:buNone/>
            </a:pPr>
            <a:r>
              <a:rPr lang="en" sz="1800">
                <a:solidFill>
                  <a:srgbClr val="666666"/>
                </a:solidFill>
                <a:latin typeface="Open Sans"/>
                <a:ea typeface="Open Sans"/>
                <a:cs typeface="Open Sans"/>
                <a:sym typeface="Open Sans"/>
              </a:rPr>
              <a:t>If the weather is nice, then I’ll go for a walk. (It’s implied that if the weather isn’t nice, then I won’t go for a walk.)</a:t>
            </a:r>
            <a:endParaRPr sz="1800">
              <a:solidFill>
                <a:srgbClr val="666666"/>
              </a:solidFill>
              <a:latin typeface="Open Sans"/>
              <a:ea typeface="Open Sans"/>
              <a:cs typeface="Open Sans"/>
              <a:sym typeface="Open Sans"/>
            </a:endParaRPr>
          </a:p>
          <a:p>
            <a:pPr indent="0" lvl="0" marL="914400" rtl="0" algn="l">
              <a:spcBef>
                <a:spcPts val="0"/>
              </a:spcBef>
              <a:spcAft>
                <a:spcPts val="0"/>
              </a:spcAft>
              <a:buNone/>
            </a:pPr>
            <a:r>
              <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SzPts val="1800"/>
              <a:buFont typeface="Roboto"/>
              <a:buChar char="●"/>
            </a:pPr>
            <a:r>
              <a:rPr lang="en" sz="1800">
                <a:latin typeface="Open Sans"/>
                <a:ea typeface="Open Sans"/>
                <a:cs typeface="Open Sans"/>
                <a:sym typeface="Open Sans"/>
              </a:rPr>
              <a:t>In a Python program, the if statement is how you perform this sort of decision-making. It allows for </a:t>
            </a:r>
            <a:r>
              <a:rPr b="1" lang="en" sz="1800">
                <a:latin typeface="Open Sans"/>
                <a:ea typeface="Open Sans"/>
                <a:cs typeface="Open Sans"/>
                <a:sym typeface="Open Sans"/>
              </a:rPr>
              <a:t>conditional execution</a:t>
            </a:r>
            <a:r>
              <a:rPr lang="en" sz="1800">
                <a:latin typeface="Open Sans"/>
                <a:ea typeface="Open Sans"/>
                <a:cs typeface="Open Sans"/>
                <a:sym typeface="Open Sans"/>
              </a:rPr>
              <a:t> </a:t>
            </a:r>
            <a:r>
              <a:rPr b="1" lang="en" sz="1800">
                <a:latin typeface="Open Sans"/>
                <a:ea typeface="Open Sans"/>
                <a:cs typeface="Open Sans"/>
                <a:sym typeface="Open Sans"/>
              </a:rPr>
              <a:t>of a statement</a:t>
            </a:r>
            <a:r>
              <a:rPr lang="en" sz="1800">
                <a:latin typeface="Open Sans"/>
                <a:ea typeface="Open Sans"/>
                <a:cs typeface="Open Sans"/>
                <a:sym typeface="Open Sans"/>
              </a:rPr>
              <a:t> or group of statements </a:t>
            </a:r>
            <a:r>
              <a:rPr b="1" lang="en" sz="1800">
                <a:latin typeface="Open Sans"/>
                <a:ea typeface="Open Sans"/>
                <a:cs typeface="Open Sans"/>
                <a:sym typeface="Open Sans"/>
              </a:rPr>
              <a:t>based on the value of an expression</a:t>
            </a:r>
            <a:r>
              <a:rPr lang="en" sz="1800">
                <a:latin typeface="Open Sans"/>
                <a:ea typeface="Open Sans"/>
                <a:cs typeface="Open Sans"/>
                <a:sym typeface="Open Sans"/>
              </a:rPr>
              <a:t>.</a:t>
            </a:r>
            <a:endParaRPr sz="18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9" name="Google Shape;89;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Tutorial on Conditional Statements</a:t>
            </a:r>
            <a:endParaRPr sz="4800">
              <a:solidFill>
                <a:srgbClr val="434343"/>
              </a:solidFill>
              <a:latin typeface="Economica"/>
              <a:ea typeface="Economica"/>
              <a:cs typeface="Economica"/>
              <a:sym typeface="Economica"/>
            </a:endParaRPr>
          </a:p>
        </p:txBody>
      </p:sp>
      <p:pic>
        <p:nvPicPr>
          <p:cNvPr descr="Become a better public speaker - check out https://tigertalk.io/!&#10;Python Programming for Beginners! A series of Python Tutorials covering all the basics of Python programming. In this video we'll learn about conditional statements and relational operators, diving into If-Elif-Else and adding various statements together!&#10;&#10;► JOIN THECODEX TODAY! https://www.thecodex.me/&#10;► THE COMPLETE PYTHON PROGRAMMING BOOTCAMP: https://www.thecodex.me/python-bootcamp&#10;► FACEBOOK: https://www.facebook.com/TheCodexMe/&#10;► TWITTER: https://twitter.com/thecodexme&#10;► SUPPORT ME ON PATREON: https://www.patreon.com/The_Codex&#10;&#10;♦♦♦♦♦♦♦♦♦♦&#10;&#10;THECODEX is a company focused on empowering and enabling anyone to learn how to code. Established in 2015 by Avinash Jain, THECODEX has taught over 150,000 students around the world how to code. With over 13 programming courses on a wide variety of topics, and more than 10,000 5-Star reviews, THECODEX is the right choice for you. &#10;&#10;We provide engaging and comprehensive videos that break down complex information and cover everything you need to know about the subject. All students get access to our Q/A forums where you can get your doubts and problems cleared up. At the end of every course, you will receive a certificate of completion. &#10;&#10;Jumpstart your Coding Journey with THECODEX today!&#10;&#10;♦♦♦♦♦♦♦♦♦♦&#10;&#10;Music: Flash Funk (Marshmello)" id="90" name="Google Shape;90;p16" title="Python Programming #8 - Conditional Statements">
            <a:hlinkClick r:id="rId3"/>
          </p:cNvPr>
          <p:cNvPicPr preferRelativeResize="0"/>
          <p:nvPr/>
        </p:nvPicPr>
        <p:blipFill>
          <a:blip r:embed="rId4">
            <a:alphaModFix/>
          </a:blip>
          <a:stretch>
            <a:fillRect/>
          </a:stretch>
        </p:blipFill>
        <p:spPr>
          <a:xfrm>
            <a:off x="789450" y="1027325"/>
            <a:ext cx="7640400" cy="573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 name="Google Shape;96;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97" name="Google Shape;97;p17"/>
          <p:cNvGrpSpPr/>
          <p:nvPr/>
        </p:nvGrpSpPr>
        <p:grpSpPr>
          <a:xfrm>
            <a:off x="0" y="5976100"/>
            <a:ext cx="9144000" cy="919800"/>
            <a:chOff x="0" y="5976100"/>
            <a:chExt cx="9144000" cy="919800"/>
          </a:xfrm>
        </p:grpSpPr>
        <p:sp>
          <p:nvSpPr>
            <p:cNvPr id="98" name="Google Shape;98;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0" name="Google Shape;100;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 </a:t>
            </a:r>
            <a:endParaRPr sz="4800">
              <a:solidFill>
                <a:srgbClr val="434343"/>
              </a:solidFill>
              <a:latin typeface="Economica"/>
              <a:ea typeface="Economica"/>
              <a:cs typeface="Economica"/>
              <a:sym typeface="Economica"/>
            </a:endParaRPr>
          </a:p>
        </p:txBody>
      </p:sp>
      <p:sp>
        <p:nvSpPr>
          <p:cNvPr id="101" name="Google Shape;101;p17"/>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Syntax (how to write If statement in python?)-</a:t>
            </a:r>
            <a:endParaRPr sz="1800">
              <a:latin typeface="Open Sans"/>
              <a:ea typeface="Open Sans"/>
              <a:cs typeface="Open Sans"/>
              <a:sym typeface="Open Sans"/>
            </a:endParaRPr>
          </a:p>
          <a:p>
            <a:pPr indent="0" lvl="0" marL="914400" rtl="0" algn="l">
              <a:spcBef>
                <a:spcPts val="0"/>
              </a:spcBef>
              <a:spcAft>
                <a:spcPts val="0"/>
              </a:spcAft>
              <a:buNone/>
            </a:pPr>
            <a:r>
              <a:rPr lang="en" sz="1800">
                <a:latin typeface="Open Sans"/>
                <a:ea typeface="Open Sans"/>
                <a:cs typeface="Open Sans"/>
                <a:sym typeface="Open Sans"/>
              </a:rPr>
              <a:t>if test expression/condition:</a:t>
            </a:r>
            <a:endParaRPr sz="1800">
              <a:latin typeface="Open Sans"/>
              <a:ea typeface="Open Sans"/>
              <a:cs typeface="Open Sans"/>
              <a:sym typeface="Open Sans"/>
            </a:endParaRPr>
          </a:p>
          <a:p>
            <a:pPr indent="457200" lvl="0" marL="914400" rtl="0" algn="l">
              <a:spcBef>
                <a:spcPts val="0"/>
              </a:spcBef>
              <a:spcAft>
                <a:spcPts val="0"/>
              </a:spcAft>
              <a:buNone/>
            </a:pPr>
            <a:r>
              <a:rPr lang="en" sz="1800">
                <a:latin typeface="Open Sans"/>
                <a:ea typeface="Open Sans"/>
                <a:cs typeface="Open Sans"/>
                <a:sym typeface="Open Sans"/>
              </a:rPr>
              <a:t>s</a:t>
            </a:r>
            <a:r>
              <a:rPr lang="en" sz="1800">
                <a:latin typeface="Open Sans"/>
                <a:ea typeface="Open Sans"/>
                <a:cs typeface="Open Sans"/>
                <a:sym typeface="Open Sans"/>
              </a:rPr>
              <a:t>tatement(s)</a:t>
            </a:r>
            <a:endParaRPr sz="1800">
              <a:latin typeface="Open Sans"/>
              <a:ea typeface="Open Sans"/>
              <a:cs typeface="Open Sans"/>
              <a:sym typeface="Open Sans"/>
            </a:endParaRPr>
          </a:p>
          <a:p>
            <a:pPr indent="0" lvl="0" marL="9144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Here, the program evaluates the test expression and will execute statement(s) only if the text expression is True.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If the text expression is False, the statement(s) is not executed.</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In Python, the </a:t>
            </a:r>
            <a:r>
              <a:rPr b="1" lang="en" sz="1800">
                <a:latin typeface="Open Sans"/>
                <a:ea typeface="Open Sans"/>
                <a:cs typeface="Open Sans"/>
                <a:sym typeface="Open Sans"/>
              </a:rPr>
              <a:t>body of the if statement is indicated by the indentation.</a:t>
            </a:r>
            <a:r>
              <a:rPr lang="en" sz="1800">
                <a:latin typeface="Open Sans"/>
                <a:ea typeface="Open Sans"/>
                <a:cs typeface="Open Sans"/>
                <a:sym typeface="Open Sans"/>
              </a:rPr>
              <a:t> Body starts with an indentation and the </a:t>
            </a:r>
            <a:r>
              <a:rPr b="1" lang="en" sz="1800">
                <a:latin typeface="Open Sans"/>
                <a:ea typeface="Open Sans"/>
                <a:cs typeface="Open Sans"/>
                <a:sym typeface="Open Sans"/>
              </a:rPr>
              <a:t>first unindented line marks the end.</a:t>
            </a:r>
            <a:endParaRPr b="1"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Python interprets </a:t>
            </a:r>
            <a:r>
              <a:rPr b="1" lang="en" sz="1800">
                <a:latin typeface="Open Sans"/>
                <a:ea typeface="Open Sans"/>
                <a:cs typeface="Open Sans"/>
                <a:sym typeface="Open Sans"/>
              </a:rPr>
              <a:t>non-zero values as True (even negative values).</a:t>
            </a:r>
            <a:r>
              <a:rPr lang="en" sz="1800">
                <a:latin typeface="Open Sans"/>
                <a:ea typeface="Open Sans"/>
                <a:cs typeface="Open Sans"/>
                <a:sym typeface="Open Sans"/>
              </a:rPr>
              <a:t> None and 0 are interpreted as False.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08" name="Google Shape;108;p18"/>
          <p:cNvGrpSpPr/>
          <p:nvPr/>
        </p:nvGrpSpPr>
        <p:grpSpPr>
          <a:xfrm>
            <a:off x="0" y="5976100"/>
            <a:ext cx="9144000" cy="919800"/>
            <a:chOff x="0" y="5976100"/>
            <a:chExt cx="9144000" cy="919800"/>
          </a:xfrm>
        </p:grpSpPr>
        <p:sp>
          <p:nvSpPr>
            <p:cNvPr id="109" name="Google Shape;109;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11" name="Google Shape;111;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 </a:t>
            </a:r>
            <a:endParaRPr sz="4800">
              <a:solidFill>
                <a:srgbClr val="434343"/>
              </a:solidFill>
              <a:latin typeface="Economica"/>
              <a:ea typeface="Economica"/>
              <a:cs typeface="Economica"/>
              <a:sym typeface="Economica"/>
            </a:endParaRPr>
          </a:p>
        </p:txBody>
      </p:sp>
      <p:sp>
        <p:nvSpPr>
          <p:cNvPr id="112" name="Google Shape;112;p18"/>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Flowchart: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Example: Python program to detect if a number is even. (sign % tells us the remainder of an expression. Any number that has a remainder 0 after dividing by 2 must be even.)</a:t>
            </a:r>
            <a:endParaRPr sz="1800">
              <a:latin typeface="Open Sans"/>
              <a:ea typeface="Open Sans"/>
              <a:cs typeface="Open Sans"/>
              <a:sym typeface="Open Sans"/>
            </a:endParaRPr>
          </a:p>
        </p:txBody>
      </p:sp>
      <p:pic>
        <p:nvPicPr>
          <p:cNvPr id="113" name="Google Shape;113;p18"/>
          <p:cNvPicPr preferRelativeResize="0"/>
          <p:nvPr/>
        </p:nvPicPr>
        <p:blipFill>
          <a:blip r:embed="rId4">
            <a:alphaModFix/>
          </a:blip>
          <a:stretch>
            <a:fillRect/>
          </a:stretch>
        </p:blipFill>
        <p:spPr>
          <a:xfrm>
            <a:off x="3438338" y="975200"/>
            <a:ext cx="2267325" cy="2497050"/>
          </a:xfrm>
          <a:prstGeom prst="rect">
            <a:avLst/>
          </a:prstGeom>
          <a:noFill/>
          <a:ln>
            <a:noFill/>
          </a:ln>
        </p:spPr>
      </p:pic>
      <p:pic>
        <p:nvPicPr>
          <p:cNvPr id="114" name="Google Shape;114;p18"/>
          <p:cNvPicPr preferRelativeResize="0"/>
          <p:nvPr/>
        </p:nvPicPr>
        <p:blipFill>
          <a:blip r:embed="rId5">
            <a:alphaModFix/>
          </a:blip>
          <a:stretch>
            <a:fillRect/>
          </a:stretch>
        </p:blipFill>
        <p:spPr>
          <a:xfrm>
            <a:off x="1488000" y="4623550"/>
            <a:ext cx="6086475" cy="135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1" name="Google Shape;121;p19"/>
          <p:cNvGrpSpPr/>
          <p:nvPr/>
        </p:nvGrpSpPr>
        <p:grpSpPr>
          <a:xfrm>
            <a:off x="0" y="5976100"/>
            <a:ext cx="9144000" cy="919800"/>
            <a:chOff x="0" y="5976100"/>
            <a:chExt cx="9144000" cy="919800"/>
          </a:xfrm>
        </p:grpSpPr>
        <p:sp>
          <p:nvSpPr>
            <p:cNvPr id="122" name="Google Shape;122;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4" name="Google Shape;124;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 - else</a:t>
            </a:r>
            <a:endParaRPr sz="4800">
              <a:solidFill>
                <a:srgbClr val="434343"/>
              </a:solidFill>
              <a:latin typeface="Economica"/>
              <a:ea typeface="Economica"/>
              <a:cs typeface="Economica"/>
              <a:sym typeface="Economica"/>
            </a:endParaRPr>
          </a:p>
        </p:txBody>
      </p:sp>
      <p:sp>
        <p:nvSpPr>
          <p:cNvPr id="125" name="Google Shape;125;p19"/>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Syntax-</a:t>
            </a:r>
            <a:endParaRPr sz="1800">
              <a:latin typeface="Roboto"/>
              <a:ea typeface="Roboto"/>
              <a:cs typeface="Roboto"/>
              <a:sym typeface="Roboto"/>
            </a:endParaRPr>
          </a:p>
          <a:p>
            <a:pPr indent="457200" lvl="0" marL="457200" rtl="0" algn="l">
              <a:spcBef>
                <a:spcPts val="0"/>
              </a:spcBef>
              <a:spcAft>
                <a:spcPts val="0"/>
              </a:spcAft>
              <a:buNone/>
            </a:pPr>
            <a:r>
              <a:rPr lang="en" sz="1800">
                <a:latin typeface="Roboto"/>
                <a:ea typeface="Roboto"/>
                <a:cs typeface="Roboto"/>
                <a:sym typeface="Roboto"/>
              </a:rPr>
              <a:t>if test expression:</a:t>
            </a:r>
            <a:endParaRPr sz="1800">
              <a:latin typeface="Roboto"/>
              <a:ea typeface="Roboto"/>
              <a:cs typeface="Roboto"/>
              <a:sym typeface="Roboto"/>
            </a:endParaRPr>
          </a:p>
          <a:p>
            <a:pPr indent="457200" lvl="0" marL="457200" rtl="0" algn="l">
              <a:spcBef>
                <a:spcPts val="0"/>
              </a:spcBef>
              <a:spcAft>
                <a:spcPts val="0"/>
              </a:spcAft>
              <a:buNone/>
            </a:pPr>
            <a:r>
              <a:rPr lang="en" sz="1800">
                <a:latin typeface="Roboto"/>
                <a:ea typeface="Roboto"/>
                <a:cs typeface="Roboto"/>
                <a:sym typeface="Roboto"/>
              </a:rPr>
              <a:t>    Body of if</a:t>
            </a:r>
            <a:endParaRPr sz="1800">
              <a:latin typeface="Roboto"/>
              <a:ea typeface="Roboto"/>
              <a:cs typeface="Roboto"/>
              <a:sym typeface="Roboto"/>
            </a:endParaRPr>
          </a:p>
          <a:p>
            <a:pPr indent="457200" lvl="0" marL="457200" rtl="0" algn="l">
              <a:spcBef>
                <a:spcPts val="0"/>
              </a:spcBef>
              <a:spcAft>
                <a:spcPts val="0"/>
              </a:spcAft>
              <a:buNone/>
            </a:pPr>
            <a:r>
              <a:rPr lang="en" sz="1800">
                <a:latin typeface="Roboto"/>
                <a:ea typeface="Roboto"/>
                <a:cs typeface="Roboto"/>
                <a:sym typeface="Roboto"/>
              </a:rPr>
              <a:t>else:</a:t>
            </a:r>
            <a:endParaRPr sz="1800">
              <a:latin typeface="Roboto"/>
              <a:ea typeface="Roboto"/>
              <a:cs typeface="Roboto"/>
              <a:sym typeface="Roboto"/>
            </a:endParaRPr>
          </a:p>
          <a:p>
            <a:pPr indent="457200" lvl="0" marL="457200" rtl="0" algn="l">
              <a:spcBef>
                <a:spcPts val="0"/>
              </a:spcBef>
              <a:spcAft>
                <a:spcPts val="0"/>
              </a:spcAft>
              <a:buNone/>
            </a:pPr>
            <a:r>
              <a:rPr lang="en" sz="1800">
                <a:latin typeface="Roboto"/>
                <a:ea typeface="Roboto"/>
                <a:cs typeface="Roboto"/>
                <a:sym typeface="Roboto"/>
              </a:rPr>
              <a:t>    Body of else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if..else statement evaluates test expression and will execute the body of if only when the test condition is True.</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If the condition is False, the body of else is executed. Indentation is used to separate the blocks.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2" name="Google Shape;132;p20"/>
          <p:cNvGrpSpPr/>
          <p:nvPr/>
        </p:nvGrpSpPr>
        <p:grpSpPr>
          <a:xfrm>
            <a:off x="0" y="5976100"/>
            <a:ext cx="9144000" cy="919800"/>
            <a:chOff x="0" y="5976100"/>
            <a:chExt cx="9144000" cy="919800"/>
          </a:xfrm>
        </p:grpSpPr>
        <p:sp>
          <p:nvSpPr>
            <p:cNvPr id="133" name="Google Shape;13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5" name="Google Shape;135;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If-else</a:t>
            </a:r>
            <a:endParaRPr sz="4800">
              <a:solidFill>
                <a:srgbClr val="434343"/>
              </a:solidFill>
              <a:latin typeface="Economica"/>
              <a:ea typeface="Economica"/>
              <a:cs typeface="Economica"/>
              <a:sym typeface="Economica"/>
            </a:endParaRPr>
          </a:p>
        </p:txBody>
      </p:sp>
      <p:sp>
        <p:nvSpPr>
          <p:cNvPr id="136" name="Google Shape;136;p20"/>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Flowchart: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Example: </a:t>
            </a:r>
            <a:endParaRPr sz="1800">
              <a:latin typeface="Open Sans"/>
              <a:ea typeface="Open Sans"/>
              <a:cs typeface="Open Sans"/>
              <a:sym typeface="Open Sans"/>
            </a:endParaRPr>
          </a:p>
        </p:txBody>
      </p:sp>
      <p:pic>
        <p:nvPicPr>
          <p:cNvPr id="137" name="Google Shape;137;p20"/>
          <p:cNvPicPr preferRelativeResize="0"/>
          <p:nvPr/>
        </p:nvPicPr>
        <p:blipFill>
          <a:blip r:embed="rId4">
            <a:alphaModFix/>
          </a:blip>
          <a:stretch>
            <a:fillRect/>
          </a:stretch>
        </p:blipFill>
        <p:spPr>
          <a:xfrm>
            <a:off x="3123888" y="1085675"/>
            <a:ext cx="2657475" cy="2590800"/>
          </a:xfrm>
          <a:prstGeom prst="rect">
            <a:avLst/>
          </a:prstGeom>
          <a:noFill/>
          <a:ln>
            <a:noFill/>
          </a:ln>
        </p:spPr>
      </p:pic>
      <p:pic>
        <p:nvPicPr>
          <p:cNvPr id="138" name="Google Shape;138;p20"/>
          <p:cNvPicPr preferRelativeResize="0"/>
          <p:nvPr/>
        </p:nvPicPr>
        <p:blipFill>
          <a:blip r:embed="rId5">
            <a:alphaModFix/>
          </a:blip>
          <a:stretch>
            <a:fillRect/>
          </a:stretch>
        </p:blipFill>
        <p:spPr>
          <a:xfrm>
            <a:off x="1042988" y="4139738"/>
            <a:ext cx="7058025"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 name="Google Shape;144;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45" name="Google Shape;145;p21"/>
          <p:cNvGrpSpPr/>
          <p:nvPr/>
        </p:nvGrpSpPr>
        <p:grpSpPr>
          <a:xfrm>
            <a:off x="0" y="5976100"/>
            <a:ext cx="9144000" cy="919800"/>
            <a:chOff x="0" y="5976100"/>
            <a:chExt cx="9144000" cy="919800"/>
          </a:xfrm>
        </p:grpSpPr>
        <p:sp>
          <p:nvSpPr>
            <p:cNvPr id="146" name="Google Shape;146;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8" name="Google Shape;148;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 - elif - else</a:t>
            </a:r>
            <a:endParaRPr sz="4800">
              <a:solidFill>
                <a:srgbClr val="434343"/>
              </a:solidFill>
              <a:latin typeface="Economica"/>
              <a:ea typeface="Economica"/>
              <a:cs typeface="Economica"/>
              <a:sym typeface="Economica"/>
            </a:endParaRPr>
          </a:p>
        </p:txBody>
      </p:sp>
      <p:sp>
        <p:nvSpPr>
          <p:cNvPr id="149" name="Google Shape;149;p21"/>
          <p:cNvSpPr txBox="1"/>
          <p:nvPr/>
        </p:nvSpPr>
        <p:spPr>
          <a:xfrm>
            <a:off x="159175" y="1004700"/>
            <a:ext cx="8900400" cy="4848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Syntax-</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if test expression:</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    Body of if</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elif test expression:</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    Body of elif</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else: </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    Body of else</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elif is short for else if. It allows us to check for multiple expressions.</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If the condition for if is False, it checks the condition of the next elif block and so on.</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If all the conditions are False, the body of else is executed.</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Only one block among the several if...elif...else blocks is executed according to the condition.</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if block can have only one else block. But it can have multiple elif blocks.</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