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Economica"/>
      <p:regular r:id="rId24"/>
      <p:bold r:id="rId25"/>
      <p:italic r:id="rId26"/>
      <p:boldItalic r:id="rId27"/>
    </p:embeddedFont>
    <p:embeddedFont>
      <p:font typeface="Robo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Economica-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Roboto-regular.fntdata"/><Relationship Id="rId27" Type="http://schemas.openxmlformats.org/officeDocument/2006/relationships/font" Target="fonts/Economica-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OpenSans-bold.fntdata"/><Relationship Id="rId10" Type="http://schemas.openxmlformats.org/officeDocument/2006/relationships/slide" Target="slides/slide6.xml"/><Relationship Id="rId32" Type="http://schemas.openxmlformats.org/officeDocument/2006/relationships/font" Target="fonts/OpenSans-regular.fntdata"/><Relationship Id="rId13" Type="http://schemas.openxmlformats.org/officeDocument/2006/relationships/slide" Target="slides/slide9.xml"/><Relationship Id="rId35" Type="http://schemas.openxmlformats.org/officeDocument/2006/relationships/font" Target="fonts/OpenSans-boldItalic.fntdata"/><Relationship Id="rId12" Type="http://schemas.openxmlformats.org/officeDocument/2006/relationships/slide" Target="slides/slide8.xml"/><Relationship Id="rId34" Type="http://schemas.openxmlformats.org/officeDocument/2006/relationships/font" Target="fonts/OpenSans-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70ff15a23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870ff15a2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5af712275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85af71227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afc472862caae27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4afc472862caae27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70ff15a23_0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870ff15a2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70ff15a23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870ff15a2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5af712275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85af71227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afc472862caae27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4afc472862caae27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afc472862caae27_10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4afc472862caae27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5afc0cb72_6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85afc0cb72_6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d8131eceb_0_1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6d8131eceb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8334349d3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78334349d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d8131eceb_0_3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6d8131eceb_0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5afc0cb72_6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85afc0cb72_6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82983f1b7_1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782983f1b7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82983f1b7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782983f1b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70ff15a23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870ff15a23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afc472862caae27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4afc472862caae27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www.youtube.com/watch?v=AjYeGIsZpuk" TargetMode="Externa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hyperlink" Target="https://www.learnpython.org/en/Modules_and_Packages" TargetMode="External"/><Relationship Id="rId5" Type="http://schemas.openxmlformats.org/officeDocument/2006/relationships/hyperlink" Target="https://www.digitalocean.com/community/tutorials/how-to-import-modules-in-python-3" TargetMode="External"/><Relationship Id="rId6" Type="http://schemas.openxmlformats.org/officeDocument/2006/relationships/hyperlink" Target="https://www.youtube.com/watch?v=9FX9iRRwaY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hyperlink" Target="https://learn.dphi.te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www.youtube.com/watch?v=zbW5NCSn5q8"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www.youtube.com/watch?v=j2xhtI0WTew"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s://www.w3schools.com/python/python_function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www.youtube.com/watch?v=fbaSAS9DWZw"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4</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 name="Google Shape;147;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8" name="Google Shape;148;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Methods in Python</a:t>
            </a:r>
            <a:endParaRPr sz="4800">
              <a:solidFill>
                <a:srgbClr val="434343"/>
              </a:solidFill>
              <a:latin typeface="Economica"/>
              <a:ea typeface="Economica"/>
              <a:cs typeface="Economica"/>
              <a:sym typeface="Economica"/>
            </a:endParaRPr>
          </a:p>
        </p:txBody>
      </p:sp>
      <p:sp>
        <p:nvSpPr>
          <p:cNvPr id="149" name="Google Shape;149;p22"/>
          <p:cNvSpPr txBox="1"/>
          <p:nvPr/>
        </p:nvSpPr>
        <p:spPr>
          <a:xfrm>
            <a:off x="371425" y="1193850"/>
            <a:ext cx="8529300" cy="5292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In Python, everything is an object (be it a list, string etc). </a:t>
            </a:r>
            <a:br>
              <a:rPr lang="en" sz="2000">
                <a:latin typeface="Roboto"/>
                <a:ea typeface="Roboto"/>
                <a:cs typeface="Roboto"/>
                <a:sym typeface="Roboto"/>
              </a:rPr>
            </a:b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Objects have various methods associated with it (depending on type of the object)</a:t>
            </a:r>
            <a:endParaRPr sz="2000">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0" name="Google Shape;150;p22"/>
          <p:cNvPicPr preferRelativeResize="0"/>
          <p:nvPr/>
        </p:nvPicPr>
        <p:blipFill>
          <a:blip r:embed="rId3">
            <a:alphaModFix/>
          </a:blip>
          <a:stretch>
            <a:fillRect/>
          </a:stretch>
        </p:blipFill>
        <p:spPr>
          <a:xfrm>
            <a:off x="2488138" y="2427025"/>
            <a:ext cx="4086225" cy="415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 name="Google Shape;156;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7" name="Google Shape;157;p23"/>
          <p:cNvSpPr txBox="1"/>
          <p:nvPr/>
        </p:nvSpPr>
        <p:spPr>
          <a:xfrm>
            <a:off x="543875" y="170000"/>
            <a:ext cx="83568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Functions and </a:t>
            </a:r>
            <a:r>
              <a:rPr lang="en" sz="4800">
                <a:solidFill>
                  <a:srgbClr val="434343"/>
                </a:solidFill>
                <a:latin typeface="Economica"/>
                <a:ea typeface="Economica"/>
                <a:cs typeface="Economica"/>
                <a:sym typeface="Economica"/>
              </a:rPr>
              <a:t>Methods: are they same?</a:t>
            </a:r>
            <a:endParaRPr sz="4800">
              <a:solidFill>
                <a:srgbClr val="434343"/>
              </a:solidFill>
              <a:latin typeface="Economica"/>
              <a:ea typeface="Economica"/>
              <a:cs typeface="Economica"/>
              <a:sym typeface="Economica"/>
            </a:endParaRPr>
          </a:p>
        </p:txBody>
      </p:sp>
      <p:sp>
        <p:nvSpPr>
          <p:cNvPr id="158" name="Google Shape;158;p23"/>
          <p:cNvSpPr txBox="1"/>
          <p:nvPr/>
        </p:nvSpPr>
        <p:spPr>
          <a:xfrm>
            <a:off x="371425" y="975200"/>
            <a:ext cx="8529300" cy="5511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You might have a question bugging you: “Why on Earth do we have both functions and methods, when they practically do the same thing?”</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Firstly, start with the obvious. There is a clear difference in the syntax:</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A function looks like this: function(something)</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And a method looks like this: something.method()</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Namely: a method always belongs to an object (e.g. in the x.index(2) method .index() needed the x object to be applicable), while a function doesn’t necessarily. </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All methods are functions, but not all functions are methods!</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If this makes no sense to you (yet), don’t you worry. I promise, the idea will grow on you as you use Python more and more – especially when you start to define your own functions and methods.</a:t>
            </a:r>
            <a:endParaRPr sz="2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5" name="Google Shape;165;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Python Packages</a:t>
            </a:r>
            <a:endParaRPr sz="4800">
              <a:solidFill>
                <a:srgbClr val="434343"/>
              </a:solidFill>
              <a:latin typeface="Economica"/>
              <a:ea typeface="Economica"/>
              <a:cs typeface="Economica"/>
              <a:sym typeface="Economica"/>
            </a:endParaRPr>
          </a:p>
        </p:txBody>
      </p:sp>
      <p:pic>
        <p:nvPicPr>
          <p:cNvPr descr="Learn all about using Python Packages &#10;&#10;See full course at  https://www.datacamp.com/courses/intro-to-python-for-data-science" id="166" name="Google Shape;166;p24" title="How to make use of Python Packages.">
            <a:hlinkClick r:id="rId3"/>
          </p:cNvPr>
          <p:cNvPicPr preferRelativeResize="0"/>
          <p:nvPr/>
        </p:nvPicPr>
        <p:blipFill>
          <a:blip r:embed="rId4">
            <a:alphaModFix/>
          </a:blip>
          <a:stretch>
            <a:fillRect/>
          </a:stretch>
        </p:blipFill>
        <p:spPr>
          <a:xfrm>
            <a:off x="582050" y="975200"/>
            <a:ext cx="7640400" cy="573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3" name="Google Shape;173;p2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Need for Python Packages</a:t>
            </a:r>
            <a:endParaRPr sz="4800">
              <a:solidFill>
                <a:srgbClr val="434343"/>
              </a:solidFill>
              <a:latin typeface="Economica"/>
              <a:ea typeface="Economica"/>
              <a:cs typeface="Economica"/>
              <a:sym typeface="Economica"/>
            </a:endParaRPr>
          </a:p>
        </p:txBody>
      </p:sp>
      <p:sp>
        <p:nvSpPr>
          <p:cNvPr id="174" name="Google Shape;174;p25"/>
          <p:cNvSpPr txBox="1"/>
          <p:nvPr/>
        </p:nvSpPr>
        <p:spPr>
          <a:xfrm>
            <a:off x="1353025" y="1764250"/>
            <a:ext cx="6155100" cy="46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Roboto"/>
              <a:ea typeface="Roboto"/>
              <a:cs typeface="Roboto"/>
              <a:sym typeface="Roboto"/>
            </a:endParaRPr>
          </a:p>
          <a:p>
            <a:pPr indent="0" lvl="0" marL="0" rtl="0" algn="l">
              <a:spcBef>
                <a:spcPts val="0"/>
              </a:spcBef>
              <a:spcAft>
                <a:spcPts val="0"/>
              </a:spcAft>
              <a:buNone/>
            </a:pPr>
            <a:r>
              <a:rPr lang="en" sz="2200">
                <a:latin typeface="Roboto"/>
                <a:ea typeface="Roboto"/>
                <a:cs typeface="Roboto"/>
                <a:sym typeface="Roboto"/>
              </a:rPr>
              <a:t>If we keep all of our code in the same file, it will result in:</a:t>
            </a:r>
            <a:endParaRPr sz="2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200">
              <a:latin typeface="Roboto"/>
              <a:ea typeface="Roboto"/>
              <a:cs typeface="Roboto"/>
              <a:sym typeface="Roboto"/>
            </a:endParaRPr>
          </a:p>
          <a:p>
            <a:pPr indent="-368300" lvl="0" marL="914400" rtl="0" algn="l">
              <a:spcBef>
                <a:spcPts val="0"/>
              </a:spcBef>
              <a:spcAft>
                <a:spcPts val="0"/>
              </a:spcAft>
              <a:buSzPts val="2200"/>
              <a:buFont typeface="Roboto"/>
              <a:buChar char="●"/>
            </a:pPr>
            <a:r>
              <a:rPr lang="en" sz="2200">
                <a:latin typeface="Roboto"/>
                <a:ea typeface="Roboto"/>
                <a:cs typeface="Roboto"/>
                <a:sym typeface="Roboto"/>
              </a:rPr>
              <a:t>Huge code base: Ends up messy</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914400" rtl="0" algn="l">
              <a:spcBef>
                <a:spcPts val="0"/>
              </a:spcBef>
              <a:spcAft>
                <a:spcPts val="0"/>
              </a:spcAft>
              <a:buSzPts val="2200"/>
              <a:buFont typeface="Roboto"/>
              <a:buChar char="●"/>
            </a:pPr>
            <a:r>
              <a:rPr lang="en" sz="2200">
                <a:latin typeface="Roboto"/>
                <a:ea typeface="Roboto"/>
                <a:cs typeface="Roboto"/>
                <a:sym typeface="Roboto"/>
              </a:rPr>
              <a:t>Lots of code you won't use</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914400" rtl="0" algn="l">
              <a:spcBef>
                <a:spcPts val="0"/>
              </a:spcBef>
              <a:spcAft>
                <a:spcPts val="0"/>
              </a:spcAft>
              <a:buSzPts val="2200"/>
              <a:buFont typeface="Roboto"/>
              <a:buChar char="●"/>
            </a:pPr>
            <a:r>
              <a:rPr lang="en" sz="2200">
                <a:latin typeface="Roboto"/>
                <a:ea typeface="Roboto"/>
                <a:cs typeface="Roboto"/>
                <a:sym typeface="Roboto"/>
              </a:rPr>
              <a:t>Maintenance problem</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 name="Google Shape;180;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1" name="Google Shape;181;p2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Packages</a:t>
            </a:r>
            <a:endParaRPr sz="4800">
              <a:solidFill>
                <a:srgbClr val="434343"/>
              </a:solidFill>
              <a:latin typeface="Economica"/>
              <a:ea typeface="Economica"/>
              <a:cs typeface="Economica"/>
              <a:sym typeface="Economica"/>
            </a:endParaRPr>
          </a:p>
        </p:txBody>
      </p:sp>
      <p:sp>
        <p:nvSpPr>
          <p:cNvPr id="182" name="Google Shape;182;p26"/>
          <p:cNvSpPr txBox="1"/>
          <p:nvPr/>
        </p:nvSpPr>
        <p:spPr>
          <a:xfrm>
            <a:off x="437750" y="1107775"/>
            <a:ext cx="8436600" cy="5375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If we take an example of ourselves, we don't usually store all of our files on our computer in the same location. We use a well-organized hierarchy of directories/folders for easier access.</a:t>
            </a:r>
            <a:endParaRPr sz="22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Similar files are kept in the same directory, for example, we may keep all the songs in the "music" directory. Analogous to this, Python has packages for directories and modules for files.</a:t>
            </a:r>
            <a:endParaRPr sz="22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As our application program grows larger in size with a lot of modules, we place similar modules in one package and different modules in different packages. This makes a project (program) easy to manage and conceptually clear.</a:t>
            </a:r>
            <a:endParaRPr sz="22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Similarly, as a directory can contain subdirectories and files, a Python package can have sub-packages and modules.</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8" name="Google Shape;188;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9" name="Google Shape;189;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Packages</a:t>
            </a:r>
            <a:endParaRPr sz="4800">
              <a:solidFill>
                <a:srgbClr val="434343"/>
              </a:solidFill>
              <a:latin typeface="Economica"/>
              <a:ea typeface="Economica"/>
              <a:cs typeface="Economica"/>
              <a:sym typeface="Economica"/>
            </a:endParaRPr>
          </a:p>
        </p:txBody>
      </p:sp>
      <p:sp>
        <p:nvSpPr>
          <p:cNvPr id="190" name="Google Shape;190;p27"/>
          <p:cNvSpPr txBox="1"/>
          <p:nvPr/>
        </p:nvSpPr>
        <p:spPr>
          <a:xfrm>
            <a:off x="994875" y="1260175"/>
            <a:ext cx="7322400" cy="5173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Directory/Folder of Python Scripts</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Where each script is a module that performs a specific function</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We can specify functions, methods, types in a script</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Thousands of packages are available in python</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For data science, the commonly used packages are:</a:t>
            </a:r>
            <a:endParaRPr sz="2200">
              <a:latin typeface="Roboto"/>
              <a:ea typeface="Roboto"/>
              <a:cs typeface="Roboto"/>
              <a:sym typeface="Roboto"/>
            </a:endParaRPr>
          </a:p>
          <a:p>
            <a:pPr indent="-368300" lvl="1" marL="1371600" rtl="0" algn="l">
              <a:spcBef>
                <a:spcPts val="0"/>
              </a:spcBef>
              <a:spcAft>
                <a:spcPts val="0"/>
              </a:spcAft>
              <a:buSzPts val="2200"/>
              <a:buFont typeface="Roboto"/>
              <a:buChar char="○"/>
            </a:pPr>
            <a:r>
              <a:rPr lang="en" sz="2200">
                <a:latin typeface="Roboto"/>
                <a:ea typeface="Roboto"/>
                <a:cs typeface="Roboto"/>
                <a:sym typeface="Roboto"/>
              </a:rPr>
              <a:t>Numpy: Working with arrays</a:t>
            </a:r>
            <a:endParaRPr sz="2200">
              <a:latin typeface="Roboto"/>
              <a:ea typeface="Roboto"/>
              <a:cs typeface="Roboto"/>
              <a:sym typeface="Roboto"/>
            </a:endParaRPr>
          </a:p>
          <a:p>
            <a:pPr indent="-368300" lvl="1" marL="1371600" rtl="0" algn="l">
              <a:spcBef>
                <a:spcPts val="0"/>
              </a:spcBef>
              <a:spcAft>
                <a:spcPts val="0"/>
              </a:spcAft>
              <a:buSzPts val="2200"/>
              <a:buFont typeface="Roboto"/>
              <a:buChar char="○"/>
            </a:pPr>
            <a:r>
              <a:rPr lang="en" sz="2200">
                <a:latin typeface="Roboto"/>
                <a:ea typeface="Roboto"/>
                <a:cs typeface="Roboto"/>
                <a:sym typeface="Roboto"/>
              </a:rPr>
              <a:t>Matplotlib: Data Visualisation</a:t>
            </a:r>
            <a:endParaRPr sz="2200">
              <a:latin typeface="Roboto"/>
              <a:ea typeface="Roboto"/>
              <a:cs typeface="Roboto"/>
              <a:sym typeface="Roboto"/>
            </a:endParaRPr>
          </a:p>
          <a:p>
            <a:pPr indent="-368300" lvl="1" marL="1371600" rtl="0" algn="l">
              <a:spcBef>
                <a:spcPts val="0"/>
              </a:spcBef>
              <a:spcAft>
                <a:spcPts val="0"/>
              </a:spcAft>
              <a:buSzPts val="2200"/>
              <a:buFont typeface="Roboto"/>
              <a:buChar char="○"/>
            </a:pPr>
            <a:r>
              <a:rPr lang="en" sz="2200">
                <a:latin typeface="Roboto"/>
                <a:ea typeface="Roboto"/>
                <a:cs typeface="Roboto"/>
                <a:sym typeface="Roboto"/>
              </a:rPr>
              <a:t>Scikit-learn: ML</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6" name="Google Shape;196;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97" name="Google Shape;197;p28"/>
          <p:cNvGrpSpPr/>
          <p:nvPr/>
        </p:nvGrpSpPr>
        <p:grpSpPr>
          <a:xfrm>
            <a:off x="0" y="5976100"/>
            <a:ext cx="9144000" cy="919800"/>
            <a:chOff x="0" y="5976100"/>
            <a:chExt cx="9144000" cy="919800"/>
          </a:xfrm>
        </p:grpSpPr>
        <p:sp>
          <p:nvSpPr>
            <p:cNvPr id="198" name="Google Shape;198;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00" name="Google Shape;200;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solidFill>
                <a:srgbClr val="434343"/>
              </a:solidFill>
              <a:latin typeface="Economica"/>
              <a:ea typeface="Economica"/>
              <a:cs typeface="Economica"/>
              <a:sym typeface="Economica"/>
            </a:endParaRPr>
          </a:p>
        </p:txBody>
      </p:sp>
      <p:sp>
        <p:nvSpPr>
          <p:cNvPr id="201" name="Google Shape;201;p28"/>
          <p:cNvSpPr txBox="1"/>
          <p:nvPr/>
        </p:nvSpPr>
        <p:spPr>
          <a:xfrm>
            <a:off x="640250" y="170000"/>
            <a:ext cx="79905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Importing packages/modules</a:t>
            </a:r>
            <a:endParaRPr sz="4800">
              <a:solidFill>
                <a:srgbClr val="434343"/>
              </a:solidFill>
              <a:latin typeface="Economica"/>
              <a:ea typeface="Economica"/>
              <a:cs typeface="Economica"/>
              <a:sym typeface="Economica"/>
            </a:endParaRPr>
          </a:p>
        </p:txBody>
      </p:sp>
      <p:sp>
        <p:nvSpPr>
          <p:cNvPr id="202" name="Google Shape;202;p28"/>
          <p:cNvSpPr txBox="1"/>
          <p:nvPr/>
        </p:nvSpPr>
        <p:spPr>
          <a:xfrm>
            <a:off x="371425" y="1152975"/>
            <a:ext cx="8556000" cy="466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Open Sans"/>
                <a:ea typeface="Open Sans"/>
                <a:cs typeface="Open Sans"/>
                <a:sym typeface="Open Sans"/>
              </a:rPr>
              <a:t>Follow this resource to learn about how to incorporate packages and make more sophisticated programs.</a:t>
            </a:r>
            <a:br>
              <a:rPr lang="en" sz="2200">
                <a:latin typeface="Open Sans"/>
                <a:ea typeface="Open Sans"/>
                <a:cs typeface="Open Sans"/>
                <a:sym typeface="Open Sans"/>
              </a:rPr>
            </a:br>
            <a:endParaRPr sz="2200">
              <a:latin typeface="Open Sans"/>
              <a:ea typeface="Open Sans"/>
              <a:cs typeface="Open Sans"/>
              <a:sym typeface="Open Sans"/>
            </a:endParaRPr>
          </a:p>
          <a:p>
            <a:pPr indent="-368300" lvl="0" marL="457200" rtl="0" algn="l">
              <a:lnSpc>
                <a:spcPct val="115000"/>
              </a:lnSpc>
              <a:spcBef>
                <a:spcPts val="0"/>
              </a:spcBef>
              <a:spcAft>
                <a:spcPts val="0"/>
              </a:spcAft>
              <a:buSzPts val="2200"/>
              <a:buFont typeface="Open Sans"/>
              <a:buChar char="●"/>
            </a:pPr>
            <a:r>
              <a:rPr lang="en" sz="2200" u="sng">
                <a:solidFill>
                  <a:schemeClr val="hlink"/>
                </a:solidFill>
                <a:latin typeface="Open Sans"/>
                <a:ea typeface="Open Sans"/>
                <a:cs typeface="Open Sans"/>
                <a:sym typeface="Open Sans"/>
                <a:hlinkClick r:id="rId4"/>
              </a:rPr>
              <a:t>https://www.learnpython.org/en/Modules_and_Packages</a:t>
            </a:r>
            <a:endParaRPr sz="2200">
              <a:latin typeface="Open Sans"/>
              <a:ea typeface="Open Sans"/>
              <a:cs typeface="Open Sans"/>
              <a:sym typeface="Open Sans"/>
            </a:endParaRPr>
          </a:p>
          <a:p>
            <a:pPr indent="-368300" lvl="0" marL="457200" rtl="0" algn="l">
              <a:lnSpc>
                <a:spcPct val="115000"/>
              </a:lnSpc>
              <a:spcBef>
                <a:spcPts val="0"/>
              </a:spcBef>
              <a:spcAft>
                <a:spcPts val="0"/>
              </a:spcAft>
              <a:buSzPts val="2200"/>
              <a:buFont typeface="Open Sans"/>
              <a:buChar char="●"/>
            </a:pPr>
            <a:r>
              <a:rPr lang="en" sz="2200" u="sng">
                <a:solidFill>
                  <a:schemeClr val="hlink"/>
                </a:solidFill>
                <a:latin typeface="Open Sans"/>
                <a:ea typeface="Open Sans"/>
                <a:cs typeface="Open Sans"/>
                <a:sym typeface="Open Sans"/>
                <a:hlinkClick r:id="rId5"/>
              </a:rPr>
              <a:t>https://www.digitalocean.com/community/tutorials/how-to-import-modules-in-python-3</a:t>
            </a:r>
            <a:endParaRPr sz="2200">
              <a:latin typeface="Open Sans"/>
              <a:ea typeface="Open Sans"/>
              <a:cs typeface="Open Sans"/>
              <a:sym typeface="Open Sans"/>
            </a:endParaRPr>
          </a:p>
          <a:p>
            <a:pPr indent="-368300" lvl="0" marL="457200" rtl="0" algn="l">
              <a:lnSpc>
                <a:spcPct val="115000"/>
              </a:lnSpc>
              <a:spcBef>
                <a:spcPts val="0"/>
              </a:spcBef>
              <a:spcAft>
                <a:spcPts val="0"/>
              </a:spcAft>
              <a:buSzPts val="2200"/>
              <a:buFont typeface="Open Sans"/>
              <a:buChar char="●"/>
            </a:pPr>
            <a:r>
              <a:rPr lang="en" sz="2200">
                <a:latin typeface="Open Sans"/>
                <a:ea typeface="Open Sans"/>
                <a:cs typeface="Open Sans"/>
                <a:sym typeface="Open Sans"/>
              </a:rPr>
              <a:t>40 sec video that explains importing package on jupyter notebook: </a:t>
            </a:r>
            <a:r>
              <a:rPr lang="en" sz="2200" u="sng">
                <a:solidFill>
                  <a:schemeClr val="hlink"/>
                </a:solidFill>
                <a:latin typeface="Open Sans"/>
                <a:ea typeface="Open Sans"/>
                <a:cs typeface="Open Sans"/>
                <a:sym typeface="Open Sans"/>
                <a:hlinkClick r:id="rId6"/>
              </a:rPr>
              <a:t>https://www.youtube.com/watch?v=9FX9iRRwaYU</a:t>
            </a:r>
            <a:endParaRPr sz="2200">
              <a:latin typeface="Open Sans"/>
              <a:ea typeface="Open Sans"/>
              <a:cs typeface="Open Sans"/>
              <a:sym typeface="Open Sans"/>
            </a:endParaRPr>
          </a:p>
          <a:p>
            <a:pPr indent="0" lvl="0" marL="0" rtl="0" algn="l">
              <a:lnSpc>
                <a:spcPct val="115000"/>
              </a:lnSpc>
              <a:spcBef>
                <a:spcPts val="0"/>
              </a:spcBef>
              <a:spcAft>
                <a:spcPts val="0"/>
              </a:spcAft>
              <a:buNone/>
            </a:pPr>
            <a:br>
              <a:rPr b="1" lang="en" sz="1800">
                <a:latin typeface="Open Sans"/>
                <a:ea typeface="Open Sans"/>
                <a:cs typeface="Open Sans"/>
                <a:sym typeface="Open Sans"/>
              </a:rPr>
            </a:br>
            <a:r>
              <a:rPr b="1" lang="en" sz="1800">
                <a:latin typeface="Open Sans"/>
                <a:ea typeface="Open Sans"/>
                <a:cs typeface="Open Sans"/>
                <a:sym typeface="Open Sans"/>
              </a:rPr>
              <a:t>Tip: What is a Module?</a:t>
            </a:r>
            <a:br>
              <a:rPr b="1" lang="en" sz="1800">
                <a:latin typeface="Open Sans"/>
                <a:ea typeface="Open Sans"/>
                <a:cs typeface="Open Sans"/>
                <a:sym typeface="Open Sans"/>
              </a:rPr>
            </a:br>
            <a:endParaRPr b="1" sz="18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i="1" lang="en" sz="1800">
                <a:latin typeface="Open Sans"/>
                <a:ea typeface="Open Sans"/>
                <a:cs typeface="Open Sans"/>
                <a:sym typeface="Open Sans"/>
              </a:rPr>
              <a:t>A module is same as a code library - a file containing a set of functions you want to include in your application</a:t>
            </a:r>
            <a:endParaRPr b="1" i="1" sz="1800">
              <a:latin typeface="Open Sans"/>
              <a:ea typeface="Open Sans"/>
              <a:cs typeface="Open Sans"/>
              <a:sym typeface="Open Sans"/>
            </a:endParaRPr>
          </a:p>
          <a:p>
            <a:pPr indent="0" lvl="0" marL="0" rtl="0" algn="l">
              <a:lnSpc>
                <a:spcPct val="115000"/>
              </a:lnSpc>
              <a:spcBef>
                <a:spcPts val="0"/>
              </a:spcBef>
              <a:spcAft>
                <a:spcPts val="0"/>
              </a:spcAft>
              <a:buNone/>
            </a:pPr>
            <a:br>
              <a:rPr lang="en" sz="2800">
                <a:latin typeface="Open Sans"/>
                <a:ea typeface="Open Sans"/>
                <a:cs typeface="Open Sans"/>
                <a:sym typeface="Open Sans"/>
              </a:rPr>
            </a:br>
            <a:r>
              <a:rPr lang="en" sz="2800">
                <a:latin typeface="Open Sans"/>
                <a:ea typeface="Open Sans"/>
                <a:cs typeface="Open Sans"/>
                <a:sym typeface="Open Sans"/>
              </a:rPr>
              <a:t>  </a:t>
            </a:r>
            <a:endParaRPr sz="28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 name="Google Shape;208;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09" name="Google Shape;209;p29"/>
          <p:cNvGrpSpPr/>
          <p:nvPr/>
        </p:nvGrpSpPr>
        <p:grpSpPr>
          <a:xfrm>
            <a:off x="0" y="5976100"/>
            <a:ext cx="9144000" cy="919800"/>
            <a:chOff x="0" y="5976100"/>
            <a:chExt cx="9144000" cy="919800"/>
          </a:xfrm>
        </p:grpSpPr>
        <p:sp>
          <p:nvSpPr>
            <p:cNvPr id="210" name="Google Shape;210;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12" name="Google Shape;212;p29"/>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Practice!</a:t>
            </a:r>
            <a:endParaRPr sz="4800">
              <a:solidFill>
                <a:srgbClr val="434343"/>
              </a:solidFill>
              <a:latin typeface="Economica"/>
              <a:ea typeface="Economica"/>
              <a:cs typeface="Economica"/>
              <a:sym typeface="Economica"/>
            </a:endParaRPr>
          </a:p>
        </p:txBody>
      </p:sp>
      <p:sp>
        <p:nvSpPr>
          <p:cNvPr id="213" name="Google Shape;213;p29"/>
          <p:cNvSpPr txBox="1"/>
          <p:nvPr/>
        </p:nvSpPr>
        <p:spPr>
          <a:xfrm>
            <a:off x="543875" y="1021400"/>
            <a:ext cx="8171400" cy="4954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Roboto"/>
              <a:buAutoNum type="arabicPeriod"/>
            </a:pPr>
            <a:r>
              <a:rPr lang="en" sz="2000">
                <a:solidFill>
                  <a:schemeClr val="dk1"/>
                </a:solidFill>
                <a:latin typeface="Roboto"/>
                <a:ea typeface="Roboto"/>
                <a:cs typeface="Roboto"/>
                <a:sym typeface="Roboto"/>
              </a:rPr>
              <a:t>Write a function addition() such that it can accept two variables and calculate the sum of it. </a:t>
            </a:r>
            <a:br>
              <a:rPr lang="en" sz="2000">
                <a:solidFill>
                  <a:schemeClr val="dk1"/>
                </a:solidFill>
                <a:latin typeface="Roboto"/>
                <a:ea typeface="Roboto"/>
                <a:cs typeface="Roboto"/>
                <a:sym typeface="Roboto"/>
              </a:rPr>
            </a:br>
            <a:r>
              <a:rPr lang="en" sz="1900">
                <a:solidFill>
                  <a:schemeClr val="dk1"/>
                </a:solidFill>
                <a:latin typeface="Roboto"/>
                <a:ea typeface="Roboto"/>
                <a:cs typeface="Roboto"/>
                <a:sym typeface="Roboto"/>
              </a:rPr>
              <a:t>def addition(a, b):</a:t>
            </a:r>
            <a:endParaRPr sz="1900">
              <a:solidFill>
                <a:schemeClr val="dk1"/>
              </a:solidFill>
              <a:latin typeface="Roboto"/>
              <a:ea typeface="Roboto"/>
              <a:cs typeface="Roboto"/>
              <a:sym typeface="Roboto"/>
            </a:endParaRPr>
          </a:p>
          <a:p>
            <a:pPr indent="0" lvl="0" marL="457200" rtl="0" algn="l">
              <a:spcBef>
                <a:spcPts val="0"/>
              </a:spcBef>
              <a:spcAft>
                <a:spcPts val="0"/>
              </a:spcAft>
              <a:buNone/>
            </a:pPr>
            <a:r>
              <a:rPr lang="en" sz="1900">
                <a:solidFill>
                  <a:schemeClr val="dk1"/>
                </a:solidFill>
                <a:latin typeface="Roboto"/>
                <a:ea typeface="Roboto"/>
                <a:cs typeface="Roboto"/>
                <a:sym typeface="Roboto"/>
              </a:rPr>
              <a:t>    # You should write your function here</a:t>
            </a:r>
            <a:endParaRPr sz="1900">
              <a:solidFill>
                <a:schemeClr val="dk1"/>
              </a:solidFill>
              <a:latin typeface="Roboto"/>
              <a:ea typeface="Roboto"/>
              <a:cs typeface="Roboto"/>
              <a:sym typeface="Roboto"/>
            </a:endParaRPr>
          </a:p>
          <a:p>
            <a:pPr indent="0" lvl="0" marL="457200" rtl="0" algn="l">
              <a:spcBef>
                <a:spcPts val="0"/>
              </a:spcBef>
              <a:spcAft>
                <a:spcPts val="0"/>
              </a:spcAft>
              <a:buNone/>
            </a:pPr>
            <a:r>
              <a:t/>
            </a:r>
            <a:endParaRPr sz="1900">
              <a:solidFill>
                <a:schemeClr val="dk1"/>
              </a:solidFill>
              <a:latin typeface="Roboto"/>
              <a:ea typeface="Roboto"/>
              <a:cs typeface="Roboto"/>
              <a:sym typeface="Roboto"/>
            </a:endParaRPr>
          </a:p>
          <a:p>
            <a:pPr indent="0" lvl="0" marL="457200" rtl="0" algn="l">
              <a:spcBef>
                <a:spcPts val="0"/>
              </a:spcBef>
              <a:spcAft>
                <a:spcPts val="0"/>
              </a:spcAft>
              <a:buNone/>
            </a:pPr>
            <a:r>
              <a:rPr lang="en" sz="1900">
                <a:solidFill>
                  <a:schemeClr val="dk1"/>
                </a:solidFill>
                <a:latin typeface="Roboto"/>
                <a:ea typeface="Roboto"/>
                <a:cs typeface="Roboto"/>
                <a:sym typeface="Roboto"/>
              </a:rPr>
              <a:t>addition</a:t>
            </a:r>
            <a:r>
              <a:rPr lang="en" sz="1900">
                <a:solidFill>
                  <a:schemeClr val="dk1"/>
                </a:solidFill>
                <a:latin typeface="Roboto"/>
                <a:ea typeface="Roboto"/>
                <a:cs typeface="Roboto"/>
                <a:sym typeface="Roboto"/>
              </a:rPr>
              <a:t>(5, 6)</a:t>
            </a:r>
            <a:endParaRPr sz="1900">
              <a:solidFill>
                <a:schemeClr val="dk1"/>
              </a:solidFill>
              <a:latin typeface="Roboto"/>
              <a:ea typeface="Roboto"/>
              <a:cs typeface="Roboto"/>
              <a:sym typeface="Roboto"/>
            </a:endParaRPr>
          </a:p>
          <a:p>
            <a:pPr indent="0" lvl="0" marL="457200" rtl="0" algn="l">
              <a:spcBef>
                <a:spcPts val="0"/>
              </a:spcBef>
              <a:spcAft>
                <a:spcPts val="0"/>
              </a:spcAft>
              <a:buNone/>
            </a:pPr>
            <a:r>
              <a:rPr lang="en" sz="1900">
                <a:solidFill>
                  <a:schemeClr val="dk1"/>
                </a:solidFill>
                <a:latin typeface="Roboto"/>
                <a:ea typeface="Roboto"/>
                <a:cs typeface="Roboto"/>
                <a:sym typeface="Roboto"/>
              </a:rPr>
              <a:t>#this result should print 11</a:t>
            </a:r>
            <a:br>
              <a:rPr lang="en" sz="2000">
                <a:solidFill>
                  <a:schemeClr val="dk1"/>
                </a:solidFill>
                <a:latin typeface="Roboto"/>
                <a:ea typeface="Roboto"/>
                <a:cs typeface="Roboto"/>
                <a:sym typeface="Roboto"/>
              </a:rPr>
            </a:b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2. 	Write a function display( ) such that it can accept two </a:t>
            </a:r>
            <a:endParaRPr sz="2000">
              <a:solidFill>
                <a:schemeClr val="dk1"/>
              </a:solidFill>
              <a:latin typeface="Roboto"/>
              <a:ea typeface="Roboto"/>
              <a:cs typeface="Roboto"/>
              <a:sym typeface="Roboto"/>
            </a:endParaRPr>
          </a:p>
          <a:p>
            <a:pPr indent="457200" lvl="0" marL="0" rtl="0" algn="l">
              <a:spcBef>
                <a:spcPts val="0"/>
              </a:spcBef>
              <a:spcAft>
                <a:spcPts val="0"/>
              </a:spcAft>
              <a:buNone/>
            </a:pPr>
            <a:r>
              <a:rPr lang="en" sz="2000">
                <a:solidFill>
                  <a:schemeClr val="dk1"/>
                </a:solidFill>
                <a:latin typeface="Roboto"/>
                <a:ea typeface="Roboto"/>
                <a:cs typeface="Roboto"/>
                <a:sym typeface="Roboto"/>
              </a:rPr>
              <a:t>variables - a string s and a number n and display the string n </a:t>
            </a:r>
            <a:endParaRPr sz="2000">
              <a:solidFill>
                <a:schemeClr val="dk1"/>
              </a:solidFill>
              <a:latin typeface="Roboto"/>
              <a:ea typeface="Roboto"/>
              <a:cs typeface="Roboto"/>
              <a:sym typeface="Roboto"/>
            </a:endParaRPr>
          </a:p>
          <a:p>
            <a:pPr indent="0" lvl="0" marL="457200" rtl="0" algn="l">
              <a:spcBef>
                <a:spcPts val="0"/>
              </a:spcBef>
              <a:spcAft>
                <a:spcPts val="0"/>
              </a:spcAft>
              <a:buNone/>
            </a:pPr>
            <a:r>
              <a:rPr lang="en" sz="2000">
                <a:solidFill>
                  <a:schemeClr val="dk1"/>
                </a:solidFill>
                <a:latin typeface="Roboto"/>
                <a:ea typeface="Roboto"/>
                <a:cs typeface="Roboto"/>
                <a:sym typeface="Roboto"/>
              </a:rPr>
              <a:t>number of times.</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3. 	Write a Python function to sum all the numbers in a list.</a:t>
            </a:r>
            <a:endParaRPr sz="2000">
              <a:solidFill>
                <a:schemeClr val="dk1"/>
              </a:solidFill>
              <a:latin typeface="Roboto"/>
              <a:ea typeface="Roboto"/>
              <a:cs typeface="Roboto"/>
              <a:sym typeface="Roboto"/>
            </a:endParaRPr>
          </a:p>
          <a:p>
            <a:pPr indent="0" lvl="0" marL="457200" rtl="0" algn="l">
              <a:spcBef>
                <a:spcPts val="0"/>
              </a:spcBef>
              <a:spcAft>
                <a:spcPts val="0"/>
              </a:spcAft>
              <a:buNone/>
            </a:pPr>
            <a:r>
              <a:rPr lang="en" sz="2000">
                <a:solidFill>
                  <a:schemeClr val="dk1"/>
                </a:solidFill>
                <a:latin typeface="Roboto"/>
                <a:ea typeface="Roboto"/>
                <a:cs typeface="Roboto"/>
                <a:sym typeface="Roboto"/>
              </a:rPr>
              <a:t>	Sample List : [8, 2, 3, 0, 7]</a:t>
            </a:r>
            <a:endParaRPr sz="2000">
              <a:solidFill>
                <a:schemeClr val="dk1"/>
              </a:solidFill>
              <a:latin typeface="Roboto"/>
              <a:ea typeface="Roboto"/>
              <a:cs typeface="Roboto"/>
              <a:sym typeface="Roboto"/>
            </a:endParaRPr>
          </a:p>
          <a:p>
            <a:pPr indent="457200" lvl="0" marL="457200" rtl="0" algn="l">
              <a:spcBef>
                <a:spcPts val="0"/>
              </a:spcBef>
              <a:spcAft>
                <a:spcPts val="0"/>
              </a:spcAft>
              <a:buNone/>
            </a:pPr>
            <a:r>
              <a:rPr lang="en" sz="2000">
                <a:solidFill>
                  <a:schemeClr val="dk1"/>
                </a:solidFill>
                <a:latin typeface="Roboto"/>
                <a:ea typeface="Roboto"/>
                <a:cs typeface="Roboto"/>
                <a:sym typeface="Roboto"/>
              </a:rPr>
              <a:t>Expected Output : 20</a:t>
            </a:r>
            <a:endParaRPr sz="2000">
              <a:solidFill>
                <a:schemeClr val="dk1"/>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b="1" i="1" lang="en" sz="2000">
                <a:solidFill>
                  <a:schemeClr val="dk1"/>
                </a:solidFill>
                <a:latin typeface="Roboto"/>
                <a:ea typeface="Roboto"/>
                <a:cs typeface="Roboto"/>
                <a:sym typeface="Roboto"/>
              </a:rPr>
              <a:t>Hint: </a:t>
            </a:r>
            <a:r>
              <a:rPr i="1" lang="en" sz="2000">
                <a:solidFill>
                  <a:schemeClr val="dk1"/>
                </a:solidFill>
                <a:latin typeface="Roboto"/>
                <a:ea typeface="Roboto"/>
                <a:cs typeface="Roboto"/>
                <a:sym typeface="Roboto"/>
              </a:rPr>
              <a:t>There is a built-in method for this purpose</a:t>
            </a:r>
            <a:endParaRPr i="1"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9" name="Google Shape;219;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0" name="Google Shape;220;p30"/>
          <p:cNvGrpSpPr/>
          <p:nvPr/>
        </p:nvGrpSpPr>
        <p:grpSpPr>
          <a:xfrm>
            <a:off x="0" y="5976100"/>
            <a:ext cx="9144000" cy="919800"/>
            <a:chOff x="0" y="5976100"/>
            <a:chExt cx="9144000" cy="919800"/>
          </a:xfrm>
        </p:grpSpPr>
        <p:sp>
          <p:nvSpPr>
            <p:cNvPr id="221" name="Google Shape;221;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23" name="Google Shape;223;p30"/>
          <p:cNvSpPr txBox="1"/>
          <p:nvPr/>
        </p:nvSpPr>
        <p:spPr>
          <a:xfrm>
            <a:off x="745350" y="145925"/>
            <a:ext cx="7653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Submitting your q</a:t>
            </a:r>
            <a:r>
              <a:rPr lang="en" sz="4800">
                <a:solidFill>
                  <a:srgbClr val="434343"/>
                </a:solidFill>
                <a:latin typeface="Economica"/>
                <a:ea typeface="Economica"/>
                <a:cs typeface="Economica"/>
                <a:sym typeface="Economica"/>
              </a:rPr>
              <a:t>uiz</a:t>
            </a:r>
            <a:r>
              <a:rPr lang="en" sz="4800">
                <a:solidFill>
                  <a:srgbClr val="434343"/>
                </a:solidFill>
                <a:latin typeface="Economica"/>
                <a:ea typeface="Economica"/>
                <a:cs typeface="Economica"/>
                <a:sym typeface="Economica"/>
              </a:rPr>
              <a:t> answers</a:t>
            </a:r>
            <a:endParaRPr sz="4800">
              <a:solidFill>
                <a:srgbClr val="434343"/>
              </a:solidFill>
              <a:latin typeface="Economica"/>
              <a:ea typeface="Economica"/>
              <a:cs typeface="Economica"/>
              <a:sym typeface="Economica"/>
            </a:endParaRPr>
          </a:p>
        </p:txBody>
      </p:sp>
      <p:sp>
        <p:nvSpPr>
          <p:cNvPr id="224" name="Google Shape;224;p30"/>
          <p:cNvSpPr txBox="1"/>
          <p:nvPr/>
        </p:nvSpPr>
        <p:spPr>
          <a:xfrm>
            <a:off x="417900" y="1816175"/>
            <a:ext cx="8383500" cy="27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Open Sans"/>
                <a:ea typeface="Open Sans"/>
                <a:cs typeface="Open Sans"/>
                <a:sym typeface="Open Sans"/>
              </a:rPr>
              <a:t>Learners who enrolled for the bootcamp can access DPhi Learning Platform to submit their day-wise module quizzes.</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b="1" lang="en" sz="2100">
                <a:solidFill>
                  <a:schemeClr val="dk1"/>
                </a:solidFill>
                <a:latin typeface="Open Sans"/>
                <a:ea typeface="Open Sans"/>
                <a:cs typeface="Open Sans"/>
                <a:sym typeface="Open Sans"/>
              </a:rPr>
              <a:t>Link to learning platform:</a:t>
            </a:r>
            <a:r>
              <a:rPr lang="en" sz="2100">
                <a:solidFill>
                  <a:schemeClr val="dk1"/>
                </a:solidFill>
                <a:latin typeface="Open Sans"/>
                <a:ea typeface="Open Sans"/>
                <a:cs typeface="Open Sans"/>
                <a:sym typeface="Open Sans"/>
              </a:rPr>
              <a:t> </a:t>
            </a:r>
            <a:r>
              <a:rPr lang="en" sz="2100" u="sng">
                <a:solidFill>
                  <a:schemeClr val="hlink"/>
                </a:solidFill>
                <a:latin typeface="Open Sans"/>
                <a:ea typeface="Open Sans"/>
                <a:cs typeface="Open Sans"/>
                <a:sym typeface="Open Sans"/>
                <a:hlinkClick r:id="rId4"/>
              </a:rPr>
              <a:t>https://learn.dphi.tech/</a:t>
            </a:r>
            <a:endParaRPr sz="21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0" name="Google Shape;230;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31" name="Google Shape;231;p31"/>
          <p:cNvGrpSpPr/>
          <p:nvPr/>
        </p:nvGrpSpPr>
        <p:grpSpPr>
          <a:xfrm>
            <a:off x="0" y="5976100"/>
            <a:ext cx="9144000" cy="919800"/>
            <a:chOff x="0" y="5976100"/>
            <a:chExt cx="9144000" cy="919800"/>
          </a:xfrm>
        </p:grpSpPr>
        <p:sp>
          <p:nvSpPr>
            <p:cNvPr id="232" name="Google Shape;232;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3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4" name="Google Shape;234;p31"/>
          <p:cNvSpPr txBox="1"/>
          <p:nvPr/>
        </p:nvSpPr>
        <p:spPr>
          <a:xfrm>
            <a:off x="946800" y="2558925"/>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35" name="Google Shape;235;p31"/>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rgbClr val="999999"/>
                </a:solidFill>
                <a:latin typeface="Open Sans"/>
                <a:ea typeface="Open Sans"/>
                <a:cs typeface="Open Sans"/>
                <a:sym typeface="Open Sans"/>
              </a:rPr>
              <a:t>Remember Google is your friend in need! And ofcourse #help channel and coaches on slack!</a:t>
            </a:r>
            <a:endParaRPr sz="2600">
              <a:solidFill>
                <a:srgbClr val="999999"/>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600">
              <a:solidFill>
                <a:srgbClr val="999999"/>
              </a:solidFill>
              <a:latin typeface="Open Sans"/>
              <a:ea typeface="Open Sans"/>
              <a:cs typeface="Open Sans"/>
              <a:sym typeface="Open Sans"/>
            </a:endParaRPr>
          </a:p>
          <a:p>
            <a:pPr indent="0" lvl="0" marL="0" rtl="0" algn="l">
              <a:spcBef>
                <a:spcPts val="0"/>
              </a:spcBef>
              <a:spcAft>
                <a:spcPts val="0"/>
              </a:spcAft>
              <a:buNone/>
            </a:pPr>
            <a:r>
              <a:t/>
            </a:r>
            <a:endParaRPr sz="2600">
              <a:solidFill>
                <a:srgbClr val="999999"/>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524000" y="196393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latin typeface="Roboto"/>
                <a:ea typeface="Roboto"/>
                <a:cs typeface="Roboto"/>
                <a:sym typeface="Roboto"/>
              </a:rPr>
              <a:t>Functions</a:t>
            </a:r>
            <a:endParaRPr sz="1800">
              <a:latin typeface="Roboto"/>
              <a:ea typeface="Roboto"/>
              <a:cs typeface="Roboto"/>
              <a:sym typeface="Roboto"/>
            </a:endParaRPr>
          </a:p>
        </p:txBody>
      </p:sp>
      <p:sp>
        <p:nvSpPr>
          <p:cNvPr id="71" name="Google Shape;71;p14"/>
          <p:cNvSpPr/>
          <p:nvPr/>
        </p:nvSpPr>
        <p:spPr>
          <a:xfrm>
            <a:off x="5264792" y="196393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Packages</a:t>
            </a:r>
            <a:endParaRPr sz="1800">
              <a:latin typeface="Roboto"/>
              <a:ea typeface="Roboto"/>
              <a:cs typeface="Roboto"/>
              <a:sym typeface="Roboto"/>
            </a:endParaRPr>
          </a:p>
        </p:txBody>
      </p:sp>
      <p:sp>
        <p:nvSpPr>
          <p:cNvPr id="72" name="Google Shape;72;p14"/>
          <p:cNvSpPr/>
          <p:nvPr/>
        </p:nvSpPr>
        <p:spPr>
          <a:xfrm>
            <a:off x="3307050" y="3496950"/>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latin typeface="Roboto"/>
                <a:ea typeface="Roboto"/>
                <a:cs typeface="Roboto"/>
                <a:sym typeface="Roboto"/>
              </a:rPr>
              <a:t>Python Methods</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79" name="Google Shape;79;p15"/>
          <p:cNvGrpSpPr/>
          <p:nvPr/>
        </p:nvGrpSpPr>
        <p:grpSpPr>
          <a:xfrm>
            <a:off x="0" y="5976100"/>
            <a:ext cx="9144000" cy="919800"/>
            <a:chOff x="0" y="5976100"/>
            <a:chExt cx="9144000" cy="919800"/>
          </a:xfrm>
        </p:grpSpPr>
        <p:sp>
          <p:nvSpPr>
            <p:cNvPr id="80" name="Google Shape;80;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82" name="Google Shape;82;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Functions?</a:t>
            </a:r>
            <a:endParaRPr sz="4800">
              <a:solidFill>
                <a:srgbClr val="434343"/>
              </a:solidFill>
              <a:latin typeface="Economica"/>
              <a:ea typeface="Economica"/>
              <a:cs typeface="Economica"/>
              <a:sym typeface="Economica"/>
            </a:endParaRPr>
          </a:p>
        </p:txBody>
      </p:sp>
      <p:sp>
        <p:nvSpPr>
          <p:cNvPr id="83" name="Google Shape;83;p15"/>
          <p:cNvSpPr txBox="1"/>
          <p:nvPr/>
        </p:nvSpPr>
        <p:spPr>
          <a:xfrm>
            <a:off x="479225" y="1094375"/>
            <a:ext cx="8262600" cy="4586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22222"/>
              </a:buClr>
              <a:buSzPts val="1800"/>
              <a:buFont typeface="Roboto"/>
              <a:buChar char="●"/>
            </a:pPr>
            <a:r>
              <a:rPr lang="en" sz="1800">
                <a:solidFill>
                  <a:srgbClr val="222222"/>
                </a:solidFill>
                <a:highlight>
                  <a:srgbClr val="FFFFFF"/>
                </a:highlight>
                <a:latin typeface="Open Sans"/>
                <a:ea typeface="Open Sans"/>
                <a:cs typeface="Open Sans"/>
                <a:sym typeface="Open Sans"/>
              </a:rPr>
              <a:t>This something we have been indirectly using since</a:t>
            </a:r>
            <a:r>
              <a:rPr b="1" lang="en" sz="1800">
                <a:solidFill>
                  <a:srgbClr val="222222"/>
                </a:solidFill>
                <a:highlight>
                  <a:srgbClr val="FFFFFF"/>
                </a:highlight>
                <a:latin typeface="Open Sans"/>
                <a:ea typeface="Open Sans"/>
                <a:cs typeface="Open Sans"/>
                <a:sym typeface="Open Sans"/>
              </a:rPr>
              <a:t> Day0!</a:t>
            </a:r>
            <a:endParaRPr b="1" sz="1800">
              <a:solidFill>
                <a:srgbClr val="222222"/>
              </a:solidFill>
              <a:highlight>
                <a:srgbClr val="FFFFFF"/>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b="1"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print( ) and input( ) are some functions that you’ve already used. And these are inbuilt functions. </a:t>
            </a:r>
            <a:endParaRPr sz="1800">
              <a:solidFill>
                <a:srgbClr val="222222"/>
              </a:solidFill>
              <a:highlight>
                <a:srgbClr val="FFFFFF"/>
              </a:highlight>
              <a:latin typeface="Open Sans"/>
              <a:ea typeface="Open Sans"/>
              <a:cs typeface="Open Sans"/>
              <a:sym typeface="Open Sans"/>
            </a:endParaRPr>
          </a:p>
          <a:p>
            <a:pPr indent="457200" lvl="0" marL="457200" rtl="0" algn="l">
              <a:lnSpc>
                <a:spcPct val="150000"/>
              </a:lnSpc>
              <a:spcBef>
                <a:spcPts val="0"/>
              </a:spcBef>
              <a:spcAft>
                <a:spcPts val="0"/>
              </a:spcAft>
              <a:buNone/>
            </a:pPr>
            <a:r>
              <a:rPr lang="en" sz="1800">
                <a:solidFill>
                  <a:srgbClr val="222222"/>
                </a:solidFill>
                <a:highlight>
                  <a:schemeClr val="lt1"/>
                </a:highlight>
                <a:latin typeface="Open Sans"/>
                <a:ea typeface="Open Sans"/>
                <a:cs typeface="Open Sans"/>
                <a:sym typeface="Open Sans"/>
              </a:rPr>
              <a:t>print ("hello world")</a:t>
            </a:r>
            <a:br>
              <a:rPr lang="en" sz="1800">
                <a:solidFill>
                  <a:srgbClr val="222222"/>
                </a:solidFill>
                <a:highlight>
                  <a:schemeClr val="lt1"/>
                </a:highlight>
                <a:latin typeface="Open Sans"/>
                <a:ea typeface="Open Sans"/>
                <a:cs typeface="Open Sans"/>
                <a:sym typeface="Open Sans"/>
              </a:rPr>
            </a:br>
            <a:r>
              <a:rPr lang="en" sz="1800">
                <a:solidFill>
                  <a:srgbClr val="222222"/>
                </a:solidFill>
                <a:highlight>
                  <a:schemeClr val="lt1"/>
                </a:highlight>
                <a:latin typeface="Open Sans"/>
                <a:ea typeface="Open Sans"/>
                <a:cs typeface="Open Sans"/>
                <a:sym typeface="Open Sans"/>
              </a:rPr>
              <a:t>	input ("enter your age")</a:t>
            </a:r>
            <a:br>
              <a:rPr lang="en" sz="1800">
                <a:solidFill>
                  <a:srgbClr val="222222"/>
                </a:solidFill>
                <a:highlight>
                  <a:schemeClr val="lt1"/>
                </a:highlight>
                <a:latin typeface="Open Sans"/>
                <a:ea typeface="Open Sans"/>
                <a:cs typeface="Open Sans"/>
                <a:sym typeface="Open Sans"/>
              </a:rPr>
            </a:br>
            <a:endParaRPr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If you want, you can even create your own function to get some desired output.</a:t>
            </a:r>
            <a:br>
              <a:rPr lang="en" sz="1800">
                <a:solidFill>
                  <a:srgbClr val="222222"/>
                </a:solidFill>
                <a:highlight>
                  <a:srgbClr val="FFFFFF"/>
                </a:highlight>
                <a:latin typeface="Open Sans"/>
                <a:ea typeface="Open Sans"/>
                <a:cs typeface="Open Sans"/>
                <a:sym typeface="Open Sans"/>
              </a:rPr>
            </a:br>
            <a:endParaRPr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Let’s learn more about functions in the video mentioned in the next slide. </a:t>
            </a:r>
            <a:endParaRPr sz="1800">
              <a:solidFill>
                <a:srgbClr val="222222"/>
              </a:solidFill>
              <a:highlight>
                <a:srgbClr val="FFFF00"/>
              </a:highlight>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Functions</a:t>
            </a:r>
            <a:endParaRPr sz="4800">
              <a:solidFill>
                <a:srgbClr val="434343"/>
              </a:solidFill>
              <a:latin typeface="Economica"/>
              <a:ea typeface="Economica"/>
              <a:cs typeface="Economica"/>
              <a:sym typeface="Economica"/>
            </a:endParaRPr>
          </a:p>
        </p:txBody>
      </p:sp>
      <p:pic>
        <p:nvPicPr>
          <p:cNvPr descr="Learn how to use Python Functions.&#10;&#10;See full course at  https://www.datacamp.com/courses/intro-to-python-for-data-science" id="91" name="Google Shape;91;p16" title="How to use Python Functions.">
            <a:hlinkClick r:id="rId3"/>
          </p:cNvPr>
          <p:cNvPicPr preferRelativeResize="0"/>
          <p:nvPr/>
        </p:nvPicPr>
        <p:blipFill>
          <a:blip r:embed="rId4">
            <a:alphaModFix/>
          </a:blip>
          <a:stretch>
            <a:fillRect/>
          </a:stretch>
        </p:blipFill>
        <p:spPr>
          <a:xfrm>
            <a:off x="798363" y="1078025"/>
            <a:ext cx="7465775" cy="559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8" name="Google Shape;98;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Examples of in-built functions</a:t>
            </a:r>
            <a:endParaRPr sz="4800">
              <a:solidFill>
                <a:srgbClr val="434343"/>
              </a:solidFill>
              <a:latin typeface="Economica"/>
              <a:ea typeface="Economica"/>
              <a:cs typeface="Economica"/>
              <a:sym typeface="Economica"/>
            </a:endParaRPr>
          </a:p>
        </p:txBody>
      </p:sp>
      <p:pic>
        <p:nvPicPr>
          <p:cNvPr id="99" name="Google Shape;99;p17"/>
          <p:cNvPicPr preferRelativeResize="0"/>
          <p:nvPr/>
        </p:nvPicPr>
        <p:blipFill>
          <a:blip r:embed="rId3">
            <a:alphaModFix/>
          </a:blip>
          <a:stretch>
            <a:fillRect/>
          </a:stretch>
        </p:blipFill>
        <p:spPr>
          <a:xfrm>
            <a:off x="3615976" y="1233725"/>
            <a:ext cx="5138925" cy="5409950"/>
          </a:xfrm>
          <a:prstGeom prst="rect">
            <a:avLst/>
          </a:prstGeom>
          <a:noFill/>
          <a:ln>
            <a:noFill/>
          </a:ln>
        </p:spPr>
      </p:pic>
      <p:pic>
        <p:nvPicPr>
          <p:cNvPr id="100" name="Google Shape;100;p17"/>
          <p:cNvPicPr preferRelativeResize="0"/>
          <p:nvPr/>
        </p:nvPicPr>
        <p:blipFill>
          <a:blip r:embed="rId4">
            <a:alphaModFix/>
          </a:blip>
          <a:stretch>
            <a:fillRect/>
          </a:stretch>
        </p:blipFill>
        <p:spPr>
          <a:xfrm>
            <a:off x="205475" y="2962275"/>
            <a:ext cx="3248025" cy="933450"/>
          </a:xfrm>
          <a:prstGeom prst="rect">
            <a:avLst/>
          </a:prstGeom>
          <a:noFill/>
          <a:ln>
            <a:noFill/>
          </a:ln>
        </p:spPr>
      </p:pic>
      <p:sp>
        <p:nvSpPr>
          <p:cNvPr id="101" name="Google Shape;101;p17"/>
          <p:cNvSpPr/>
          <p:nvPr/>
        </p:nvSpPr>
        <p:spPr>
          <a:xfrm>
            <a:off x="205475" y="4669275"/>
            <a:ext cx="3130500" cy="1392900"/>
          </a:xfrm>
          <a:prstGeom prst="wedgeEllipseCallout">
            <a:avLst>
              <a:gd fmla="val 154032" name="adj1"/>
              <a:gd fmla="val -9666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Find out the purpose of the 2nd argument in round function.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08" name="Google Shape;108;p18"/>
          <p:cNvGrpSpPr/>
          <p:nvPr/>
        </p:nvGrpSpPr>
        <p:grpSpPr>
          <a:xfrm>
            <a:off x="0" y="5976100"/>
            <a:ext cx="9144000" cy="919800"/>
            <a:chOff x="0" y="5976100"/>
            <a:chExt cx="9144000" cy="919800"/>
          </a:xfrm>
        </p:grpSpPr>
        <p:sp>
          <p:nvSpPr>
            <p:cNvPr id="109" name="Google Shape;109;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11" name="Google Shape;111;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Let’s see how to write functions</a:t>
            </a:r>
            <a:endParaRPr sz="4800">
              <a:solidFill>
                <a:srgbClr val="434343"/>
              </a:solidFill>
              <a:latin typeface="Economica"/>
              <a:ea typeface="Economica"/>
              <a:cs typeface="Economica"/>
              <a:sym typeface="Economica"/>
            </a:endParaRPr>
          </a:p>
        </p:txBody>
      </p:sp>
      <p:sp>
        <p:nvSpPr>
          <p:cNvPr id="112" name="Google Shape;112;p18"/>
          <p:cNvSpPr txBox="1"/>
          <p:nvPr/>
        </p:nvSpPr>
        <p:spPr>
          <a:xfrm>
            <a:off x="479225" y="1094375"/>
            <a:ext cx="8262600" cy="4999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In Python a function is defined using the </a:t>
            </a:r>
            <a:r>
              <a:rPr lang="en" sz="1800">
                <a:solidFill>
                  <a:srgbClr val="222222"/>
                </a:solidFill>
                <a:highlight>
                  <a:srgbClr val="FFFF00"/>
                </a:highlight>
                <a:latin typeface="Open Sans"/>
                <a:ea typeface="Open Sans"/>
                <a:cs typeface="Open Sans"/>
                <a:sym typeface="Open Sans"/>
              </a:rPr>
              <a:t>def</a:t>
            </a:r>
            <a:r>
              <a:rPr lang="en" sz="1800">
                <a:solidFill>
                  <a:srgbClr val="222222"/>
                </a:solidFill>
                <a:highlight>
                  <a:srgbClr val="FFFFFF"/>
                </a:highlight>
                <a:latin typeface="Open Sans"/>
                <a:ea typeface="Open Sans"/>
                <a:cs typeface="Open Sans"/>
                <a:sym typeface="Open Sans"/>
              </a:rPr>
              <a:t> keyword</a:t>
            </a:r>
            <a:endParaRPr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In the next tutorial, we will be learning:</a:t>
            </a:r>
            <a:endParaRPr sz="1800">
              <a:solidFill>
                <a:srgbClr val="222222"/>
              </a:solidFill>
              <a:highlight>
                <a:srgbClr val="FFFFFF"/>
              </a:highlight>
              <a:latin typeface="Open Sans"/>
              <a:ea typeface="Open Sans"/>
              <a:cs typeface="Open Sans"/>
              <a:sym typeface="Open Sans"/>
            </a:endParaRPr>
          </a:p>
          <a:p>
            <a:pPr indent="-342900" lvl="1" marL="9144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How to write a function</a:t>
            </a:r>
            <a:endParaRPr sz="1800">
              <a:solidFill>
                <a:srgbClr val="222222"/>
              </a:solidFill>
              <a:highlight>
                <a:srgbClr val="FFFFFF"/>
              </a:highlight>
              <a:latin typeface="Open Sans"/>
              <a:ea typeface="Open Sans"/>
              <a:cs typeface="Open Sans"/>
              <a:sym typeface="Open Sans"/>
            </a:endParaRPr>
          </a:p>
          <a:p>
            <a:pPr indent="-342900" lvl="1" marL="9144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How to call a function - Of course, if we have created a function, we need to use it somewhere by calling it right? ;)</a:t>
            </a:r>
            <a:endParaRPr sz="1800">
              <a:solidFill>
                <a:srgbClr val="222222"/>
              </a:solidFill>
              <a:highlight>
                <a:srgbClr val="FFFFFF"/>
              </a:highlight>
              <a:latin typeface="Open Sans"/>
              <a:ea typeface="Open Sans"/>
              <a:cs typeface="Open Sans"/>
              <a:sym typeface="Open Sans"/>
            </a:endParaRPr>
          </a:p>
          <a:p>
            <a:pPr indent="-342900" lvl="1" marL="914400" rtl="0" algn="l">
              <a:lnSpc>
                <a:spcPct val="150000"/>
              </a:lnSpc>
              <a:spcBef>
                <a:spcPts val="0"/>
              </a:spcBef>
              <a:spcAft>
                <a:spcPts val="0"/>
              </a:spcAft>
              <a:buClr>
                <a:srgbClr val="222222"/>
              </a:buClr>
              <a:buSzPts val="1800"/>
              <a:buFont typeface="Open Sans"/>
              <a:buChar char="○"/>
            </a:pPr>
            <a:r>
              <a:rPr lang="en" sz="1800">
                <a:solidFill>
                  <a:srgbClr val="222222"/>
                </a:solidFill>
                <a:highlight>
                  <a:srgbClr val="FFFFFF"/>
                </a:highlight>
                <a:latin typeface="Open Sans"/>
                <a:ea typeface="Open Sans"/>
                <a:cs typeface="Open Sans"/>
                <a:sym typeface="Open Sans"/>
              </a:rPr>
              <a:t>We will also learn how to write a function that would convert bitcoin into USD :P</a:t>
            </a:r>
            <a:endParaRPr sz="1800">
              <a:solidFill>
                <a:srgbClr val="222222"/>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222222"/>
              </a:buClr>
              <a:buSzPts val="1800"/>
              <a:buFont typeface="Open Sans"/>
              <a:buChar char="●"/>
            </a:pPr>
            <a:r>
              <a:rPr b="1" lang="en" sz="1800">
                <a:solidFill>
                  <a:srgbClr val="222222"/>
                </a:solidFill>
                <a:highlight>
                  <a:srgbClr val="FFFFFF"/>
                </a:highlight>
                <a:latin typeface="Open Sans"/>
                <a:ea typeface="Open Sans"/>
                <a:cs typeface="Open Sans"/>
                <a:sym typeface="Open Sans"/>
              </a:rPr>
              <a:t>Note:</a:t>
            </a:r>
            <a:r>
              <a:rPr lang="en" sz="1800">
                <a:solidFill>
                  <a:srgbClr val="222222"/>
                </a:solidFill>
                <a:highlight>
                  <a:srgbClr val="FFFFFF"/>
                </a:highlight>
                <a:latin typeface="Open Sans"/>
                <a:ea typeface="Open Sans"/>
                <a:cs typeface="Open Sans"/>
                <a:sym typeface="Open Sans"/>
              </a:rPr>
              <a:t> The tutor used some other user-friendly local python ide (similar to  Colab or jupyter notebook), so don’t press the panic button looking at the new coding interface.  You can comfortably run the same code on collab/jupyter notebook (or any python </a:t>
            </a:r>
            <a:r>
              <a:rPr lang="en" sz="1800">
                <a:solidFill>
                  <a:srgbClr val="222222"/>
                </a:solidFill>
                <a:highlight>
                  <a:srgbClr val="FFFFFF"/>
                </a:highlight>
                <a:latin typeface="Open Sans"/>
                <a:ea typeface="Open Sans"/>
                <a:cs typeface="Open Sans"/>
                <a:sym typeface="Open Sans"/>
              </a:rPr>
              <a:t>environment)</a:t>
            </a:r>
            <a:r>
              <a:rPr lang="en" sz="1800">
                <a:solidFill>
                  <a:srgbClr val="222222"/>
                </a:solidFill>
                <a:highlight>
                  <a:srgbClr val="FFFFFF"/>
                </a:highlight>
                <a:latin typeface="Open Sans"/>
                <a:ea typeface="Open Sans"/>
                <a:cs typeface="Open Sans"/>
                <a:sym typeface="Open Sans"/>
              </a:rPr>
              <a:t> and it will work.</a:t>
            </a:r>
            <a:endParaRPr sz="1800">
              <a:solidFill>
                <a:srgbClr val="222222"/>
              </a:solidFill>
              <a:highlight>
                <a:srgbClr val="FFFFFF"/>
              </a:highlight>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9" name="Google Shape;119;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Writing functions</a:t>
            </a:r>
            <a:endParaRPr sz="4800">
              <a:solidFill>
                <a:srgbClr val="434343"/>
              </a:solidFill>
              <a:latin typeface="Economica"/>
              <a:ea typeface="Economica"/>
              <a:cs typeface="Economica"/>
              <a:sym typeface="Economica"/>
            </a:endParaRPr>
          </a:p>
        </p:txBody>
      </p:sp>
      <p:pic>
        <p:nvPicPr>
          <p:cNvPr descr="Facebook - https://www.facebook.com/TheNewBoston-464114846956315/&#10;GitHub - https://github.com/buckyroberts&#10;Google+ - https://plus.google.com/+BuckyRoberts&#10;LinkedIn - https://www.linkedin.com/in/buckyroberts&#10;reddit - https://www.reddit.com/r/thenewboston/&#10;Support - https://www.patreon.com/thenewboston&#10;thenewboston - https://thenewboston.com/&#10;Twitter - https://twitter.com/bucky_roberts" id="120" name="Google Shape;120;p19" title="Python Programming Tutorial - 12 - Functions">
            <a:hlinkClick r:id="rId3"/>
          </p:cNvPr>
          <p:cNvPicPr preferRelativeResize="0"/>
          <p:nvPr/>
        </p:nvPicPr>
        <p:blipFill>
          <a:blip r:embed="rId4">
            <a:alphaModFix/>
          </a:blip>
          <a:stretch>
            <a:fillRect/>
          </a:stretch>
        </p:blipFill>
        <p:spPr>
          <a:xfrm>
            <a:off x="1354700" y="1899375"/>
            <a:ext cx="6509900" cy="4882425"/>
          </a:xfrm>
          <a:prstGeom prst="rect">
            <a:avLst/>
          </a:prstGeom>
          <a:noFill/>
          <a:ln>
            <a:noFill/>
          </a:ln>
        </p:spPr>
      </p:pic>
      <p:sp>
        <p:nvSpPr>
          <p:cNvPr id="121" name="Google Shape;121;p19"/>
          <p:cNvSpPr txBox="1"/>
          <p:nvPr/>
        </p:nvSpPr>
        <p:spPr>
          <a:xfrm>
            <a:off x="168650" y="899000"/>
            <a:ext cx="8890800" cy="93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22222"/>
                </a:solidFill>
                <a:highlight>
                  <a:srgbClr val="FFFF00"/>
                </a:highlight>
                <a:latin typeface="Open Sans"/>
                <a:ea typeface="Open Sans"/>
                <a:cs typeface="Open Sans"/>
                <a:sym typeface="Open Sans"/>
              </a:rPr>
              <a:t>Note: </a:t>
            </a:r>
            <a:r>
              <a:rPr lang="en" sz="1800">
                <a:solidFill>
                  <a:srgbClr val="222222"/>
                </a:solidFill>
                <a:highlight>
                  <a:srgbClr val="FFFF00"/>
                </a:highlight>
                <a:latin typeface="Open Sans"/>
                <a:ea typeface="Open Sans"/>
                <a:cs typeface="Open Sans"/>
                <a:sym typeface="Open Sans"/>
              </a:rPr>
              <a:t>The tutor used a user-friendly python ide (similar to Colab/jupyter notebook), so don’t press the panic button looking at the new coding interface.  You can comfortably run the same code on Colab/Notebook and it will work.</a:t>
            </a:r>
            <a:r>
              <a:rPr lang="en" sz="1800">
                <a:solidFill>
                  <a:srgbClr val="222222"/>
                </a:solidFill>
                <a:highlight>
                  <a:srgbClr val="FFFF00"/>
                </a:highlight>
                <a:latin typeface="Open Sans"/>
                <a:ea typeface="Open Sans"/>
                <a:cs typeface="Open Sans"/>
                <a:sym typeface="Open Sans"/>
              </a:rPr>
              <a:t>. </a:t>
            </a:r>
            <a:endParaRPr sz="1800">
              <a:solidFill>
                <a:srgbClr val="222222"/>
              </a:solidFill>
              <a:highlight>
                <a:srgbClr val="FFFF00"/>
              </a:highlight>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28" name="Google Shape;128;p20"/>
          <p:cNvGrpSpPr/>
          <p:nvPr/>
        </p:nvGrpSpPr>
        <p:grpSpPr>
          <a:xfrm>
            <a:off x="0" y="5976100"/>
            <a:ext cx="9144000" cy="919800"/>
            <a:chOff x="0" y="5976100"/>
            <a:chExt cx="9144000" cy="919800"/>
          </a:xfrm>
        </p:grpSpPr>
        <p:sp>
          <p:nvSpPr>
            <p:cNvPr id="129" name="Google Shape;129;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1" name="Google Shape;131;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solidFill>
                <a:srgbClr val="434343"/>
              </a:solidFill>
              <a:latin typeface="Economica"/>
              <a:ea typeface="Economica"/>
              <a:cs typeface="Economica"/>
              <a:sym typeface="Economica"/>
            </a:endParaRPr>
          </a:p>
        </p:txBody>
      </p:sp>
      <p:sp>
        <p:nvSpPr>
          <p:cNvPr id="132" name="Google Shape;132;p20"/>
          <p:cNvSpPr txBox="1"/>
          <p:nvPr/>
        </p:nvSpPr>
        <p:spPr>
          <a:xfrm>
            <a:off x="640250" y="170000"/>
            <a:ext cx="8287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Interested to learn more about Functions?</a:t>
            </a:r>
            <a:endParaRPr sz="4800">
              <a:solidFill>
                <a:srgbClr val="434343"/>
              </a:solidFill>
              <a:latin typeface="Economica"/>
              <a:ea typeface="Economica"/>
              <a:cs typeface="Economica"/>
              <a:sym typeface="Economica"/>
            </a:endParaRPr>
          </a:p>
        </p:txBody>
      </p:sp>
      <p:sp>
        <p:nvSpPr>
          <p:cNvPr id="133" name="Google Shape;133;p20"/>
          <p:cNvSpPr txBox="1"/>
          <p:nvPr/>
        </p:nvSpPr>
        <p:spPr>
          <a:xfrm>
            <a:off x="1004000" y="2203313"/>
            <a:ext cx="7559700" cy="25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22222"/>
                </a:solidFill>
                <a:highlight>
                  <a:schemeClr val="lt1"/>
                </a:highlight>
                <a:latin typeface="Roboto"/>
                <a:ea typeface="Roboto"/>
                <a:cs typeface="Roboto"/>
                <a:sym typeface="Roboto"/>
              </a:rPr>
              <a:t>To learn about all the exciting things Python Functions can do, please visit the below link.</a:t>
            </a:r>
            <a:endParaRPr sz="28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28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rPr lang="en" sz="2800" u="sng">
                <a:solidFill>
                  <a:schemeClr val="hlink"/>
                </a:solidFill>
                <a:highlight>
                  <a:schemeClr val="lt1"/>
                </a:highlight>
                <a:latin typeface="Roboto"/>
                <a:ea typeface="Roboto"/>
                <a:cs typeface="Roboto"/>
                <a:sym typeface="Roboto"/>
                <a:hlinkClick r:id="rId4"/>
              </a:rPr>
              <a:t>https://www.w3schools.com/python/python_functions.asp</a:t>
            </a:r>
            <a:r>
              <a:rPr lang="en" sz="2800">
                <a:solidFill>
                  <a:srgbClr val="222222"/>
                </a:solidFill>
                <a:highlight>
                  <a:schemeClr val="lt1"/>
                </a:highlight>
                <a:latin typeface="Roboto"/>
                <a:ea typeface="Roboto"/>
                <a:cs typeface="Roboto"/>
                <a:sym typeface="Roboto"/>
              </a:rPr>
              <a:t> </a:t>
            </a:r>
            <a:endParaRPr sz="2800">
              <a:solidFill>
                <a:srgbClr val="222222"/>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sz="28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 name="Google Shape;139;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0" name="Google Shape;140;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Methods in Python</a:t>
            </a:r>
            <a:endParaRPr sz="4800">
              <a:solidFill>
                <a:srgbClr val="434343"/>
              </a:solidFill>
              <a:latin typeface="Economica"/>
              <a:ea typeface="Economica"/>
              <a:cs typeface="Economica"/>
              <a:sym typeface="Economica"/>
            </a:endParaRPr>
          </a:p>
        </p:txBody>
      </p:sp>
      <p:pic>
        <p:nvPicPr>
          <p:cNvPr descr="Learn all about Python Methods &#10;&#10;See full course at  https://www.datacamp.com/courses/intro-to-python-for-data-science" id="141" name="Google Shape;141;p21" title="How to use Python Methods.">
            <a:hlinkClick r:id="rId3"/>
          </p:cNvPr>
          <p:cNvPicPr preferRelativeResize="0"/>
          <p:nvPr/>
        </p:nvPicPr>
        <p:blipFill>
          <a:blip r:embed="rId4">
            <a:alphaModFix/>
          </a:blip>
          <a:stretch>
            <a:fillRect/>
          </a:stretch>
        </p:blipFill>
        <p:spPr>
          <a:xfrm>
            <a:off x="785340" y="1086074"/>
            <a:ext cx="7491810" cy="561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