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9144000"/>
  <p:notesSz cx="6858000" cy="9144000"/>
  <p:embeddedFontLst>
    <p:embeddedFont>
      <p:font typeface="Economica"/>
      <p:regular r:id="rId12"/>
      <p:bold r:id="rId13"/>
      <p:italic r:id="rId14"/>
      <p:boldItalic r:id="rId15"/>
    </p:embeddedFont>
    <p:embeddedFont>
      <p:font typeface="Roboto"/>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7.xml"/><Relationship Id="rId22" Type="http://schemas.openxmlformats.org/officeDocument/2006/relationships/font" Target="fonts/OpenSans-italic.fntdata"/><Relationship Id="rId10" Type="http://schemas.openxmlformats.org/officeDocument/2006/relationships/slide" Target="slides/slide6.xml"/><Relationship Id="rId21" Type="http://schemas.openxmlformats.org/officeDocument/2006/relationships/font" Target="fonts/OpenSans-bold.fntdata"/><Relationship Id="rId13" Type="http://schemas.openxmlformats.org/officeDocument/2006/relationships/font" Target="fonts/Economica-bold.fntdata"/><Relationship Id="rId12" Type="http://schemas.openxmlformats.org/officeDocument/2006/relationships/font" Target="fonts/Economica-regular.fntdata"/><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boldItalic.fntdata"/><Relationship Id="rId14" Type="http://schemas.openxmlformats.org/officeDocument/2006/relationships/font" Target="fonts/Economica-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d8131eceb_0_1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6d8131eceb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8334349d3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78334349d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d8131eceb_0_3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6d8131eceb_0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5afc0cb72_6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85afc0cb72_6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82983f1b7_1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782983f1b7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www.khanacademy.org/math/precalculus/x9e81a4f98389efdf:matrices/x9e81a4f98389efdf:mat-intro/a/intro-to-matrices"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www.timeanddate.com/worldclock/fixedtime.html?msg=Session+on+NumPy+and+basics+of+Python&amp;iso=20200524T2030&amp;p1=44&amp;ah=1" TargetMode="External"/><Relationship Id="rId5" Type="http://schemas.openxmlformats.org/officeDocument/2006/relationships/hyperlink" Target="https://www.youtube.com/watch?v=lYcz4eCZTvE" TargetMode="External"/><Relationship Id="rId6" Type="http://schemas.openxmlformats.org/officeDocument/2006/relationships/hyperlink" Target="https://bit.ly/NumPy_Colab_DPh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Day 5 - Pre-Session Preparation</a:t>
            </a:r>
            <a:endParaRPr b="1" sz="3400">
              <a:solidFill>
                <a:srgbClr val="66666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524000" y="196393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latin typeface="Roboto"/>
                <a:ea typeface="Roboto"/>
                <a:cs typeface="Roboto"/>
                <a:sym typeface="Roboto"/>
              </a:rPr>
              <a:t>1. </a:t>
            </a:r>
            <a:r>
              <a:rPr lang="en" sz="1800">
                <a:solidFill>
                  <a:schemeClr val="dk1"/>
                </a:solidFill>
                <a:latin typeface="Roboto"/>
                <a:ea typeface="Roboto"/>
                <a:cs typeface="Roboto"/>
                <a:sym typeface="Roboto"/>
              </a:rPr>
              <a:t>Arrays</a:t>
            </a:r>
            <a:endParaRPr sz="1800">
              <a:latin typeface="Roboto"/>
              <a:ea typeface="Roboto"/>
              <a:cs typeface="Roboto"/>
              <a:sym typeface="Roboto"/>
            </a:endParaRPr>
          </a:p>
        </p:txBody>
      </p:sp>
      <p:sp>
        <p:nvSpPr>
          <p:cNvPr id="71" name="Google Shape;71;p14"/>
          <p:cNvSpPr/>
          <p:nvPr/>
        </p:nvSpPr>
        <p:spPr>
          <a:xfrm>
            <a:off x="5264792" y="196393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2. Vector</a:t>
            </a:r>
            <a:endParaRPr sz="1800">
              <a:latin typeface="Roboto"/>
              <a:ea typeface="Roboto"/>
              <a:cs typeface="Roboto"/>
              <a:sym typeface="Roboto"/>
            </a:endParaRPr>
          </a:p>
        </p:txBody>
      </p:sp>
      <p:sp>
        <p:nvSpPr>
          <p:cNvPr id="72" name="Google Shape;72;p14"/>
          <p:cNvSpPr/>
          <p:nvPr/>
        </p:nvSpPr>
        <p:spPr>
          <a:xfrm>
            <a:off x="3307050" y="3496950"/>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latin typeface="Roboto"/>
                <a:ea typeface="Roboto"/>
                <a:cs typeface="Roboto"/>
                <a:sym typeface="Roboto"/>
              </a:rPr>
              <a:t>3. </a:t>
            </a:r>
            <a:r>
              <a:rPr lang="en" sz="1800">
                <a:solidFill>
                  <a:schemeClr val="dk1"/>
                </a:solidFill>
                <a:latin typeface="Roboto"/>
                <a:ea typeface="Roboto"/>
                <a:cs typeface="Roboto"/>
                <a:sym typeface="Roboto"/>
              </a:rPr>
              <a:t>Matrix</a:t>
            </a:r>
            <a:r>
              <a:rPr lang="en"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79" name="Google Shape;79;p15"/>
          <p:cNvGrpSpPr/>
          <p:nvPr/>
        </p:nvGrpSpPr>
        <p:grpSpPr>
          <a:xfrm>
            <a:off x="0" y="5976100"/>
            <a:ext cx="9144000" cy="919800"/>
            <a:chOff x="0" y="5976100"/>
            <a:chExt cx="9144000" cy="919800"/>
          </a:xfrm>
        </p:grpSpPr>
        <p:sp>
          <p:nvSpPr>
            <p:cNvPr id="80" name="Google Shape;80;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82" name="Google Shape;82;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Arrays</a:t>
            </a:r>
            <a:endParaRPr sz="4800">
              <a:solidFill>
                <a:srgbClr val="434343"/>
              </a:solidFill>
              <a:latin typeface="Economica"/>
              <a:ea typeface="Economica"/>
              <a:cs typeface="Economica"/>
              <a:sym typeface="Economica"/>
            </a:endParaRPr>
          </a:p>
        </p:txBody>
      </p:sp>
      <p:sp>
        <p:nvSpPr>
          <p:cNvPr id="83" name="Google Shape;83;p15"/>
          <p:cNvSpPr txBox="1"/>
          <p:nvPr/>
        </p:nvSpPr>
        <p:spPr>
          <a:xfrm>
            <a:off x="479225" y="941975"/>
            <a:ext cx="8262600" cy="510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222222"/>
                </a:solidFill>
                <a:highlight>
                  <a:srgbClr val="FFFFFF"/>
                </a:highlight>
                <a:latin typeface="Open Sans"/>
                <a:ea typeface="Open Sans"/>
                <a:cs typeface="Open Sans"/>
                <a:sym typeface="Open Sans"/>
              </a:rPr>
              <a:t>What?</a:t>
            </a:r>
            <a:endParaRPr b="1" sz="2000">
              <a:solidFill>
                <a:srgbClr val="222222"/>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Similar to a list, an array is also a data structure </a:t>
            </a:r>
            <a:r>
              <a:rPr lang="en" sz="1800">
                <a:solidFill>
                  <a:srgbClr val="222222"/>
                </a:solidFill>
                <a:highlight>
                  <a:srgbClr val="FFFFFF"/>
                </a:highlight>
                <a:latin typeface="Open Sans"/>
                <a:ea typeface="Open Sans"/>
                <a:cs typeface="Open Sans"/>
                <a:sym typeface="Open Sans"/>
              </a:rPr>
              <a:t>which</a:t>
            </a:r>
            <a:r>
              <a:rPr lang="en" sz="1800">
                <a:solidFill>
                  <a:srgbClr val="222222"/>
                </a:solidFill>
                <a:highlight>
                  <a:srgbClr val="FFFFFF"/>
                </a:highlight>
                <a:latin typeface="Open Sans"/>
                <a:ea typeface="Open Sans"/>
                <a:cs typeface="Open Sans"/>
                <a:sym typeface="Open Sans"/>
              </a:rPr>
              <a:t> can hold more than one value at a time. </a:t>
            </a:r>
            <a:endParaRPr sz="1800">
              <a:solidFill>
                <a:srgbClr val="222222"/>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It can only hold a collection or ordered series of elements of the same type.</a:t>
            </a:r>
            <a:endParaRPr sz="2000">
              <a:solidFill>
                <a:srgbClr val="222222"/>
              </a:solidFill>
              <a:highlight>
                <a:srgbClr val="FFFFFF"/>
              </a:highlight>
              <a:latin typeface="Open Sans"/>
              <a:ea typeface="Open Sans"/>
              <a:cs typeface="Open Sans"/>
              <a:sym typeface="Open Sans"/>
            </a:endParaRPr>
          </a:p>
          <a:p>
            <a:pPr indent="0" lvl="0" marL="0" rtl="0" algn="l">
              <a:lnSpc>
                <a:spcPct val="150000"/>
              </a:lnSpc>
              <a:spcBef>
                <a:spcPts val="0"/>
              </a:spcBef>
              <a:spcAft>
                <a:spcPts val="0"/>
              </a:spcAft>
              <a:buNone/>
            </a:pPr>
            <a:r>
              <a:rPr b="1" lang="en" sz="2000">
                <a:solidFill>
                  <a:srgbClr val="222222"/>
                </a:solidFill>
                <a:highlight>
                  <a:srgbClr val="FFFFFF"/>
                </a:highlight>
                <a:latin typeface="Open Sans"/>
                <a:ea typeface="Open Sans"/>
                <a:cs typeface="Open Sans"/>
                <a:sym typeface="Open Sans"/>
              </a:rPr>
              <a:t>Why?</a:t>
            </a:r>
            <a:endParaRPr sz="2000">
              <a:solidFill>
                <a:srgbClr val="222222"/>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A combination of Arrays, together with Python could save you a lot of time. Arrays help reduce the overall size of your code.</a:t>
            </a:r>
            <a:endParaRPr sz="1800">
              <a:solidFill>
                <a:srgbClr val="222222"/>
              </a:solidFill>
              <a:highlight>
                <a:srgbClr val="FFFFFF"/>
              </a:highlight>
              <a:latin typeface="Open Sans"/>
              <a:ea typeface="Open Sans"/>
              <a:cs typeface="Open Sans"/>
              <a:sym typeface="Open Sans"/>
            </a:endParaRPr>
          </a:p>
          <a:p>
            <a:pPr indent="0" lvl="0" marL="0" rtl="0" algn="l">
              <a:lnSpc>
                <a:spcPct val="150000"/>
              </a:lnSpc>
              <a:spcBef>
                <a:spcPts val="0"/>
              </a:spcBef>
              <a:spcAft>
                <a:spcPts val="0"/>
              </a:spcAft>
              <a:buNone/>
            </a:pPr>
            <a:r>
              <a:rPr b="1" lang="en" sz="1800">
                <a:solidFill>
                  <a:srgbClr val="222222"/>
                </a:solidFill>
                <a:highlight>
                  <a:srgbClr val="FFFFFF"/>
                </a:highlight>
                <a:latin typeface="Open Sans"/>
                <a:ea typeface="Open Sans"/>
                <a:cs typeface="Open Sans"/>
                <a:sym typeface="Open Sans"/>
              </a:rPr>
              <a:t>List vs Array</a:t>
            </a:r>
            <a:endParaRPr b="1" sz="1800">
              <a:solidFill>
                <a:srgbClr val="222222"/>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A list can store any type of values such as intergers, strings, etc. Whereas an arrays, stores only single data type values, i.e you can only have an array of integers, an array of strings, etc.</a:t>
            </a:r>
            <a:endParaRPr sz="1800">
              <a:solidFill>
                <a:srgbClr val="222222"/>
              </a:solidFill>
              <a:highlight>
                <a:srgbClr val="FFFFFF"/>
              </a:highlight>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0" name="Google Shape;90;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Vector</a:t>
            </a:r>
            <a:endParaRPr sz="4800">
              <a:solidFill>
                <a:srgbClr val="434343"/>
              </a:solidFill>
              <a:latin typeface="Economica"/>
              <a:ea typeface="Economica"/>
              <a:cs typeface="Economica"/>
              <a:sym typeface="Economica"/>
            </a:endParaRPr>
          </a:p>
        </p:txBody>
      </p:sp>
      <p:sp>
        <p:nvSpPr>
          <p:cNvPr id="91" name="Google Shape;91;p16"/>
          <p:cNvSpPr txBox="1"/>
          <p:nvPr/>
        </p:nvSpPr>
        <p:spPr>
          <a:xfrm>
            <a:off x="912350" y="1330750"/>
            <a:ext cx="7237800" cy="3536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 vector, in programming, is a type of array that is one dimensional.</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Now, what are dimensions? </a:t>
            </a:r>
            <a:r>
              <a:rPr lang="en" sz="2000">
                <a:latin typeface="Open Sans"/>
                <a:ea typeface="Open Sans"/>
                <a:cs typeface="Open Sans"/>
                <a:sym typeface="Open Sans"/>
              </a:rPr>
              <a:t>- Let’s take an example of box to explain this. A box has three dimensions width, length and depth (or height). Similarly, in data science we working “N” dimensional datasets. “N” could be any number.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92" name="Google Shape;92;p16"/>
          <p:cNvPicPr preferRelativeResize="0"/>
          <p:nvPr/>
        </p:nvPicPr>
        <p:blipFill>
          <a:blip r:embed="rId3">
            <a:alphaModFix/>
          </a:blip>
          <a:stretch>
            <a:fillRect/>
          </a:stretch>
        </p:blipFill>
        <p:spPr>
          <a:xfrm>
            <a:off x="2672699" y="3755024"/>
            <a:ext cx="3061050" cy="306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 name="Google Shape;9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9" name="Google Shape;99;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Matrix</a:t>
            </a:r>
            <a:endParaRPr sz="4800">
              <a:solidFill>
                <a:srgbClr val="434343"/>
              </a:solidFill>
              <a:latin typeface="Economica"/>
              <a:ea typeface="Economica"/>
              <a:cs typeface="Economica"/>
              <a:sym typeface="Economica"/>
            </a:endParaRPr>
          </a:p>
        </p:txBody>
      </p:sp>
      <p:sp>
        <p:nvSpPr>
          <p:cNvPr id="100" name="Google Shape;100;p17"/>
          <p:cNvSpPr txBox="1"/>
          <p:nvPr/>
        </p:nvSpPr>
        <p:spPr>
          <a:xfrm>
            <a:off x="896150" y="1322100"/>
            <a:ext cx="7270200" cy="502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Matrix is an arrangement of numbers into rows and columns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You may go through this simple explainer on Khan Academy: </a:t>
            </a:r>
            <a:br>
              <a:rPr lang="en" sz="2000">
                <a:latin typeface="Open Sans"/>
                <a:ea typeface="Open Sans"/>
                <a:cs typeface="Open Sans"/>
                <a:sym typeface="Open Sans"/>
              </a:rPr>
            </a:br>
            <a:br>
              <a:rPr lang="en" sz="2000">
                <a:latin typeface="Open Sans"/>
                <a:ea typeface="Open Sans"/>
                <a:cs typeface="Open Sans"/>
                <a:sym typeface="Open Sans"/>
              </a:rPr>
            </a:br>
            <a:r>
              <a:rPr lang="en" sz="2000" u="sng">
                <a:solidFill>
                  <a:schemeClr val="hlink"/>
                </a:solidFill>
                <a:latin typeface="Open Sans"/>
                <a:ea typeface="Open Sans"/>
                <a:cs typeface="Open Sans"/>
                <a:sym typeface="Open Sans"/>
                <a:hlinkClick r:id="rId3"/>
              </a:rPr>
              <a:t>https://www.khanacademy.org/math/precalculus/x9e81a4f98389efdf:matrices/x9e81a4f98389efdf:mat-intro/a/intro-to-matrices</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101" name="Google Shape;101;p17"/>
          <p:cNvPicPr preferRelativeResize="0"/>
          <p:nvPr/>
        </p:nvPicPr>
        <p:blipFill>
          <a:blip r:embed="rId4">
            <a:alphaModFix/>
          </a:blip>
          <a:stretch>
            <a:fillRect/>
          </a:stretch>
        </p:blipFill>
        <p:spPr>
          <a:xfrm>
            <a:off x="2502188" y="2355900"/>
            <a:ext cx="4214925" cy="237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 name="Google Shape;107;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08" name="Google Shape;108;p18"/>
          <p:cNvGrpSpPr/>
          <p:nvPr/>
        </p:nvGrpSpPr>
        <p:grpSpPr>
          <a:xfrm>
            <a:off x="0" y="5976100"/>
            <a:ext cx="9144000" cy="919800"/>
            <a:chOff x="0" y="5976100"/>
            <a:chExt cx="9144000" cy="919800"/>
          </a:xfrm>
        </p:grpSpPr>
        <p:sp>
          <p:nvSpPr>
            <p:cNvPr id="109" name="Google Shape;109;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11" name="Google Shape;111;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Session Details</a:t>
            </a:r>
            <a:endParaRPr sz="4800">
              <a:solidFill>
                <a:srgbClr val="434343"/>
              </a:solidFill>
              <a:latin typeface="Economica"/>
              <a:ea typeface="Economica"/>
              <a:cs typeface="Economica"/>
              <a:sym typeface="Economica"/>
            </a:endParaRPr>
          </a:p>
        </p:txBody>
      </p:sp>
      <p:sp>
        <p:nvSpPr>
          <p:cNvPr id="112" name="Google Shape;112;p18"/>
          <p:cNvSpPr txBox="1"/>
          <p:nvPr/>
        </p:nvSpPr>
        <p:spPr>
          <a:xfrm>
            <a:off x="479225" y="1018175"/>
            <a:ext cx="8262600" cy="49998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rgbClr val="FFFFFF"/>
                </a:highlight>
                <a:latin typeface="Open Sans"/>
                <a:ea typeface="Open Sans"/>
                <a:cs typeface="Open Sans"/>
                <a:sym typeface="Open Sans"/>
              </a:rPr>
              <a:t>Tutor:</a:t>
            </a:r>
            <a:r>
              <a:rPr lang="en" sz="2000">
                <a:solidFill>
                  <a:srgbClr val="222222"/>
                </a:solidFill>
                <a:highlight>
                  <a:srgbClr val="FFFFFF"/>
                </a:highlight>
                <a:latin typeface="Open Sans"/>
                <a:ea typeface="Open Sans"/>
                <a:cs typeface="Open Sans"/>
                <a:sym typeface="Open Sans"/>
              </a:rPr>
              <a:t> Sai Gayatri (Data Scientist at Tetrasoft Inc and Machine Learning/Data Science Instructor).</a:t>
            </a:r>
            <a:endParaRPr sz="2000">
              <a:solidFill>
                <a:srgbClr val="222222"/>
              </a:solidFill>
              <a:highlight>
                <a:srgbClr val="FFFFFF"/>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rgbClr val="FFFFFF"/>
                </a:highlight>
                <a:latin typeface="Open Sans"/>
                <a:ea typeface="Open Sans"/>
                <a:cs typeface="Open Sans"/>
                <a:sym typeface="Open Sans"/>
              </a:rPr>
              <a:t>Topic:</a:t>
            </a:r>
            <a:r>
              <a:rPr lang="en" sz="2000">
                <a:solidFill>
                  <a:srgbClr val="222222"/>
                </a:solidFill>
                <a:highlight>
                  <a:srgbClr val="FFFFFF"/>
                </a:highlight>
                <a:latin typeface="Open Sans"/>
                <a:ea typeface="Open Sans"/>
                <a:cs typeface="Open Sans"/>
                <a:sym typeface="Open Sans"/>
              </a:rPr>
              <a:t> Session on NumPy Library </a:t>
            </a:r>
            <a:endParaRPr sz="2000">
              <a:solidFill>
                <a:srgbClr val="222222"/>
              </a:solidFill>
              <a:highlight>
                <a:srgbClr val="FFFFFF"/>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rgbClr val="FFFFFF"/>
                </a:highlight>
                <a:latin typeface="Open Sans"/>
                <a:ea typeface="Open Sans"/>
                <a:cs typeface="Open Sans"/>
                <a:sym typeface="Open Sans"/>
              </a:rPr>
              <a:t>Date &amp; time:</a:t>
            </a:r>
            <a:r>
              <a:rPr lang="en" sz="2000">
                <a:solidFill>
                  <a:srgbClr val="222222"/>
                </a:solidFill>
                <a:highlight>
                  <a:srgbClr val="FFFFFF"/>
                </a:highlight>
                <a:latin typeface="Open Sans"/>
                <a:ea typeface="Open Sans"/>
                <a:cs typeface="Open Sans"/>
                <a:sym typeface="Open Sans"/>
              </a:rPr>
              <a:t> 24th May, at 8:30 pm IST (5:00 pm CET, please locate your time in your timezone </a:t>
            </a:r>
            <a:r>
              <a:rPr lang="en" sz="2000" u="sng">
                <a:solidFill>
                  <a:schemeClr val="hlink"/>
                </a:solidFill>
                <a:highlight>
                  <a:srgbClr val="FFFFFF"/>
                </a:highlight>
                <a:latin typeface="Open Sans"/>
                <a:ea typeface="Open Sans"/>
                <a:cs typeface="Open Sans"/>
                <a:sym typeface="Open Sans"/>
                <a:hlinkClick r:id="rId4"/>
              </a:rPr>
              <a:t>here</a:t>
            </a:r>
            <a:r>
              <a:rPr lang="en" sz="2000">
                <a:solidFill>
                  <a:srgbClr val="222222"/>
                </a:solidFill>
                <a:highlight>
                  <a:srgbClr val="FFFFFF"/>
                </a:highlight>
                <a:latin typeface="Open Sans"/>
                <a:ea typeface="Open Sans"/>
                <a:cs typeface="Open Sans"/>
                <a:sym typeface="Open Sans"/>
              </a:rPr>
              <a:t>). </a:t>
            </a:r>
            <a:endParaRPr sz="2000">
              <a:solidFill>
                <a:srgbClr val="222222"/>
              </a:solidFill>
              <a:highlight>
                <a:srgbClr val="FFFFFF"/>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rgbClr val="FFFFFF"/>
                </a:highlight>
                <a:latin typeface="Open Sans"/>
                <a:ea typeface="Open Sans"/>
                <a:cs typeface="Open Sans"/>
                <a:sym typeface="Open Sans"/>
              </a:rPr>
              <a:t>Youtube live link: </a:t>
            </a:r>
            <a:r>
              <a:rPr lang="en" sz="2000" u="sng">
                <a:solidFill>
                  <a:schemeClr val="hlink"/>
                </a:solidFill>
                <a:highlight>
                  <a:srgbClr val="FFFFFF"/>
                </a:highlight>
                <a:latin typeface="Open Sans"/>
                <a:ea typeface="Open Sans"/>
                <a:cs typeface="Open Sans"/>
                <a:sym typeface="Open Sans"/>
                <a:hlinkClick r:id="rId5"/>
              </a:rPr>
              <a:t>https://www.youtube.com/watch?v=lYcz4eCZTvE</a:t>
            </a:r>
            <a:endParaRPr sz="2000">
              <a:solidFill>
                <a:srgbClr val="222222"/>
              </a:solidFill>
              <a:highlight>
                <a:srgbClr val="FFFFFF"/>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rgbClr val="FFFFFF"/>
                </a:highlight>
                <a:latin typeface="Open Sans"/>
                <a:ea typeface="Open Sans"/>
                <a:cs typeface="Open Sans"/>
                <a:sym typeface="Open Sans"/>
              </a:rPr>
              <a:t>Notebook that would be used during session: </a:t>
            </a:r>
            <a:r>
              <a:rPr lang="en" sz="2000" u="sng">
                <a:solidFill>
                  <a:schemeClr val="hlink"/>
                </a:solidFill>
                <a:highlight>
                  <a:srgbClr val="FFFFFF"/>
                </a:highlight>
                <a:latin typeface="Open Sans"/>
                <a:ea typeface="Open Sans"/>
                <a:cs typeface="Open Sans"/>
                <a:sym typeface="Open Sans"/>
                <a:hlinkClick r:id="rId6"/>
              </a:rPr>
              <a:t>https://bit.ly/NumPy_Colab_DPhi</a:t>
            </a:r>
            <a:r>
              <a:rPr lang="en" sz="2000">
                <a:solidFill>
                  <a:srgbClr val="222222"/>
                </a:solidFill>
                <a:highlight>
                  <a:srgbClr val="FFFFFF"/>
                </a:highlight>
                <a:latin typeface="Open Sans"/>
                <a:ea typeface="Open Sans"/>
                <a:cs typeface="Open Sans"/>
                <a:sym typeface="Open Sans"/>
              </a:rPr>
              <a:t> (If you are using it Google Colab, just go to file → click “save a copy in drive” to run the notebook)</a:t>
            </a:r>
            <a:endParaRPr sz="2000">
              <a:solidFill>
                <a:srgbClr val="222222"/>
              </a:solidFill>
              <a:highlight>
                <a:srgbClr val="FFFFFF"/>
              </a:highlight>
              <a:latin typeface="Open Sans"/>
              <a:ea typeface="Open Sans"/>
              <a:cs typeface="Open Sans"/>
              <a:sym typeface="Open Sans"/>
            </a:endParaRPr>
          </a:p>
          <a:p>
            <a:pPr indent="0" lvl="0" marL="457200" rtl="0" algn="l">
              <a:lnSpc>
                <a:spcPct val="150000"/>
              </a:lnSpc>
              <a:spcBef>
                <a:spcPts val="0"/>
              </a:spcBef>
              <a:spcAft>
                <a:spcPts val="0"/>
              </a:spcAft>
              <a:buNone/>
            </a:pPr>
            <a:r>
              <a:t/>
            </a:r>
            <a:endParaRPr sz="2000">
              <a:solidFill>
                <a:srgbClr val="222222"/>
              </a:solidFill>
              <a:highlight>
                <a:srgbClr val="FFFFFF"/>
              </a:highlight>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19" name="Google Shape;119;p19"/>
          <p:cNvGrpSpPr/>
          <p:nvPr/>
        </p:nvGrpSpPr>
        <p:grpSpPr>
          <a:xfrm>
            <a:off x="0" y="5976100"/>
            <a:ext cx="9144000" cy="919800"/>
            <a:chOff x="0" y="5976100"/>
            <a:chExt cx="9144000" cy="919800"/>
          </a:xfrm>
        </p:grpSpPr>
        <p:sp>
          <p:nvSpPr>
            <p:cNvPr id="120" name="Google Shape;120;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2" name="Google Shape;122;p19"/>
          <p:cNvSpPr txBox="1"/>
          <p:nvPr/>
        </p:nvSpPr>
        <p:spPr>
          <a:xfrm>
            <a:off x="946800" y="2558925"/>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See you at the session. Thank you!</a:t>
            </a:r>
            <a:endParaRPr sz="3300">
              <a:latin typeface="Open Sans"/>
              <a:ea typeface="Open Sans"/>
              <a:cs typeface="Open Sans"/>
              <a:sym typeface="Open Sans"/>
            </a:endParaRPr>
          </a:p>
        </p:txBody>
      </p:sp>
      <p:sp>
        <p:nvSpPr>
          <p:cNvPr id="123" name="Google Shape;123;p19"/>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solidFill>
                  <a:srgbClr val="999999"/>
                </a:solidFill>
                <a:latin typeface="Open Sans"/>
                <a:ea typeface="Open Sans"/>
                <a:cs typeface="Open Sans"/>
                <a:sym typeface="Open Sans"/>
              </a:rPr>
              <a:t>Remember Google is your friend in need! And ofcourse #help channel and coaches on slack!</a:t>
            </a:r>
            <a:endParaRPr sz="2600">
              <a:solidFill>
                <a:srgbClr val="999999"/>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600">
              <a:solidFill>
                <a:srgbClr val="999999"/>
              </a:solidFill>
              <a:latin typeface="Open Sans"/>
              <a:ea typeface="Open Sans"/>
              <a:cs typeface="Open Sans"/>
              <a:sym typeface="Open Sans"/>
            </a:endParaRPr>
          </a:p>
          <a:p>
            <a:pPr indent="0" lvl="0" marL="0" rtl="0" algn="l">
              <a:spcBef>
                <a:spcPts val="0"/>
              </a:spcBef>
              <a:spcAft>
                <a:spcPts val="0"/>
              </a:spcAft>
              <a:buNone/>
            </a:pPr>
            <a:r>
              <a:t/>
            </a:r>
            <a:endParaRPr sz="2600">
              <a:solidFill>
                <a:srgbClr val="999999"/>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