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Economica-regular.fntdata"/><Relationship Id="rId21" Type="http://schemas.openxmlformats.org/officeDocument/2006/relationships/slide" Target="slides/slide17.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791ea287e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8791ea287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5c2d76165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85c2d7616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07d7f9659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807d7f965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07d7f9659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807d7f965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07d7f9659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807d7f965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07d7f9659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807d7f9659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5c2d76165_0_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85c2d7616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91ea287e_1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8791ea287e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d8131eceb_0_1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6d8131eceb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c2d76165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85c2d7616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c2d76165_0_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85c2d76165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07d7f965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807d7f96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7d7f9659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807d7f965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07d7f9659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807d7f965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787b56ff1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8787b56ff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www.learndatasci.com/tutorials/python-pandas-tutorial-complete-introduction-for-beginn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bit.ly/Pandas_Noteboo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www.timeanddate.com/worldclock/fixedtime.html?msg=Session+on+Pandas&amp;iso=20200527T21&amp;p1=44&amp;ah=1" TargetMode="External"/><Relationship Id="rId5" Type="http://schemas.openxmlformats.org/officeDocument/2006/relationships/hyperlink" Target="https://youtu.be/FsKHdcDUFT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google.com/url?sa=i&amp;url=https%3A%2F%2Fstatistics.laerd.com%2Fstatistical-guides%2Funderstanding-histograms.php&amp;psig=AOvVaw0fuZAD6uCe_pGi_YK_2KmU&amp;ust=1590608641574000&amp;source=images&amp;cd=vfe&amp;ved=0CAIQjRxqFwoTCIDzy5Ol0ukCFQAAAAAdAAAAABAT" TargetMode="External"/><Relationship Id="rId5" Type="http://schemas.openxmlformats.org/officeDocument/2006/relationships/hyperlink" Target="https://www.google.com/url?sa=i&amp;url=https%3A%2F%2Fseaborn.pydata.org%2Fgenerated%2Fseaborn.scatterplot.html&amp;psig=AOvVaw1XGlMB5VMBtLOHK_tQiRxo&amp;ust=1590608693877000&amp;source=images&amp;cd=vfe&amp;ved=0CAIQjRxqFwoTCKD6l6el0ukCFQAAAAAdAAAAAB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3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666666"/>
                </a:solidFill>
                <a:latin typeface="Open Sans"/>
                <a:ea typeface="Open Sans"/>
                <a:cs typeface="Open Sans"/>
                <a:sym typeface="Open Sans"/>
              </a:rPr>
              <a:t>Week 1</a:t>
            </a:r>
            <a:endParaRPr b="1" sz="3200">
              <a:solidFill>
                <a:srgbClr val="666666"/>
              </a:solidFill>
              <a:latin typeface="Open Sans"/>
              <a:ea typeface="Open Sans"/>
              <a:cs typeface="Open Sans"/>
              <a:sym typeface="Open Sans"/>
            </a:endParaRPr>
          </a:p>
          <a:p>
            <a:pPr indent="0" lvl="0" marL="0" rtl="0" algn="ctr">
              <a:spcBef>
                <a:spcPts val="0"/>
              </a:spcBef>
              <a:spcAft>
                <a:spcPts val="0"/>
              </a:spcAft>
              <a:buNone/>
            </a:pPr>
            <a:r>
              <a:rPr b="1" lang="en" sz="3200">
                <a:solidFill>
                  <a:srgbClr val="666666"/>
                </a:solidFill>
                <a:latin typeface="Open Sans"/>
                <a:ea typeface="Open Sans"/>
                <a:cs typeface="Open Sans"/>
                <a:sym typeface="Open Sans"/>
              </a:rPr>
              <a:t>Day 1 : Pre-Session Preparation</a:t>
            </a:r>
            <a:endParaRPr b="1" sz="32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5" name="Google Shape;155;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56" name="Google Shape;156;p22"/>
          <p:cNvGrpSpPr/>
          <p:nvPr/>
        </p:nvGrpSpPr>
        <p:grpSpPr>
          <a:xfrm>
            <a:off x="0" y="5976100"/>
            <a:ext cx="9144000" cy="919800"/>
            <a:chOff x="0" y="5976100"/>
            <a:chExt cx="9144000" cy="919800"/>
          </a:xfrm>
        </p:grpSpPr>
        <p:sp>
          <p:nvSpPr>
            <p:cNvPr id="157" name="Google Shape;157;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59" name="Google Shape;159;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Objects</a:t>
            </a:r>
            <a:endParaRPr sz="4800">
              <a:solidFill>
                <a:srgbClr val="434343"/>
              </a:solidFill>
              <a:latin typeface="Economica"/>
              <a:ea typeface="Economica"/>
              <a:cs typeface="Economica"/>
              <a:sym typeface="Economica"/>
            </a:endParaRPr>
          </a:p>
        </p:txBody>
      </p:sp>
      <p:sp>
        <p:nvSpPr>
          <p:cNvPr id="160" name="Google Shape;160;p22"/>
          <p:cNvSpPr txBox="1"/>
          <p:nvPr/>
        </p:nvSpPr>
        <p:spPr>
          <a:xfrm>
            <a:off x="465600" y="1370000"/>
            <a:ext cx="8288100" cy="437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DataFrame:</a:t>
            </a:r>
            <a:r>
              <a:rPr lang="en" sz="1900">
                <a:latin typeface="Open Sans"/>
                <a:ea typeface="Open Sans"/>
                <a:cs typeface="Open Sans"/>
                <a:sym typeface="Open Sans"/>
              </a:rPr>
              <a:t> is a two-dimensional tabular data structure with labeled axes (rows and columns). It is conceptually useful to think of a DataFrame object as a collection of Series objects. </a:t>
            </a:r>
            <a:endParaRPr sz="1900">
              <a:latin typeface="Open Sans"/>
              <a:ea typeface="Open Sans"/>
              <a:cs typeface="Open Sans"/>
              <a:sym typeface="Open Sans"/>
            </a:endParaRPr>
          </a:p>
        </p:txBody>
      </p:sp>
      <p:pic>
        <p:nvPicPr>
          <p:cNvPr id="161" name="Google Shape;161;p22"/>
          <p:cNvPicPr preferRelativeResize="0"/>
          <p:nvPr/>
        </p:nvPicPr>
        <p:blipFill>
          <a:blip r:embed="rId4">
            <a:alphaModFix/>
          </a:blip>
          <a:stretch>
            <a:fillRect/>
          </a:stretch>
        </p:blipFill>
        <p:spPr>
          <a:xfrm>
            <a:off x="2993825" y="3178119"/>
            <a:ext cx="2933475" cy="256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 name="Google Shape;167;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68" name="Google Shape;168;p23"/>
          <p:cNvGrpSpPr/>
          <p:nvPr/>
        </p:nvGrpSpPr>
        <p:grpSpPr>
          <a:xfrm>
            <a:off x="0" y="5976100"/>
            <a:ext cx="9144000" cy="919800"/>
            <a:chOff x="0" y="5976100"/>
            <a:chExt cx="9144000" cy="919800"/>
          </a:xfrm>
        </p:grpSpPr>
        <p:sp>
          <p:nvSpPr>
            <p:cNvPr id="169" name="Google Shape;169;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71" name="Google Shape;171;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Reading Material</a:t>
            </a:r>
            <a:endParaRPr sz="4800">
              <a:solidFill>
                <a:srgbClr val="434343"/>
              </a:solidFill>
              <a:latin typeface="Economica"/>
              <a:ea typeface="Economica"/>
              <a:cs typeface="Economica"/>
              <a:sym typeface="Economica"/>
            </a:endParaRPr>
          </a:p>
        </p:txBody>
      </p:sp>
      <p:sp>
        <p:nvSpPr>
          <p:cNvPr id="172" name="Google Shape;172;p23"/>
          <p:cNvSpPr txBox="1"/>
          <p:nvPr/>
        </p:nvSpPr>
        <p:spPr>
          <a:xfrm>
            <a:off x="305100" y="1947771"/>
            <a:ext cx="8609100" cy="2995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Here is an exhaustive tutorial on pandas with clear use-cases:</a:t>
            </a:r>
            <a:br>
              <a:rPr lang="en" sz="2000">
                <a:solidFill>
                  <a:schemeClr val="dk1"/>
                </a:solidFill>
                <a:latin typeface="Open Sans"/>
                <a:ea typeface="Open Sans"/>
                <a:cs typeface="Open Sans"/>
                <a:sym typeface="Open Sans"/>
              </a:rPr>
            </a:b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0" lvl="0" marL="457200" rtl="0" algn="l">
              <a:spcBef>
                <a:spcPts val="0"/>
              </a:spcBef>
              <a:spcAft>
                <a:spcPts val="0"/>
              </a:spcAft>
              <a:buNone/>
            </a:pPr>
            <a:r>
              <a:rPr b="1" lang="en" sz="2000" u="sng">
                <a:solidFill>
                  <a:schemeClr val="hlink"/>
                </a:solidFill>
                <a:latin typeface="Open Sans"/>
                <a:ea typeface="Open Sans"/>
                <a:cs typeface="Open Sans"/>
                <a:sym typeface="Open Sans"/>
                <a:hlinkClick r:id="rId4"/>
              </a:rPr>
              <a:t>https://www.learndatasci.com/tutorials/python-pandas-tutorial-complete-introduction-for-beginners/</a:t>
            </a:r>
            <a:r>
              <a:rPr b="1" lang="en" sz="2000">
                <a:solidFill>
                  <a:schemeClr val="dk1"/>
                </a:solidFill>
                <a:latin typeface="Open Sans"/>
                <a:ea typeface="Open Sans"/>
                <a:cs typeface="Open Sans"/>
                <a:sym typeface="Open Sans"/>
              </a:rPr>
              <a:t> </a:t>
            </a:r>
            <a:endParaRPr b="1"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79" name="Google Shape;179;p24"/>
          <p:cNvGrpSpPr/>
          <p:nvPr/>
        </p:nvGrpSpPr>
        <p:grpSpPr>
          <a:xfrm>
            <a:off x="0" y="5976100"/>
            <a:ext cx="9144000" cy="919800"/>
            <a:chOff x="0" y="5976100"/>
            <a:chExt cx="9144000" cy="919800"/>
          </a:xfrm>
        </p:grpSpPr>
        <p:sp>
          <p:nvSpPr>
            <p:cNvPr id="180" name="Google Shape;180;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82" name="Google Shape;182;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Notebook for Session</a:t>
            </a:r>
            <a:endParaRPr sz="4800">
              <a:solidFill>
                <a:srgbClr val="434343"/>
              </a:solidFill>
              <a:latin typeface="Economica"/>
              <a:ea typeface="Economica"/>
              <a:cs typeface="Economica"/>
              <a:sym typeface="Economica"/>
            </a:endParaRPr>
          </a:p>
        </p:txBody>
      </p:sp>
      <p:sp>
        <p:nvSpPr>
          <p:cNvPr id="183" name="Google Shape;183;p24"/>
          <p:cNvSpPr txBox="1"/>
          <p:nvPr/>
        </p:nvSpPr>
        <p:spPr>
          <a:xfrm>
            <a:off x="866450" y="1978050"/>
            <a:ext cx="7329600" cy="362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Link to the Notebook: </a:t>
            </a:r>
            <a:r>
              <a:rPr b="1" lang="en" sz="2000" u="sng">
                <a:solidFill>
                  <a:schemeClr val="hlink"/>
                </a:solidFill>
                <a:latin typeface="Open Sans"/>
                <a:ea typeface="Open Sans"/>
                <a:cs typeface="Open Sans"/>
                <a:sym typeface="Open Sans"/>
                <a:hlinkClick r:id="rId4"/>
              </a:rPr>
              <a:t>https://bit.ly/Pandas_Notebook</a:t>
            </a:r>
            <a:r>
              <a:rPr b="1" lang="en" sz="2000">
                <a:solidFill>
                  <a:schemeClr val="dk1"/>
                </a:solidFill>
                <a:latin typeface="Open Sans"/>
                <a:ea typeface="Open Sans"/>
                <a:cs typeface="Open Sans"/>
                <a:sym typeface="Open Sans"/>
              </a:rPr>
              <a:t> </a:t>
            </a:r>
            <a:br>
              <a:rPr b="1" lang="en" sz="2000">
                <a:solidFill>
                  <a:schemeClr val="dk1"/>
                </a:solidFill>
                <a:latin typeface="Open Sans"/>
                <a:ea typeface="Open Sans"/>
                <a:cs typeface="Open Sans"/>
                <a:sym typeface="Open Sans"/>
              </a:rPr>
            </a:br>
            <a:endParaRPr b="1" sz="2000">
              <a:solidFill>
                <a:schemeClr val="dk1"/>
              </a:solidFill>
              <a:latin typeface="Open Sans"/>
              <a:ea typeface="Open Sans"/>
              <a:cs typeface="Open Sans"/>
              <a:sym typeface="Open Sans"/>
            </a:endParaRPr>
          </a:p>
          <a:p>
            <a:pPr indent="-355600" lvl="0" marL="457200" rtl="0" algn="l">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Note: </a:t>
            </a:r>
            <a:r>
              <a:rPr lang="en" sz="2000">
                <a:solidFill>
                  <a:schemeClr val="dk1"/>
                </a:solidFill>
                <a:latin typeface="Open Sans"/>
                <a:ea typeface="Open Sans"/>
                <a:cs typeface="Open Sans"/>
                <a:sym typeface="Open Sans"/>
              </a:rPr>
              <a:t>There is a lot of hard work that went into creating this notebook. We would like to </a:t>
            </a:r>
            <a:r>
              <a:rPr b="1" lang="en" sz="2000">
                <a:solidFill>
                  <a:schemeClr val="dk1"/>
                </a:solidFill>
                <a:latin typeface="Open Sans"/>
                <a:ea typeface="Open Sans"/>
                <a:cs typeface="Open Sans"/>
                <a:sym typeface="Open Sans"/>
              </a:rPr>
              <a:t>thank</a:t>
            </a:r>
            <a:r>
              <a:rPr lang="en" sz="2000">
                <a:solidFill>
                  <a:schemeClr val="dk1"/>
                </a:solidFill>
                <a:latin typeface="Open Sans"/>
                <a:ea typeface="Open Sans"/>
                <a:cs typeface="Open Sans"/>
                <a:sym typeface="Open Sans"/>
              </a:rPr>
              <a:t> </a:t>
            </a:r>
            <a:r>
              <a:rPr b="1" lang="en" sz="2000">
                <a:solidFill>
                  <a:schemeClr val="dk1"/>
                </a:solidFill>
                <a:latin typeface="Open Sans"/>
                <a:ea typeface="Open Sans"/>
                <a:cs typeface="Open Sans"/>
                <a:sym typeface="Open Sans"/>
              </a:rPr>
              <a:t>Coach Julian Miranda for enriching the notebook that would help learners to read through and self-learn</a:t>
            </a:r>
            <a:r>
              <a:rPr lang="en" sz="2000">
                <a:solidFill>
                  <a:schemeClr val="dk1"/>
                </a:solidFill>
                <a:latin typeface="Open Sans"/>
                <a:ea typeface="Open Sans"/>
                <a:cs typeface="Open Sans"/>
                <a:sym typeface="Open Sans"/>
              </a:rPr>
              <a:t>. And, thanks to </a:t>
            </a:r>
            <a:r>
              <a:rPr b="1" lang="en" sz="2000">
                <a:solidFill>
                  <a:schemeClr val="dk1"/>
                </a:solidFill>
                <a:latin typeface="Open Sans"/>
                <a:ea typeface="Open Sans"/>
                <a:cs typeface="Open Sans"/>
                <a:sym typeface="Open Sans"/>
              </a:rPr>
              <a:t>Coach Manish KC</a:t>
            </a:r>
            <a:r>
              <a:rPr lang="en" sz="2000">
                <a:solidFill>
                  <a:schemeClr val="dk1"/>
                </a:solidFill>
                <a:latin typeface="Open Sans"/>
                <a:ea typeface="Open Sans"/>
                <a:cs typeface="Open Sans"/>
                <a:sym typeface="Open Sans"/>
              </a:rPr>
              <a:t> for coming up with nice gradient of </a:t>
            </a:r>
            <a:r>
              <a:rPr b="1" lang="en" sz="2000">
                <a:solidFill>
                  <a:schemeClr val="dk1"/>
                </a:solidFill>
                <a:latin typeface="Open Sans"/>
                <a:ea typeface="Open Sans"/>
                <a:cs typeface="Open Sans"/>
                <a:sym typeface="Open Sans"/>
              </a:rPr>
              <a:t>exercises </a:t>
            </a:r>
            <a:r>
              <a:rPr lang="en" sz="2000">
                <a:solidFill>
                  <a:schemeClr val="dk1"/>
                </a:solidFill>
                <a:latin typeface="Open Sans"/>
                <a:ea typeface="Open Sans"/>
                <a:cs typeface="Open Sans"/>
                <a:sym typeface="Open Sans"/>
              </a:rPr>
              <a:t>that would learners to implement things. </a:t>
            </a:r>
            <a:br>
              <a:rPr b="1" lang="en" sz="2000">
                <a:solidFill>
                  <a:schemeClr val="dk1"/>
                </a:solidFill>
                <a:latin typeface="Open Sans"/>
                <a:ea typeface="Open Sans"/>
                <a:cs typeface="Open Sans"/>
                <a:sym typeface="Open Sans"/>
              </a:rPr>
            </a:br>
            <a:br>
              <a:rPr b="1" lang="en" sz="2000">
                <a:solidFill>
                  <a:schemeClr val="dk1"/>
                </a:solidFill>
                <a:latin typeface="Open Sans"/>
                <a:ea typeface="Open Sans"/>
                <a:cs typeface="Open Sans"/>
                <a:sym typeface="Open Sans"/>
              </a:rPr>
            </a:br>
            <a:r>
              <a:rPr lang="en" sz="2000">
                <a:solidFill>
                  <a:schemeClr val="dk1"/>
                </a:solidFill>
                <a:latin typeface="Open Sans"/>
                <a:ea typeface="Open Sans"/>
                <a:cs typeface="Open Sans"/>
                <a:sym typeface="Open Sans"/>
              </a:rPr>
              <a:t>We hope you will enjoy reading/learning from it!</a:t>
            </a:r>
            <a:endParaRPr sz="20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90" name="Google Shape;190;p25"/>
          <p:cNvGrpSpPr/>
          <p:nvPr/>
        </p:nvGrpSpPr>
        <p:grpSpPr>
          <a:xfrm>
            <a:off x="0" y="5976100"/>
            <a:ext cx="9144000" cy="919800"/>
            <a:chOff x="0" y="5976100"/>
            <a:chExt cx="9144000" cy="919800"/>
          </a:xfrm>
        </p:grpSpPr>
        <p:sp>
          <p:nvSpPr>
            <p:cNvPr id="191" name="Google Shape;191;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93" name="Google Shape;193;p25"/>
          <p:cNvSpPr txBox="1"/>
          <p:nvPr/>
        </p:nvSpPr>
        <p:spPr>
          <a:xfrm>
            <a:off x="796500" y="145925"/>
            <a:ext cx="7551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access Notebook?</a:t>
            </a:r>
            <a:endParaRPr sz="4800">
              <a:solidFill>
                <a:srgbClr val="434343"/>
              </a:solidFill>
              <a:latin typeface="Economica"/>
              <a:ea typeface="Economica"/>
              <a:cs typeface="Economica"/>
              <a:sym typeface="Economica"/>
            </a:endParaRPr>
          </a:p>
        </p:txBody>
      </p:sp>
      <p:sp>
        <p:nvSpPr>
          <p:cNvPr id="194" name="Google Shape;194;p25"/>
          <p:cNvSpPr txBox="1"/>
          <p:nvPr/>
        </p:nvSpPr>
        <p:spPr>
          <a:xfrm>
            <a:off x="479225" y="1627775"/>
            <a:ext cx="8262600" cy="5106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22222"/>
              </a:buClr>
              <a:buSzPts val="1800"/>
              <a:buFont typeface="Open Sans"/>
              <a:buChar char="●"/>
            </a:pPr>
            <a:r>
              <a:rPr b="1" lang="en" sz="2000">
                <a:solidFill>
                  <a:srgbClr val="222222"/>
                </a:solidFill>
                <a:highlight>
                  <a:srgbClr val="FFFFFF"/>
                </a:highlight>
                <a:latin typeface="Open Sans"/>
                <a:ea typeface="Open Sans"/>
                <a:cs typeface="Open Sans"/>
                <a:sym typeface="Open Sans"/>
              </a:rPr>
              <a:t>Option 1: </a:t>
            </a:r>
            <a:r>
              <a:rPr lang="en" sz="2000">
                <a:solidFill>
                  <a:srgbClr val="222222"/>
                </a:solidFill>
                <a:highlight>
                  <a:schemeClr val="lt1"/>
                </a:highlight>
                <a:latin typeface="Open Sans"/>
                <a:ea typeface="Open Sans"/>
                <a:cs typeface="Open Sans"/>
                <a:sym typeface="Open Sans"/>
              </a:rPr>
              <a:t>(If you are using it in Google Colab, just go to File → click “save a copy in drive” to start working on the notebook)</a:t>
            </a: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rgbClr val="FFFFFF"/>
                </a:highlight>
                <a:latin typeface="Open Sans"/>
                <a:ea typeface="Open Sans"/>
                <a:cs typeface="Open Sans"/>
                <a:sym typeface="Open Sans"/>
              </a:rPr>
              <a:t>Option 2: </a:t>
            </a:r>
            <a:r>
              <a:rPr lang="en" sz="2000">
                <a:solidFill>
                  <a:srgbClr val="222222"/>
                </a:solidFill>
                <a:highlight>
                  <a:srgbClr val="FFFFFF"/>
                </a:highlight>
                <a:latin typeface="Open Sans"/>
                <a:ea typeface="Open Sans"/>
                <a:cs typeface="Open Sans"/>
                <a:sym typeface="Open Sans"/>
              </a:rPr>
              <a:t>If you want to use Jupyter notebook. Click “File” → “Download .ipynb file”</a:t>
            </a:r>
            <a:endParaRPr sz="2000">
              <a:solidFill>
                <a:srgbClr val="222222"/>
              </a:solidFill>
              <a:highlight>
                <a:srgbClr val="FFFFFF"/>
              </a:highlight>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0" name="Google Shape;20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1" name="Google Shape;201;p26"/>
          <p:cNvSpPr txBox="1"/>
          <p:nvPr/>
        </p:nvSpPr>
        <p:spPr>
          <a:xfrm>
            <a:off x="243600" y="170000"/>
            <a:ext cx="8816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to use it? (If you are logged with Gmail)</a:t>
            </a:r>
            <a:endParaRPr sz="4800">
              <a:solidFill>
                <a:srgbClr val="434343"/>
              </a:solidFill>
              <a:latin typeface="Economica"/>
              <a:ea typeface="Economica"/>
              <a:cs typeface="Economica"/>
              <a:sym typeface="Economica"/>
            </a:endParaRPr>
          </a:p>
        </p:txBody>
      </p:sp>
      <p:pic>
        <p:nvPicPr>
          <p:cNvPr id="202" name="Google Shape;202;p26"/>
          <p:cNvPicPr preferRelativeResize="0"/>
          <p:nvPr/>
        </p:nvPicPr>
        <p:blipFill>
          <a:blip r:embed="rId3">
            <a:alphaModFix/>
          </a:blip>
          <a:stretch>
            <a:fillRect/>
          </a:stretch>
        </p:blipFill>
        <p:spPr>
          <a:xfrm>
            <a:off x="2151401" y="1055150"/>
            <a:ext cx="4916498" cy="557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8" name="Google Shape;208;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9" name="Google Shape;209;p27"/>
          <p:cNvSpPr txBox="1"/>
          <p:nvPr/>
        </p:nvSpPr>
        <p:spPr>
          <a:xfrm>
            <a:off x="243600" y="170000"/>
            <a:ext cx="8816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Not logged with Gmail</a:t>
            </a:r>
            <a:endParaRPr sz="4800">
              <a:solidFill>
                <a:srgbClr val="434343"/>
              </a:solidFill>
              <a:latin typeface="Economica"/>
              <a:ea typeface="Economica"/>
              <a:cs typeface="Economica"/>
              <a:sym typeface="Economica"/>
            </a:endParaRPr>
          </a:p>
        </p:txBody>
      </p:sp>
      <p:pic>
        <p:nvPicPr>
          <p:cNvPr id="210" name="Google Shape;210;p27"/>
          <p:cNvPicPr preferRelativeResize="0"/>
          <p:nvPr/>
        </p:nvPicPr>
        <p:blipFill>
          <a:blip r:embed="rId3">
            <a:alphaModFix/>
          </a:blip>
          <a:stretch>
            <a:fillRect/>
          </a:stretch>
        </p:blipFill>
        <p:spPr>
          <a:xfrm>
            <a:off x="405238" y="1280000"/>
            <a:ext cx="8408819" cy="496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6" name="Google Shape;216;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17" name="Google Shape;217;p28"/>
          <p:cNvGrpSpPr/>
          <p:nvPr/>
        </p:nvGrpSpPr>
        <p:grpSpPr>
          <a:xfrm>
            <a:off x="0" y="5976100"/>
            <a:ext cx="9144000" cy="919800"/>
            <a:chOff x="0" y="5976100"/>
            <a:chExt cx="9144000" cy="919800"/>
          </a:xfrm>
        </p:grpSpPr>
        <p:sp>
          <p:nvSpPr>
            <p:cNvPr id="218" name="Google Shape;218;p2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2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20" name="Google Shape;220;p2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Session Details &amp; Notebook</a:t>
            </a:r>
            <a:endParaRPr sz="4800">
              <a:solidFill>
                <a:srgbClr val="434343"/>
              </a:solidFill>
              <a:latin typeface="Economica"/>
              <a:ea typeface="Economica"/>
              <a:cs typeface="Economica"/>
              <a:sym typeface="Economica"/>
            </a:endParaRPr>
          </a:p>
        </p:txBody>
      </p:sp>
      <p:sp>
        <p:nvSpPr>
          <p:cNvPr id="221" name="Google Shape;221;p28"/>
          <p:cNvSpPr txBox="1"/>
          <p:nvPr/>
        </p:nvSpPr>
        <p:spPr>
          <a:xfrm>
            <a:off x="531750" y="1225613"/>
            <a:ext cx="8155800" cy="46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Tutor:</a:t>
            </a:r>
            <a:r>
              <a:rPr lang="en" sz="2000">
                <a:solidFill>
                  <a:srgbClr val="222222"/>
                </a:solidFill>
                <a:highlight>
                  <a:schemeClr val="lt1"/>
                </a:highlight>
                <a:latin typeface="Open Sans"/>
                <a:ea typeface="Open Sans"/>
                <a:cs typeface="Open Sans"/>
                <a:sym typeface="Open Sans"/>
              </a:rPr>
              <a:t> Saravanan JaiChandaran</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Topic:</a:t>
            </a:r>
            <a:r>
              <a:rPr lang="en" sz="2000">
                <a:solidFill>
                  <a:srgbClr val="222222"/>
                </a:solidFill>
                <a:highlight>
                  <a:schemeClr val="lt1"/>
                </a:highlight>
                <a:latin typeface="Open Sans"/>
                <a:ea typeface="Open Sans"/>
                <a:cs typeface="Open Sans"/>
                <a:sym typeface="Open Sans"/>
              </a:rPr>
              <a:t> Deep Dive into Pandas </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Date &amp; time:</a:t>
            </a:r>
            <a:r>
              <a:rPr lang="en" sz="2000">
                <a:solidFill>
                  <a:srgbClr val="222222"/>
                </a:solidFill>
                <a:highlight>
                  <a:schemeClr val="lt1"/>
                </a:highlight>
                <a:latin typeface="Open Sans"/>
                <a:ea typeface="Open Sans"/>
                <a:cs typeface="Open Sans"/>
                <a:sym typeface="Open Sans"/>
              </a:rPr>
              <a:t> 27th May, at 9 pm IST (please locate your time in your timezone </a:t>
            </a:r>
            <a:r>
              <a:rPr lang="en" sz="2000" u="sng">
                <a:solidFill>
                  <a:schemeClr val="hlink"/>
                </a:solidFill>
                <a:highlight>
                  <a:schemeClr val="lt1"/>
                </a:highlight>
                <a:latin typeface="Open Sans"/>
                <a:ea typeface="Open Sans"/>
                <a:cs typeface="Open Sans"/>
                <a:sym typeface="Open Sans"/>
                <a:hlinkClick r:id="rId4"/>
              </a:rPr>
              <a:t>here</a:t>
            </a:r>
            <a:r>
              <a:rPr lang="en" sz="2000">
                <a:solidFill>
                  <a:srgbClr val="222222"/>
                </a:solidFill>
                <a:highlight>
                  <a:schemeClr val="lt1"/>
                </a:highlight>
                <a:latin typeface="Open Sans"/>
                <a:ea typeface="Open Sans"/>
                <a:cs typeface="Open Sans"/>
                <a:sym typeface="Open Sans"/>
              </a:rPr>
              <a:t>). </a:t>
            </a:r>
            <a:br>
              <a:rPr lang="en" sz="2000">
                <a:solidFill>
                  <a:srgbClr val="222222"/>
                </a:solidFill>
                <a:highlight>
                  <a:schemeClr val="lt1"/>
                </a:highlight>
                <a:latin typeface="Open Sans"/>
                <a:ea typeface="Open Sans"/>
                <a:cs typeface="Open Sans"/>
                <a:sym typeface="Open Sans"/>
              </a:rPr>
            </a:br>
            <a:endParaRPr sz="2000">
              <a:solidFill>
                <a:srgbClr val="222222"/>
              </a:solidFill>
              <a:highlight>
                <a:schemeClr val="lt1"/>
              </a:highlight>
              <a:latin typeface="Open Sans"/>
              <a:ea typeface="Open Sans"/>
              <a:cs typeface="Open Sans"/>
              <a:sym typeface="Open Sans"/>
            </a:endParaRPr>
          </a:p>
          <a:p>
            <a:pPr indent="-355600" lvl="0" marL="457200" rtl="0" algn="l">
              <a:lnSpc>
                <a:spcPct val="150000"/>
              </a:lnSpc>
              <a:spcBef>
                <a:spcPts val="0"/>
              </a:spcBef>
              <a:spcAft>
                <a:spcPts val="0"/>
              </a:spcAft>
              <a:buClr>
                <a:srgbClr val="222222"/>
              </a:buClr>
              <a:buSzPts val="2000"/>
              <a:buFont typeface="Open Sans"/>
              <a:buChar char="●"/>
            </a:pPr>
            <a:r>
              <a:rPr b="1" lang="en" sz="2000">
                <a:solidFill>
                  <a:srgbClr val="222222"/>
                </a:solidFill>
                <a:highlight>
                  <a:schemeClr val="lt1"/>
                </a:highlight>
                <a:latin typeface="Open Sans"/>
                <a:ea typeface="Open Sans"/>
                <a:cs typeface="Open Sans"/>
                <a:sym typeface="Open Sans"/>
              </a:rPr>
              <a:t>Youtube live link: </a:t>
            </a:r>
            <a:r>
              <a:rPr lang="en" sz="2000" u="sng">
                <a:solidFill>
                  <a:schemeClr val="hlink"/>
                </a:solidFill>
                <a:highlight>
                  <a:schemeClr val="lt1"/>
                </a:highlight>
                <a:latin typeface="Open Sans"/>
                <a:ea typeface="Open Sans"/>
                <a:cs typeface="Open Sans"/>
                <a:sym typeface="Open Sans"/>
                <a:hlinkClick r:id="rId5"/>
              </a:rPr>
              <a:t>https://youtu.be/FsKHdcDUFTE</a:t>
            </a:r>
            <a:r>
              <a:rPr lang="en" sz="2000">
                <a:solidFill>
                  <a:srgbClr val="222222"/>
                </a:solidFill>
                <a:highlight>
                  <a:schemeClr val="lt1"/>
                </a:highlight>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7" name="Google Shape;227;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228" name="Google Shape;228;p29"/>
          <p:cNvGrpSpPr/>
          <p:nvPr/>
        </p:nvGrpSpPr>
        <p:grpSpPr>
          <a:xfrm>
            <a:off x="0" y="5976100"/>
            <a:ext cx="9144000" cy="919800"/>
            <a:chOff x="0" y="5976100"/>
            <a:chExt cx="9144000" cy="919800"/>
          </a:xfrm>
        </p:grpSpPr>
        <p:sp>
          <p:nvSpPr>
            <p:cNvPr id="229" name="Google Shape;229;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31" name="Google Shape;231;p29"/>
          <p:cNvSpPr txBox="1"/>
          <p:nvPr/>
        </p:nvSpPr>
        <p:spPr>
          <a:xfrm>
            <a:off x="946800" y="219200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232" name="Google Shape;232;p29"/>
          <p:cNvSpPr txBox="1"/>
          <p:nvPr/>
        </p:nvSpPr>
        <p:spPr>
          <a:xfrm>
            <a:off x="1538750" y="316982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559789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Pandas</a:t>
            </a:r>
            <a:endParaRPr sz="1800">
              <a:solidFill>
                <a:srgbClr val="000000"/>
              </a:solidFill>
              <a:latin typeface="Open Sans"/>
              <a:ea typeface="Open Sans"/>
              <a:cs typeface="Open Sans"/>
              <a:sym typeface="Open Sans"/>
            </a:endParaRPr>
          </a:p>
        </p:txBody>
      </p:sp>
      <p:sp>
        <p:nvSpPr>
          <p:cNvPr id="71" name="Google Shape;71;p14"/>
          <p:cNvSpPr/>
          <p:nvPr/>
        </p:nvSpPr>
        <p:spPr>
          <a:xfrm>
            <a:off x="955042" y="2628316"/>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Data Analytics</a:t>
            </a:r>
            <a:endParaRPr sz="180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78" name="Google Shape;78;p15"/>
          <p:cNvGrpSpPr/>
          <p:nvPr/>
        </p:nvGrpSpPr>
        <p:grpSpPr>
          <a:xfrm>
            <a:off x="0" y="5976100"/>
            <a:ext cx="9144000" cy="919800"/>
            <a:chOff x="0" y="5976100"/>
            <a:chExt cx="9144000" cy="919800"/>
          </a:xfrm>
        </p:grpSpPr>
        <p:sp>
          <p:nvSpPr>
            <p:cNvPr id="79" name="Google Shape;79;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81" name="Google Shape;81;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 An Analogy</a:t>
            </a:r>
            <a:endParaRPr sz="4800">
              <a:solidFill>
                <a:srgbClr val="434343"/>
              </a:solidFill>
              <a:latin typeface="Economica"/>
              <a:ea typeface="Economica"/>
              <a:cs typeface="Economica"/>
              <a:sym typeface="Economica"/>
            </a:endParaRPr>
          </a:p>
        </p:txBody>
      </p:sp>
      <p:sp>
        <p:nvSpPr>
          <p:cNvPr id="82" name="Google Shape;82;p15"/>
          <p:cNvSpPr txBox="1"/>
          <p:nvPr/>
        </p:nvSpPr>
        <p:spPr>
          <a:xfrm>
            <a:off x="226700" y="1217450"/>
            <a:ext cx="8609100" cy="47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Open Sans"/>
                <a:ea typeface="Open Sans"/>
                <a:cs typeface="Open Sans"/>
                <a:sym typeface="Open Sans"/>
              </a:rPr>
              <a:t>You are An Apple Farmer</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You own an apple farm and you want to know the number of apples you grow but you are too busy with the farm so you hire someone to count them. You sell your apples too, and you get your apple counter to keep a record of the number of apples you have in the beginning and at the end of the day, every day. Many days and months pass and you put sheet after sheet of the apple count together and you discover patterns and trends in the purchasing behaviour of your customers.</a:t>
            </a:r>
            <a:endParaRPr sz="1900">
              <a:latin typeface="Open Sans"/>
              <a:ea typeface="Open Sans"/>
              <a:cs typeface="Open Sans"/>
              <a:sym typeface="Open Sans"/>
            </a:endParaRPr>
          </a:p>
          <a:p>
            <a:pPr indent="0" lvl="0" marL="45720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trends and patterns help you realise that during the colder season, your output of apples are the same but people buy less than during the summer. You then set out to dig deeper into this trend, and find ways to keep the sales of apples consistent throughout the year, beating your competitors at the game and becoming an apple farm tycoon.</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89" name="Google Shape;89;p16"/>
          <p:cNvGrpSpPr/>
          <p:nvPr/>
        </p:nvGrpSpPr>
        <p:grpSpPr>
          <a:xfrm>
            <a:off x="0" y="5976100"/>
            <a:ext cx="9144000" cy="919800"/>
            <a:chOff x="0" y="5976100"/>
            <a:chExt cx="9144000" cy="919800"/>
          </a:xfrm>
        </p:grpSpPr>
        <p:sp>
          <p:nvSpPr>
            <p:cNvPr id="90" name="Google Shape;90;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92" name="Google Shape;92;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 An Analogy</a:t>
            </a:r>
            <a:endParaRPr sz="4800">
              <a:solidFill>
                <a:srgbClr val="434343"/>
              </a:solidFill>
              <a:latin typeface="Economica"/>
              <a:ea typeface="Economica"/>
              <a:cs typeface="Economica"/>
              <a:sym typeface="Economica"/>
            </a:endParaRPr>
          </a:p>
        </p:txBody>
      </p:sp>
      <p:sp>
        <p:nvSpPr>
          <p:cNvPr id="93" name="Google Shape;93;p16"/>
          <p:cNvSpPr txBox="1"/>
          <p:nvPr/>
        </p:nvSpPr>
        <p:spPr>
          <a:xfrm>
            <a:off x="755300" y="1449750"/>
            <a:ext cx="7551900" cy="3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Apples are your data, tracking them is important, </a:t>
            </a:r>
            <a:r>
              <a:rPr b="1" i="1" lang="en" sz="2000">
                <a:latin typeface="Open Sans"/>
                <a:ea typeface="Open Sans"/>
                <a:cs typeface="Open Sans"/>
                <a:sym typeface="Open Sans"/>
              </a:rPr>
              <a:t>analysis is key</a:t>
            </a:r>
            <a:endParaRPr b="1" i="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Apples are your products/assets, knowing their movement is important. For starters, you will know if your supply of apples matches the market’s demand, as well as the consistency of the ratio of demand to supply throughout the year. Pegging the price to each apple and drawing the cost down gives you your profit. When you have enough data, you will find trends and patterns in your production. These trends can help you understand your own organisation better, help you reduce inefficiency and therefore reduce costs.</a:t>
            </a:r>
            <a:endParaRPr sz="2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 name="Google Shape;99;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00" name="Google Shape;100;p17"/>
          <p:cNvGrpSpPr/>
          <p:nvPr/>
        </p:nvGrpSpPr>
        <p:grpSpPr>
          <a:xfrm>
            <a:off x="0" y="5976100"/>
            <a:ext cx="9144000" cy="919800"/>
            <a:chOff x="0" y="5976100"/>
            <a:chExt cx="9144000" cy="919800"/>
          </a:xfrm>
        </p:grpSpPr>
        <p:sp>
          <p:nvSpPr>
            <p:cNvPr id="101" name="Google Shape;101;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3" name="Google Shape;103;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 Analytics</a:t>
            </a:r>
            <a:endParaRPr sz="4800">
              <a:solidFill>
                <a:srgbClr val="434343"/>
              </a:solidFill>
              <a:latin typeface="Economica"/>
              <a:ea typeface="Economica"/>
              <a:cs typeface="Economica"/>
              <a:sym typeface="Economica"/>
            </a:endParaRPr>
          </a:p>
        </p:txBody>
      </p:sp>
      <p:sp>
        <p:nvSpPr>
          <p:cNvPr id="104" name="Google Shape;104;p17"/>
          <p:cNvSpPr txBox="1"/>
          <p:nvPr/>
        </p:nvSpPr>
        <p:spPr>
          <a:xfrm>
            <a:off x="232550" y="1998300"/>
            <a:ext cx="8609100" cy="2861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simple words, data analysis is the process of collecting and organizing data in order to draw helpful conclusions from it. The process of data analysis uses analytical and logical reasoning to gain information from the data.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main purpose of data analysis is to find meaning in data so that the derived knowledge can be used to make informed decisions.</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Real-life Examples</a:t>
            </a:r>
            <a:endParaRPr sz="4800">
              <a:solidFill>
                <a:srgbClr val="434343"/>
              </a:solidFill>
              <a:latin typeface="Economica"/>
              <a:ea typeface="Economica"/>
              <a:cs typeface="Economica"/>
              <a:sym typeface="Economica"/>
            </a:endParaRPr>
          </a:p>
        </p:txBody>
      </p:sp>
      <p:sp>
        <p:nvSpPr>
          <p:cNvPr id="112" name="Google Shape;112;p18"/>
          <p:cNvSpPr txBox="1"/>
          <p:nvPr/>
        </p:nvSpPr>
        <p:spPr>
          <a:xfrm>
            <a:off x="305100" y="1127600"/>
            <a:ext cx="8609100" cy="5010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Economics</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Analyzing data to form patterns and understanding trends about how the economy in various sectors is growing, is something very essential for economists. Therefore, a lot of economists have started using Python and Pandas to analyze huge datasets.</a:t>
            </a:r>
            <a:endParaRPr sz="1900">
              <a:latin typeface="Open Sans"/>
              <a:ea typeface="Open Sans"/>
              <a:cs typeface="Open Sans"/>
              <a:sym typeface="Open Sans"/>
            </a:endParaRPr>
          </a:p>
          <a:p>
            <a:pPr indent="0" lvl="0" marL="45720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Recommendation Systems</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We all have used Spotify or Netflix and been appalled at the brilliant recommendations provided by these sites. The recommendation system is possible only by learning and handling huge masses of data. </a:t>
            </a:r>
            <a:endParaRPr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Stock Prediction</a:t>
            </a:r>
            <a:endParaRPr b="1" sz="1900">
              <a:latin typeface="Open Sans"/>
              <a:ea typeface="Open Sans"/>
              <a:cs typeface="Open Sans"/>
              <a:sym typeface="Open Sans"/>
            </a:endParaRPr>
          </a:p>
          <a:p>
            <a:pPr indent="0" lvl="0" marL="457200" rtl="0" algn="l">
              <a:spcBef>
                <a:spcPts val="0"/>
              </a:spcBef>
              <a:spcAft>
                <a:spcPts val="0"/>
              </a:spcAft>
              <a:buNone/>
            </a:pPr>
            <a:r>
              <a:rPr lang="en" sz="1900">
                <a:latin typeface="Open Sans"/>
                <a:ea typeface="Open Sans"/>
                <a:cs typeface="Open Sans"/>
                <a:sym typeface="Open Sans"/>
              </a:rPr>
              <a:t>The stock market is extremely volatile. However, that doesn’t mean that it cannot be predicted. With the help of Pandas and a few other libraries like NumPy and matplotlib, we can easily make models which can predict how the stock markets turn out. </a:t>
            </a:r>
            <a:endParaRPr sz="1900">
              <a:latin typeface="Open Sans"/>
              <a:ea typeface="Open Sans"/>
              <a:cs typeface="Open Sans"/>
              <a:sym typeface="Open Sans"/>
            </a:endParaRPr>
          </a:p>
        </p:txBody>
      </p:sp>
      <p:grpSp>
        <p:nvGrpSpPr>
          <p:cNvPr id="113" name="Google Shape;113;p18"/>
          <p:cNvGrpSpPr/>
          <p:nvPr/>
        </p:nvGrpSpPr>
        <p:grpSpPr>
          <a:xfrm>
            <a:off x="0" y="5976100"/>
            <a:ext cx="9144000" cy="919800"/>
            <a:chOff x="0" y="5976100"/>
            <a:chExt cx="9144000" cy="919800"/>
          </a:xfrm>
        </p:grpSpPr>
        <p:sp>
          <p:nvSpPr>
            <p:cNvPr id="114" name="Google Shape;114;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2" name="Google Shape;122;p19"/>
          <p:cNvGrpSpPr/>
          <p:nvPr/>
        </p:nvGrpSpPr>
        <p:grpSpPr>
          <a:xfrm>
            <a:off x="0" y="5976100"/>
            <a:ext cx="9144000" cy="919800"/>
            <a:chOff x="0" y="5976100"/>
            <a:chExt cx="9144000" cy="919800"/>
          </a:xfrm>
        </p:grpSpPr>
        <p:sp>
          <p:nvSpPr>
            <p:cNvPr id="123" name="Google Shape;123;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5" name="Google Shape;125;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Pandas?</a:t>
            </a:r>
            <a:endParaRPr sz="4800">
              <a:solidFill>
                <a:srgbClr val="434343"/>
              </a:solidFill>
              <a:latin typeface="Economica"/>
              <a:ea typeface="Economica"/>
              <a:cs typeface="Economica"/>
              <a:sym typeface="Economica"/>
            </a:endParaRPr>
          </a:p>
        </p:txBody>
      </p:sp>
      <p:sp>
        <p:nvSpPr>
          <p:cNvPr id="126" name="Google Shape;126;p19"/>
          <p:cNvSpPr txBox="1"/>
          <p:nvPr/>
        </p:nvSpPr>
        <p:spPr>
          <a:xfrm>
            <a:off x="465600" y="1217600"/>
            <a:ext cx="8288100" cy="4782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In real-life, as a Data Scientist, we need to play with data and pandas essentially helps us to give a head start with it.</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Be it reading the data,  analyzing /cleaning /changing / transforming. Pandas has a solution for all of it.</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It even helps in calculating basic statistics. If we go on there will be number of use-cases, we have summarized a few of them in the next slide.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lnSpc>
                <a:spcPct val="115000"/>
              </a:lnSpc>
              <a:spcBef>
                <a:spcPts val="0"/>
              </a:spcBef>
              <a:spcAft>
                <a:spcPts val="0"/>
              </a:spcAft>
              <a:buSzPts val="2000"/>
              <a:buFont typeface="Open Sans"/>
              <a:buChar char="●"/>
            </a:pPr>
            <a:r>
              <a:rPr lang="en" sz="2000">
                <a:latin typeface="Open Sans"/>
                <a:ea typeface="Open Sans"/>
                <a:cs typeface="Open Sans"/>
                <a:sym typeface="Open Sans"/>
              </a:rPr>
              <a:t>Pandas help in analyzing large volumes of data with ease.</a:t>
            </a:r>
            <a:endParaRPr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 name="Google Shape;132;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3" name="Google Shape;133;p20"/>
          <p:cNvGrpSpPr/>
          <p:nvPr/>
        </p:nvGrpSpPr>
        <p:grpSpPr>
          <a:xfrm>
            <a:off x="0" y="5976100"/>
            <a:ext cx="9144000" cy="919800"/>
            <a:chOff x="0" y="5976100"/>
            <a:chExt cx="9144000" cy="919800"/>
          </a:xfrm>
        </p:grpSpPr>
        <p:sp>
          <p:nvSpPr>
            <p:cNvPr id="134" name="Google Shape;134;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6" name="Google Shape;136;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Specific-Use Cases</a:t>
            </a:r>
            <a:endParaRPr sz="4800">
              <a:solidFill>
                <a:srgbClr val="434343"/>
              </a:solidFill>
              <a:latin typeface="Economica"/>
              <a:ea typeface="Economica"/>
              <a:cs typeface="Economica"/>
              <a:sym typeface="Economica"/>
            </a:endParaRPr>
          </a:p>
        </p:txBody>
      </p:sp>
      <p:sp>
        <p:nvSpPr>
          <p:cNvPr id="137" name="Google Shape;137;p20"/>
          <p:cNvSpPr txBox="1"/>
          <p:nvPr/>
        </p:nvSpPr>
        <p:spPr>
          <a:xfrm>
            <a:off x="465600" y="1141400"/>
            <a:ext cx="8288100" cy="5253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Creating a data: </a:t>
            </a:r>
            <a:r>
              <a:rPr lang="en" sz="1900">
                <a:latin typeface="Open Sans"/>
                <a:ea typeface="Open Sans"/>
                <a:cs typeface="Open Sans"/>
                <a:sym typeface="Open Sans"/>
              </a:rPr>
              <a:t>You can create your own dataset using pandas. </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Reading data: </a:t>
            </a:r>
            <a:r>
              <a:rPr lang="en" sz="1900">
                <a:latin typeface="Open Sans"/>
                <a:ea typeface="Open Sans"/>
                <a:cs typeface="Open Sans"/>
                <a:sym typeface="Open Sans"/>
              </a:rPr>
              <a:t>Often we get data in various formats such as csv, excel, in sql database, json etc. Pandas have some simple functions to perform this task</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Analyzing data: </a:t>
            </a:r>
            <a:r>
              <a:rPr lang="en" sz="1900">
                <a:latin typeface="Open Sans"/>
                <a:ea typeface="Open Sans"/>
                <a:cs typeface="Open Sans"/>
                <a:sym typeface="Open Sans"/>
              </a:rPr>
              <a:t>With the help of other libraries like matplotlib,</a:t>
            </a:r>
            <a:r>
              <a:rPr b="1" lang="en" sz="1900">
                <a:latin typeface="Open Sans"/>
                <a:ea typeface="Open Sans"/>
                <a:cs typeface="Open Sans"/>
                <a:sym typeface="Open Sans"/>
              </a:rPr>
              <a:t> </a:t>
            </a:r>
            <a:r>
              <a:rPr lang="en" sz="1900">
                <a:latin typeface="Open Sans"/>
                <a:ea typeface="Open Sans"/>
                <a:cs typeface="Open Sans"/>
                <a:sym typeface="Open Sans"/>
              </a:rPr>
              <a:t>it helps in statistical analysis </a:t>
            </a:r>
            <a:r>
              <a:rPr lang="en" sz="1900">
                <a:latin typeface="Open Sans"/>
                <a:ea typeface="Open Sans"/>
                <a:cs typeface="Open Sans"/>
                <a:sym typeface="Open Sans"/>
              </a:rPr>
              <a:t>and visualize data with </a:t>
            </a:r>
            <a:r>
              <a:rPr lang="en" sz="1900">
                <a:latin typeface="Open Sans"/>
                <a:ea typeface="Open Sans"/>
                <a:cs typeface="Open Sans"/>
                <a:sym typeface="Open Sans"/>
              </a:rPr>
              <a:t>plots such as </a:t>
            </a:r>
            <a:r>
              <a:rPr lang="en" sz="1900" u="sng">
                <a:solidFill>
                  <a:schemeClr val="hlink"/>
                </a:solidFill>
                <a:latin typeface="Open Sans"/>
                <a:ea typeface="Open Sans"/>
                <a:cs typeface="Open Sans"/>
                <a:sym typeface="Open Sans"/>
                <a:hlinkClick r:id="rId4"/>
              </a:rPr>
              <a:t>histograms</a:t>
            </a:r>
            <a:r>
              <a:rPr lang="en" sz="1900">
                <a:latin typeface="Open Sans"/>
                <a:ea typeface="Open Sans"/>
                <a:cs typeface="Open Sans"/>
                <a:sym typeface="Open Sans"/>
              </a:rPr>
              <a:t>, </a:t>
            </a:r>
            <a:r>
              <a:rPr lang="en" sz="1900" u="sng">
                <a:solidFill>
                  <a:schemeClr val="hlink"/>
                </a:solidFill>
                <a:latin typeface="Open Sans"/>
                <a:ea typeface="Open Sans"/>
                <a:cs typeface="Open Sans"/>
                <a:sym typeface="Open Sans"/>
                <a:hlinkClick r:id="rId5"/>
              </a:rPr>
              <a:t>scatter plots</a:t>
            </a:r>
            <a:r>
              <a:rPr lang="en" sz="1900">
                <a:latin typeface="Open Sans"/>
                <a:ea typeface="Open Sans"/>
                <a:cs typeface="Open Sans"/>
                <a:sym typeface="Open Sans"/>
              </a:rPr>
              <a:t> etc</a:t>
            </a:r>
            <a:br>
              <a:rPr lang="en" sz="1900">
                <a:latin typeface="Open Sans"/>
                <a:ea typeface="Open Sans"/>
                <a:cs typeface="Open Sans"/>
                <a:sym typeface="Open Sans"/>
              </a:rPr>
            </a:br>
            <a:endParaRPr sz="1900">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Cleaning data and handling missingness:</a:t>
            </a:r>
            <a:r>
              <a:rPr lang="en" sz="1900">
                <a:latin typeface="Open Sans"/>
                <a:ea typeface="Open Sans"/>
                <a:cs typeface="Open Sans"/>
                <a:sym typeface="Open Sans"/>
              </a:rPr>
              <a:t> Often Data Scientists get unclean data with a lot </a:t>
            </a:r>
            <a:r>
              <a:rPr lang="en" sz="1900">
                <a:latin typeface="Open Sans"/>
                <a:ea typeface="Open Sans"/>
                <a:cs typeface="Open Sans"/>
                <a:sym typeface="Open Sans"/>
              </a:rPr>
              <a:t>missing</a:t>
            </a:r>
            <a:r>
              <a:rPr lang="en" sz="1900">
                <a:latin typeface="Open Sans"/>
                <a:ea typeface="Open Sans"/>
                <a:cs typeface="Open Sans"/>
                <a:sym typeface="Open Sans"/>
              </a:rPr>
              <a:t> values and we need to have a solution to deal with it. Pandas facilitate in handling this issue.</a:t>
            </a:r>
            <a:endParaRPr sz="19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4" name="Google Shape;144;p21"/>
          <p:cNvGrpSpPr/>
          <p:nvPr/>
        </p:nvGrpSpPr>
        <p:grpSpPr>
          <a:xfrm>
            <a:off x="0" y="5976100"/>
            <a:ext cx="9144000" cy="919800"/>
            <a:chOff x="0" y="5976100"/>
            <a:chExt cx="9144000" cy="919800"/>
          </a:xfrm>
        </p:grpSpPr>
        <p:sp>
          <p:nvSpPr>
            <p:cNvPr id="145" name="Google Shape;145;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7" name="Google Shape;147;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Pandas Objects</a:t>
            </a:r>
            <a:endParaRPr sz="4800">
              <a:solidFill>
                <a:srgbClr val="434343"/>
              </a:solidFill>
              <a:latin typeface="Economica"/>
              <a:ea typeface="Economica"/>
              <a:cs typeface="Economica"/>
              <a:sym typeface="Economica"/>
            </a:endParaRPr>
          </a:p>
        </p:txBody>
      </p:sp>
      <p:sp>
        <p:nvSpPr>
          <p:cNvPr id="148" name="Google Shape;148;p21"/>
          <p:cNvSpPr txBox="1"/>
          <p:nvPr/>
        </p:nvSpPr>
        <p:spPr>
          <a:xfrm>
            <a:off x="465600" y="1293800"/>
            <a:ext cx="8288100" cy="4377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lang="en" sz="1900">
                <a:latin typeface="Open Sans"/>
                <a:ea typeface="Open Sans"/>
                <a:cs typeface="Open Sans"/>
                <a:sym typeface="Open Sans"/>
              </a:rPr>
              <a:t>At the core of the pandas library there are two fundamental data structures/objects:</a:t>
            </a:r>
            <a:endParaRPr sz="1900">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Series</a:t>
            </a:r>
            <a:endParaRPr sz="1900">
              <a:solidFill>
                <a:schemeClr val="dk1"/>
              </a:solidFill>
              <a:latin typeface="Open Sans"/>
              <a:ea typeface="Open Sans"/>
              <a:cs typeface="Open Sans"/>
              <a:sym typeface="Open Sans"/>
            </a:endParaRPr>
          </a:p>
          <a:p>
            <a:pPr indent="-349250" lvl="1" marL="9144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Data Frames</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Series:</a:t>
            </a:r>
            <a:r>
              <a:rPr lang="en" sz="1900">
                <a:latin typeface="Open Sans"/>
                <a:ea typeface="Open Sans"/>
                <a:cs typeface="Open Sans"/>
                <a:sym typeface="Open Sans"/>
              </a:rPr>
              <a:t> stores single column data along with an index. An index is just a way to "number" the Series object.</a:t>
            </a: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a:p>
            <a:pPr indent="0" lvl="0" marL="914400" rtl="0" algn="l">
              <a:lnSpc>
                <a:spcPct val="115000"/>
              </a:lnSpc>
              <a:spcBef>
                <a:spcPts val="0"/>
              </a:spcBef>
              <a:spcAft>
                <a:spcPts val="0"/>
              </a:spcAft>
              <a:buNone/>
            </a:pPr>
            <a:br>
              <a:rPr lang="en" sz="1900">
                <a:latin typeface="Open Sans"/>
                <a:ea typeface="Open Sans"/>
                <a:cs typeface="Open Sans"/>
                <a:sym typeface="Open Sans"/>
              </a:rPr>
            </a:br>
            <a:endParaRPr sz="1900">
              <a:latin typeface="Open Sans"/>
              <a:ea typeface="Open Sans"/>
              <a:cs typeface="Open Sans"/>
              <a:sym typeface="Open Sans"/>
            </a:endParaRPr>
          </a:p>
          <a:p>
            <a:pPr indent="0" lvl="0" marL="914400" rtl="0" algn="l">
              <a:lnSpc>
                <a:spcPct val="115000"/>
              </a:lnSpc>
              <a:spcBef>
                <a:spcPts val="0"/>
              </a:spcBef>
              <a:spcAft>
                <a:spcPts val="0"/>
              </a:spcAft>
              <a:buNone/>
            </a:pPr>
            <a:r>
              <a:t/>
            </a:r>
            <a:endParaRPr sz="1900">
              <a:latin typeface="Open Sans"/>
              <a:ea typeface="Open Sans"/>
              <a:cs typeface="Open Sans"/>
              <a:sym typeface="Open Sans"/>
            </a:endParaRPr>
          </a:p>
        </p:txBody>
      </p:sp>
      <p:pic>
        <p:nvPicPr>
          <p:cNvPr id="149" name="Google Shape;149;p21"/>
          <p:cNvPicPr preferRelativeResize="0"/>
          <p:nvPr/>
        </p:nvPicPr>
        <p:blipFill>
          <a:blip r:embed="rId4">
            <a:alphaModFix/>
          </a:blip>
          <a:stretch>
            <a:fillRect/>
          </a:stretch>
        </p:blipFill>
        <p:spPr>
          <a:xfrm>
            <a:off x="3855525" y="4106800"/>
            <a:ext cx="1432950" cy="126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