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9144000"/>
  <p:notesSz cx="6858000" cy="9144000"/>
  <p:embeddedFontLst>
    <p:embeddedFont>
      <p:font typeface="Economica"/>
      <p:regular r:id="rId27"/>
      <p:bold r:id="rId28"/>
      <p:italic r:id="rId29"/>
      <p:boldItalic r:id="rId30"/>
    </p:embeddedFont>
    <p:embeddedFont>
      <p:font typeface="Roboto"/>
      <p:regular r:id="rId31"/>
      <p:bold r:id="rId32"/>
      <p:italic r:id="rId33"/>
      <p:boldItalic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Economica-bold.fntdata"/><Relationship Id="rId27" Type="http://schemas.openxmlformats.org/officeDocument/2006/relationships/font" Target="fonts/Economica-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Economica-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regular.fntdata"/><Relationship Id="rId30" Type="http://schemas.openxmlformats.org/officeDocument/2006/relationships/font" Target="fonts/Economica-boldItalic.fntdata"/><Relationship Id="rId11" Type="http://schemas.openxmlformats.org/officeDocument/2006/relationships/slide" Target="slides/slide7.xml"/><Relationship Id="rId33" Type="http://schemas.openxmlformats.org/officeDocument/2006/relationships/font" Target="fonts/Roboto-italic.fntdata"/><Relationship Id="rId10" Type="http://schemas.openxmlformats.org/officeDocument/2006/relationships/slide" Target="slides/slide6.xml"/><Relationship Id="rId32" Type="http://schemas.openxmlformats.org/officeDocument/2006/relationships/font" Target="fonts/Roboto-bold.fntdata"/><Relationship Id="rId13" Type="http://schemas.openxmlformats.org/officeDocument/2006/relationships/slide" Target="slides/slide9.xml"/><Relationship Id="rId35" Type="http://schemas.openxmlformats.org/officeDocument/2006/relationships/font" Target="fonts/OpenSans-regular.fntdata"/><Relationship Id="rId12" Type="http://schemas.openxmlformats.org/officeDocument/2006/relationships/slide" Target="slides/slide8.xml"/><Relationship Id="rId34" Type="http://schemas.openxmlformats.org/officeDocument/2006/relationships/font" Target="fonts/Roboto-boldItalic.fntdata"/><Relationship Id="rId15" Type="http://schemas.openxmlformats.org/officeDocument/2006/relationships/slide" Target="slides/slide11.xml"/><Relationship Id="rId37" Type="http://schemas.openxmlformats.org/officeDocument/2006/relationships/font" Target="fonts/OpenSans-italic.fntdata"/><Relationship Id="rId14" Type="http://schemas.openxmlformats.org/officeDocument/2006/relationships/slide" Target="slides/slide10.xml"/><Relationship Id="rId36" Type="http://schemas.openxmlformats.org/officeDocument/2006/relationships/font" Target="fonts/OpenSans-bold.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OpenSans-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5f9d400fb_3_5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85f9d400fb_3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81b2f893e_0_10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781b2f893e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5f9d400fb_0_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85f9d400fb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5f9d400fb_3_6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85f9d400fb_3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5f9d400fb_0_1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85f9d400fb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85f9d400fb_0_1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85f9d400fb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85f9d400fb_3_9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85f9d400fb_3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85f9d400fb_3_8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85f9d400fb_3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781b2f893e_0_17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781b2f893e_0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85f9d400fb_0_12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85f9d400fb_0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6d8131eceb_0_16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g6d8131eceb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85f9d400fb_0_16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85f9d400fb_0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85f9d400fb_3_1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85f9d400fb_3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6e107504d6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6e107504d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85f9d400fb_3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85f9d400fb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d8131eceb_0_37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6d8131eceb_0_3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5f9d400fb_1_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85f9d400fb_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5f9d400fb_2_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85f9d400fb_2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5f9d400fb_3_2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85f9d400fb_3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5f9d400fb_3_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85f9d400fb_3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5f9d400fb_1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85f9d400fb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hyperlink" Target="https://www.learndatasci.com/tutorials/python-pandas-tutorial-complete-introduction-for-beginner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hyperlink" Target="https://data.un.org/Data.aspx?q=greenhouse+gas+co2+emissions&amp;d=GHG&amp;f=seriesID%3aGHG" TargetMode="External"/><Relationship Id="rId5"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hyperlink" Target="https://towardsdatascience.com/3-ways-to-load-csv-files-into-colab-7c14fcbdcb92" TargetMode="Externa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hyperlink" Target="http://www.youtube.com/watch?v=arz-mQfx6lE" TargetMode="External"/><Relationship Id="rId4" Type="http://schemas.openxmlformats.org/officeDocument/2006/relationships/image" Target="../media/image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p:nvPr/>
        </p:nvSpPr>
        <p:spPr>
          <a:xfrm>
            <a:off x="-12475" y="6114475"/>
            <a:ext cx="9156600" cy="781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740263" y="1358163"/>
            <a:ext cx="76635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Welcome to Data Science Online Bootcamp</a:t>
            </a:r>
            <a:endParaRPr b="1" sz="3400">
              <a:latin typeface="Open Sans"/>
              <a:ea typeface="Open Sans"/>
              <a:cs typeface="Open Sans"/>
              <a:sym typeface="Open Sans"/>
            </a:endParaRPr>
          </a:p>
        </p:txBody>
      </p:sp>
      <p:pic>
        <p:nvPicPr>
          <p:cNvPr id="58" name="Google Shape;58;p13"/>
          <p:cNvPicPr preferRelativeResize="0"/>
          <p:nvPr/>
        </p:nvPicPr>
        <p:blipFill>
          <a:blip r:embed="rId3">
            <a:alphaModFix/>
          </a:blip>
          <a:stretch>
            <a:fillRect/>
          </a:stretch>
        </p:blipFill>
        <p:spPr>
          <a:xfrm>
            <a:off x="2840341" y="4939100"/>
            <a:ext cx="3463325" cy="1039000"/>
          </a:xfrm>
          <a:prstGeom prst="rect">
            <a:avLst/>
          </a:prstGeom>
          <a:noFill/>
          <a:ln>
            <a:noFill/>
          </a:ln>
        </p:spPr>
      </p:pic>
      <p:sp>
        <p:nvSpPr>
          <p:cNvPr id="59" name="Google Shape;59;p13"/>
          <p:cNvSpPr txBox="1"/>
          <p:nvPr/>
        </p:nvSpPr>
        <p:spPr>
          <a:xfrm>
            <a:off x="663250" y="2841025"/>
            <a:ext cx="7961700" cy="189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3400">
                <a:solidFill>
                  <a:srgbClr val="666666"/>
                </a:solidFill>
                <a:latin typeface="Open Sans"/>
                <a:ea typeface="Open Sans"/>
                <a:cs typeface="Open Sans"/>
                <a:sym typeface="Open Sans"/>
              </a:rPr>
              <a:t>Week 1</a:t>
            </a:r>
            <a:endParaRPr b="1" sz="3400">
              <a:solidFill>
                <a:srgbClr val="666666"/>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b="1" lang="en" sz="3400">
                <a:solidFill>
                  <a:srgbClr val="666666"/>
                </a:solidFill>
                <a:latin typeface="Open Sans"/>
                <a:ea typeface="Open Sans"/>
                <a:cs typeface="Open Sans"/>
                <a:sym typeface="Open Sans"/>
              </a:rPr>
              <a:t>Day 2-3 : Pandas Recap &amp; Working with CSV Files</a:t>
            </a:r>
            <a:endParaRPr b="1" sz="3400">
              <a:solidFill>
                <a:srgbClr val="666666"/>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t/>
            </a:r>
            <a:endParaRPr b="1" sz="3400">
              <a:solidFill>
                <a:srgbClr val="666666"/>
              </a:solidFill>
              <a:latin typeface="Open Sans"/>
              <a:ea typeface="Open Sans"/>
              <a:cs typeface="Open Sans"/>
              <a:sym typeface="Open Sans"/>
            </a:endParaRPr>
          </a:p>
          <a:p>
            <a:pPr indent="0" lvl="0" marL="0" rtl="0" algn="ctr">
              <a:spcBef>
                <a:spcPts val="0"/>
              </a:spcBef>
              <a:spcAft>
                <a:spcPts val="0"/>
              </a:spcAft>
              <a:buNone/>
            </a:pPr>
            <a:r>
              <a:t/>
            </a:r>
            <a:endParaRPr b="1" sz="3400">
              <a:solidFill>
                <a:srgbClr val="66666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3" name="Google Shape;153;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54" name="Google Shape;154;p22"/>
          <p:cNvGrpSpPr/>
          <p:nvPr/>
        </p:nvGrpSpPr>
        <p:grpSpPr>
          <a:xfrm>
            <a:off x="0" y="5976100"/>
            <a:ext cx="9144000" cy="919800"/>
            <a:chOff x="0" y="5976100"/>
            <a:chExt cx="9144000" cy="919800"/>
          </a:xfrm>
        </p:grpSpPr>
        <p:sp>
          <p:nvSpPr>
            <p:cNvPr id="155" name="Google Shape;155;p2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6" name="Google Shape;156;p22"/>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57" name="Google Shape;157;p22"/>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How does it look like?</a:t>
            </a:r>
            <a:endParaRPr sz="4800">
              <a:solidFill>
                <a:srgbClr val="434343"/>
              </a:solidFill>
              <a:latin typeface="Economica"/>
              <a:ea typeface="Economica"/>
              <a:cs typeface="Economica"/>
              <a:sym typeface="Economica"/>
            </a:endParaRPr>
          </a:p>
        </p:txBody>
      </p:sp>
      <p:pic>
        <p:nvPicPr>
          <p:cNvPr id="158" name="Google Shape;158;p22"/>
          <p:cNvPicPr preferRelativeResize="0"/>
          <p:nvPr/>
        </p:nvPicPr>
        <p:blipFill>
          <a:blip r:embed="rId4">
            <a:alphaModFix/>
          </a:blip>
          <a:stretch>
            <a:fillRect/>
          </a:stretch>
        </p:blipFill>
        <p:spPr>
          <a:xfrm>
            <a:off x="1013075" y="1127588"/>
            <a:ext cx="6500455" cy="4696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4" name="Google Shape;164;p2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65" name="Google Shape;165;p23"/>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Working with CSV files in Python</a:t>
            </a:r>
            <a:endParaRPr sz="4800">
              <a:solidFill>
                <a:srgbClr val="434343"/>
              </a:solidFill>
              <a:latin typeface="Economica"/>
              <a:ea typeface="Economica"/>
              <a:cs typeface="Economica"/>
              <a:sym typeface="Economica"/>
            </a:endParaRPr>
          </a:p>
        </p:txBody>
      </p:sp>
      <p:sp>
        <p:nvSpPr>
          <p:cNvPr id="166" name="Google Shape;166;p23"/>
          <p:cNvSpPr txBox="1"/>
          <p:nvPr/>
        </p:nvSpPr>
        <p:spPr>
          <a:xfrm>
            <a:off x="1134600" y="1442800"/>
            <a:ext cx="6844500" cy="40986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For working CSV files in python, there is an inbuilt module </a:t>
            </a:r>
            <a:r>
              <a:rPr lang="en" sz="2000">
                <a:latin typeface="Open Sans"/>
                <a:ea typeface="Open Sans"/>
                <a:cs typeface="Open Sans"/>
                <a:sym typeface="Open Sans"/>
              </a:rPr>
              <a:t>named</a:t>
            </a:r>
            <a:r>
              <a:rPr lang="en" sz="2000">
                <a:latin typeface="Open Sans"/>
                <a:ea typeface="Open Sans"/>
                <a:cs typeface="Open Sans"/>
                <a:sym typeface="Open Sans"/>
              </a:rPr>
              <a:t> csv.</a:t>
            </a:r>
            <a:endParaRPr sz="2000">
              <a:latin typeface="Open Sans"/>
              <a:ea typeface="Open Sans"/>
              <a:cs typeface="Open Sans"/>
              <a:sym typeface="Open Sans"/>
            </a:endParaRPr>
          </a:p>
          <a:p>
            <a:pPr indent="0" lvl="0" marL="45720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However, a common method for working with CSV files is using Pandas. It makes importing and analyzing data much easier.</a:t>
            </a:r>
            <a:endParaRPr sz="2000">
              <a:latin typeface="Open Sans"/>
              <a:ea typeface="Open Sans"/>
              <a:cs typeface="Open Sans"/>
              <a:sym typeface="Open Sans"/>
            </a:endParaRPr>
          </a:p>
          <a:p>
            <a:pPr indent="0" lvl="0" marL="45720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One crucial feature of Pandas is its ability to write and read Excel, CSV, and many other types of files.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grpSp>
        <p:nvGrpSpPr>
          <p:cNvPr id="167" name="Google Shape;167;p23"/>
          <p:cNvGrpSpPr/>
          <p:nvPr/>
        </p:nvGrpSpPr>
        <p:grpSpPr>
          <a:xfrm>
            <a:off x="0" y="5976100"/>
            <a:ext cx="9144000" cy="919800"/>
            <a:chOff x="0" y="5976100"/>
            <a:chExt cx="9144000" cy="919800"/>
          </a:xfrm>
        </p:grpSpPr>
        <p:sp>
          <p:nvSpPr>
            <p:cNvPr id="168" name="Google Shape;168;p23"/>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9" name="Google Shape;169;p23"/>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5" name="Google Shape;175;p2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76" name="Google Shape;176;p2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Pandas read_csv</a:t>
            </a:r>
            <a:endParaRPr sz="4800">
              <a:solidFill>
                <a:srgbClr val="434343"/>
              </a:solidFill>
              <a:latin typeface="Economica"/>
              <a:ea typeface="Economica"/>
              <a:cs typeface="Economica"/>
              <a:sym typeface="Economica"/>
            </a:endParaRPr>
          </a:p>
        </p:txBody>
      </p:sp>
      <p:sp>
        <p:nvSpPr>
          <p:cNvPr id="177" name="Google Shape;177;p24"/>
          <p:cNvSpPr txBox="1"/>
          <p:nvPr/>
        </p:nvSpPr>
        <p:spPr>
          <a:xfrm>
            <a:off x="371425" y="1047925"/>
            <a:ext cx="8436300" cy="49281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Open Sans"/>
              <a:buChar char="●"/>
            </a:pPr>
            <a:r>
              <a:rPr lang="en" sz="1700">
                <a:solidFill>
                  <a:schemeClr val="dk1"/>
                </a:solidFill>
                <a:latin typeface="Open Sans"/>
                <a:ea typeface="Open Sans"/>
                <a:cs typeface="Open Sans"/>
                <a:sym typeface="Open Sans"/>
              </a:rPr>
              <a:t>Functions like the Pandas read_csv() method enable you to work with files effectively. </a:t>
            </a:r>
            <a:endParaRPr sz="17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700">
              <a:solidFill>
                <a:schemeClr val="dk1"/>
              </a:solidFill>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The read_csv() function reads the CSV file into a DataFrame object.</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A CSV file is similar to a two-dimensional table and the DataFrame object represents two dimensional tabular view.</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The most basic way to read a csv file in Pandas: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0" lvl="0" marL="914400" rtl="0" algn="l">
              <a:spcBef>
                <a:spcPts val="0"/>
              </a:spcBef>
              <a:spcAft>
                <a:spcPts val="0"/>
              </a:spcAft>
              <a:buNone/>
            </a:pPr>
            <a:r>
              <a:t/>
            </a:r>
            <a:endParaRPr sz="1700">
              <a:highlight>
                <a:srgbClr val="EFEFEF"/>
              </a:highlight>
              <a:latin typeface="Open Sans"/>
              <a:ea typeface="Open Sans"/>
              <a:cs typeface="Open Sans"/>
              <a:sym typeface="Open Sans"/>
            </a:endParaRPr>
          </a:p>
          <a:p>
            <a:pPr indent="0" lvl="0" marL="914400" rtl="0" algn="l">
              <a:spcBef>
                <a:spcPts val="0"/>
              </a:spcBef>
              <a:spcAft>
                <a:spcPts val="0"/>
              </a:spcAft>
              <a:buNone/>
            </a:pPr>
            <a:r>
              <a:t/>
            </a:r>
            <a:endParaRPr sz="1700">
              <a:highlight>
                <a:srgbClr val="EFEFEF"/>
              </a:highlight>
              <a:latin typeface="Open Sans"/>
              <a:ea typeface="Open Sans"/>
              <a:cs typeface="Open Sans"/>
              <a:sym typeface="Open Sans"/>
            </a:endParaRPr>
          </a:p>
          <a:p>
            <a:pPr indent="0" lvl="0" marL="914400" rtl="0" algn="l">
              <a:spcBef>
                <a:spcPts val="0"/>
              </a:spcBef>
              <a:spcAft>
                <a:spcPts val="0"/>
              </a:spcAft>
              <a:buNone/>
            </a:pPr>
            <a:r>
              <a:t/>
            </a:r>
            <a:endParaRPr sz="1700">
              <a:highlight>
                <a:srgbClr val="EFEFEF"/>
              </a:highlight>
              <a:latin typeface="Open Sans"/>
              <a:ea typeface="Open Sans"/>
              <a:cs typeface="Open Sans"/>
              <a:sym typeface="Open Sans"/>
            </a:endParaRPr>
          </a:p>
          <a:p>
            <a:pPr indent="0" lvl="0" marL="914400" rtl="0" algn="l">
              <a:spcBef>
                <a:spcPts val="0"/>
              </a:spcBef>
              <a:spcAft>
                <a:spcPts val="0"/>
              </a:spcAft>
              <a:buNone/>
            </a:pPr>
            <a:r>
              <a:t/>
            </a:r>
            <a:endParaRPr sz="1700">
              <a:highlight>
                <a:srgbClr val="EFEFEF"/>
              </a:highlight>
              <a:latin typeface="Open Sans"/>
              <a:ea typeface="Open Sans"/>
              <a:cs typeface="Open Sans"/>
              <a:sym typeface="Open Sans"/>
            </a:endParaRPr>
          </a:p>
          <a:p>
            <a:pPr indent="0" lvl="0" marL="914400" rtl="0" algn="l">
              <a:spcBef>
                <a:spcPts val="0"/>
              </a:spcBef>
              <a:spcAft>
                <a:spcPts val="0"/>
              </a:spcAft>
              <a:buNone/>
            </a:pPr>
            <a:r>
              <a:t/>
            </a:r>
            <a:endParaRPr sz="1700">
              <a:highlight>
                <a:srgbClr val="EFEFEF"/>
              </a:highlight>
              <a:latin typeface="Open Sans"/>
              <a:ea typeface="Open Sans"/>
              <a:cs typeface="Open Sans"/>
              <a:sym typeface="Open Sans"/>
            </a:endParaRPr>
          </a:p>
          <a:p>
            <a:pPr indent="0" lvl="0" marL="914400" rtl="0" algn="l">
              <a:spcBef>
                <a:spcPts val="0"/>
              </a:spcBef>
              <a:spcAft>
                <a:spcPts val="0"/>
              </a:spcAft>
              <a:buNone/>
            </a:pPr>
            <a:r>
              <a:t/>
            </a:r>
            <a:endParaRPr sz="1700">
              <a:highlight>
                <a:srgbClr val="EFEFEF"/>
              </a:highlight>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Read the next slide to understand how to provide filename</a:t>
            </a:r>
            <a:endParaRPr sz="1700">
              <a:latin typeface="Open Sans"/>
              <a:ea typeface="Open Sans"/>
              <a:cs typeface="Open Sans"/>
              <a:sym typeface="Open Sans"/>
            </a:endParaRPr>
          </a:p>
          <a:p>
            <a:pPr indent="0" lvl="0" marL="914400" rtl="0" algn="l">
              <a:spcBef>
                <a:spcPts val="0"/>
              </a:spcBef>
              <a:spcAft>
                <a:spcPts val="0"/>
              </a:spcAft>
              <a:buNone/>
            </a:pPr>
            <a:r>
              <a:t/>
            </a:r>
            <a:endParaRPr sz="1700">
              <a:latin typeface="Open Sans"/>
              <a:ea typeface="Open Sans"/>
              <a:cs typeface="Open Sans"/>
              <a:sym typeface="Open Sans"/>
            </a:endParaRPr>
          </a:p>
        </p:txBody>
      </p:sp>
      <p:grpSp>
        <p:nvGrpSpPr>
          <p:cNvPr id="178" name="Google Shape;178;p24"/>
          <p:cNvGrpSpPr/>
          <p:nvPr/>
        </p:nvGrpSpPr>
        <p:grpSpPr>
          <a:xfrm>
            <a:off x="0" y="5976100"/>
            <a:ext cx="9144000" cy="919800"/>
            <a:chOff x="0" y="5976100"/>
            <a:chExt cx="9144000" cy="919800"/>
          </a:xfrm>
        </p:grpSpPr>
        <p:sp>
          <p:nvSpPr>
            <p:cNvPr id="179" name="Google Shape;179;p2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0" name="Google Shape;180;p24"/>
            <p:cNvPicPr preferRelativeResize="0"/>
            <p:nvPr/>
          </p:nvPicPr>
          <p:blipFill>
            <a:blip r:embed="rId3">
              <a:alphaModFix/>
            </a:blip>
            <a:stretch>
              <a:fillRect/>
            </a:stretch>
          </p:blipFill>
          <p:spPr>
            <a:xfrm>
              <a:off x="3504750" y="6128050"/>
              <a:ext cx="2053000" cy="615900"/>
            </a:xfrm>
            <a:prstGeom prst="rect">
              <a:avLst/>
            </a:prstGeom>
            <a:noFill/>
            <a:ln>
              <a:noFill/>
            </a:ln>
          </p:spPr>
        </p:pic>
      </p:grpSp>
      <p:pic>
        <p:nvPicPr>
          <p:cNvPr id="181" name="Google Shape;181;p24"/>
          <p:cNvPicPr preferRelativeResize="0"/>
          <p:nvPr/>
        </p:nvPicPr>
        <p:blipFill>
          <a:blip r:embed="rId4">
            <a:alphaModFix/>
          </a:blip>
          <a:stretch>
            <a:fillRect/>
          </a:stretch>
        </p:blipFill>
        <p:spPr>
          <a:xfrm>
            <a:off x="1439725" y="3480575"/>
            <a:ext cx="3473275" cy="1772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7" name="Google Shape;187;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88" name="Google Shape;188;p25"/>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Pandas read_csv</a:t>
            </a:r>
            <a:endParaRPr sz="4800">
              <a:solidFill>
                <a:srgbClr val="434343"/>
              </a:solidFill>
              <a:latin typeface="Economica"/>
              <a:ea typeface="Economica"/>
              <a:cs typeface="Economica"/>
              <a:sym typeface="Economica"/>
            </a:endParaRPr>
          </a:p>
        </p:txBody>
      </p:sp>
      <p:grpSp>
        <p:nvGrpSpPr>
          <p:cNvPr id="189" name="Google Shape;189;p25"/>
          <p:cNvGrpSpPr/>
          <p:nvPr/>
        </p:nvGrpSpPr>
        <p:grpSpPr>
          <a:xfrm>
            <a:off x="0" y="5976100"/>
            <a:ext cx="9144000" cy="919800"/>
            <a:chOff x="0" y="5976100"/>
            <a:chExt cx="9144000" cy="919800"/>
          </a:xfrm>
        </p:grpSpPr>
        <p:sp>
          <p:nvSpPr>
            <p:cNvPr id="190" name="Google Shape;190;p2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1" name="Google Shape;191;p25"/>
            <p:cNvPicPr preferRelativeResize="0"/>
            <p:nvPr/>
          </p:nvPicPr>
          <p:blipFill>
            <a:blip r:embed="rId3">
              <a:alphaModFix/>
            </a:blip>
            <a:stretch>
              <a:fillRect/>
            </a:stretch>
          </p:blipFill>
          <p:spPr>
            <a:xfrm>
              <a:off x="3504750" y="6128050"/>
              <a:ext cx="2053000" cy="615900"/>
            </a:xfrm>
            <a:prstGeom prst="rect">
              <a:avLst/>
            </a:prstGeom>
            <a:noFill/>
            <a:ln>
              <a:noFill/>
            </a:ln>
          </p:spPr>
        </p:pic>
      </p:grpSp>
      <p:pic>
        <p:nvPicPr>
          <p:cNvPr id="192" name="Google Shape;192;p25"/>
          <p:cNvPicPr preferRelativeResize="0"/>
          <p:nvPr/>
        </p:nvPicPr>
        <p:blipFill>
          <a:blip r:embed="rId4">
            <a:alphaModFix/>
          </a:blip>
          <a:stretch>
            <a:fillRect/>
          </a:stretch>
        </p:blipFill>
        <p:spPr>
          <a:xfrm>
            <a:off x="113850" y="1806225"/>
            <a:ext cx="8839202" cy="361956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8" name="Google Shape;198;p2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99" name="Google Shape;199;p26"/>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Pandas read_csv</a:t>
            </a:r>
            <a:endParaRPr sz="4800">
              <a:solidFill>
                <a:srgbClr val="434343"/>
              </a:solidFill>
              <a:latin typeface="Economica"/>
              <a:ea typeface="Economica"/>
              <a:cs typeface="Economica"/>
              <a:sym typeface="Economica"/>
            </a:endParaRPr>
          </a:p>
        </p:txBody>
      </p:sp>
      <p:sp>
        <p:nvSpPr>
          <p:cNvPr id="200" name="Google Shape;200;p26"/>
          <p:cNvSpPr txBox="1"/>
          <p:nvPr/>
        </p:nvSpPr>
        <p:spPr>
          <a:xfrm>
            <a:off x="955075" y="1432625"/>
            <a:ext cx="7269300" cy="3994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 sz="1800">
                <a:solidFill>
                  <a:schemeClr val="dk1"/>
                </a:solidFill>
                <a:latin typeface="Open Sans"/>
                <a:ea typeface="Open Sans"/>
                <a:cs typeface="Open Sans"/>
                <a:sym typeface="Open Sans"/>
              </a:rPr>
              <a:t>There are many other things one can do through this function only to change the returned object completely. </a:t>
            </a:r>
            <a:endParaRPr sz="18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800">
              <a:solidFill>
                <a:schemeClr val="dk1"/>
              </a:solidFill>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solidFill>
                  <a:schemeClr val="dk1"/>
                </a:solidFill>
                <a:latin typeface="Open Sans"/>
                <a:ea typeface="Open Sans"/>
                <a:cs typeface="Open Sans"/>
                <a:sym typeface="Open Sans"/>
              </a:rPr>
              <a:t>For instance, one can read a csv file not only locally, but from a URL through read_csv or one can choose what columns needed to export so that we don’t have to edit the array later.</a:t>
            </a:r>
            <a:endParaRPr sz="18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800">
              <a:solidFill>
                <a:schemeClr val="dk1"/>
              </a:solidFill>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These modifications can be done by the various arguments it takes.</a:t>
            </a:r>
            <a:endParaRPr sz="18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800">
              <a:solidFill>
                <a:schemeClr val="dk1"/>
              </a:solidFill>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We don’t need to memorise all the arguments though, let’s have a look at few important ones in the next two slides.</a:t>
            </a:r>
            <a:endParaRPr sz="1800">
              <a:solidFill>
                <a:schemeClr val="dk1"/>
              </a:solidFill>
              <a:latin typeface="Open Sans"/>
              <a:ea typeface="Open Sans"/>
              <a:cs typeface="Open Sans"/>
              <a:sym typeface="Open Sans"/>
            </a:endParaRPr>
          </a:p>
          <a:p>
            <a:pPr indent="0" lvl="0" marL="914400" rtl="0" algn="l">
              <a:spcBef>
                <a:spcPts val="0"/>
              </a:spcBef>
              <a:spcAft>
                <a:spcPts val="0"/>
              </a:spcAft>
              <a:buNone/>
            </a:pPr>
            <a:r>
              <a:t/>
            </a:r>
            <a:endParaRPr sz="1800">
              <a:latin typeface="Open Sans"/>
              <a:ea typeface="Open Sans"/>
              <a:cs typeface="Open Sans"/>
              <a:sym typeface="Open Sans"/>
            </a:endParaRPr>
          </a:p>
        </p:txBody>
      </p:sp>
      <p:grpSp>
        <p:nvGrpSpPr>
          <p:cNvPr id="201" name="Google Shape;201;p26"/>
          <p:cNvGrpSpPr/>
          <p:nvPr/>
        </p:nvGrpSpPr>
        <p:grpSpPr>
          <a:xfrm>
            <a:off x="0" y="5976100"/>
            <a:ext cx="9144000" cy="919800"/>
            <a:chOff x="0" y="5976100"/>
            <a:chExt cx="9144000" cy="919800"/>
          </a:xfrm>
        </p:grpSpPr>
        <p:sp>
          <p:nvSpPr>
            <p:cNvPr id="202" name="Google Shape;202;p2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3" name="Google Shape;203;p26"/>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9" name="Google Shape;209;p2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10" name="Google Shape;210;p27"/>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Pandas to_csv</a:t>
            </a:r>
            <a:endParaRPr sz="4800">
              <a:solidFill>
                <a:srgbClr val="434343"/>
              </a:solidFill>
              <a:latin typeface="Economica"/>
              <a:ea typeface="Economica"/>
              <a:cs typeface="Economica"/>
              <a:sym typeface="Economica"/>
            </a:endParaRPr>
          </a:p>
        </p:txBody>
      </p:sp>
      <p:grpSp>
        <p:nvGrpSpPr>
          <p:cNvPr id="211" name="Google Shape;211;p27"/>
          <p:cNvGrpSpPr/>
          <p:nvPr/>
        </p:nvGrpSpPr>
        <p:grpSpPr>
          <a:xfrm>
            <a:off x="0" y="5976100"/>
            <a:ext cx="9144000" cy="919800"/>
            <a:chOff x="0" y="5976100"/>
            <a:chExt cx="9144000" cy="919800"/>
          </a:xfrm>
        </p:grpSpPr>
        <p:sp>
          <p:nvSpPr>
            <p:cNvPr id="212" name="Google Shape;212;p2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3" name="Google Shape;213;p27"/>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14" name="Google Shape;214;p27"/>
          <p:cNvSpPr txBox="1"/>
          <p:nvPr/>
        </p:nvSpPr>
        <p:spPr>
          <a:xfrm>
            <a:off x="934650" y="1313500"/>
            <a:ext cx="7274700" cy="40104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chemeClr val="dk1"/>
              </a:buClr>
              <a:buSzPts val="2100"/>
              <a:buFont typeface="Open Sans"/>
              <a:buChar char="●"/>
            </a:pPr>
            <a:r>
              <a:rPr lang="en" sz="2100">
                <a:solidFill>
                  <a:schemeClr val="dk1"/>
                </a:solidFill>
                <a:latin typeface="Open Sans"/>
                <a:ea typeface="Open Sans"/>
                <a:cs typeface="Open Sans"/>
                <a:sym typeface="Open Sans"/>
              </a:rPr>
              <a:t>The easiest way to write DataFrames to CSV files is using the Pandas to_csv function</a:t>
            </a:r>
            <a:endParaRPr sz="21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a:p>
            <a:pPr indent="-361950" lvl="0" marL="457200" rtl="0" algn="l">
              <a:spcBef>
                <a:spcPts val="0"/>
              </a:spcBef>
              <a:spcAft>
                <a:spcPts val="0"/>
              </a:spcAft>
              <a:buClr>
                <a:schemeClr val="dk1"/>
              </a:buClr>
              <a:buSzPts val="2100"/>
              <a:buFont typeface="Open Sans"/>
              <a:buChar char="●"/>
            </a:pPr>
            <a:r>
              <a:rPr lang="en" sz="2100" u="sng">
                <a:solidFill>
                  <a:schemeClr val="dk1"/>
                </a:solidFill>
                <a:latin typeface="Open Sans"/>
                <a:ea typeface="Open Sans"/>
                <a:cs typeface="Open Sans"/>
                <a:sym typeface="Open Sans"/>
              </a:rPr>
              <a:t>Syntax:</a:t>
            </a:r>
            <a:endParaRPr sz="2100" u="sng">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2100" u="sng">
              <a:solidFill>
                <a:schemeClr val="dk1"/>
              </a:solidFill>
              <a:latin typeface="Open Sans"/>
              <a:ea typeface="Open Sans"/>
              <a:cs typeface="Open Sans"/>
              <a:sym typeface="Open Sans"/>
            </a:endParaRPr>
          </a:p>
          <a:p>
            <a:pPr indent="0" lvl="0" marL="1371600" rtl="0" algn="l">
              <a:spcBef>
                <a:spcPts val="0"/>
              </a:spcBef>
              <a:spcAft>
                <a:spcPts val="0"/>
              </a:spcAft>
              <a:buNone/>
            </a:pPr>
            <a:r>
              <a:t/>
            </a:r>
            <a:endParaRPr sz="2100">
              <a:solidFill>
                <a:schemeClr val="dk1"/>
              </a:solidFill>
              <a:highlight>
                <a:srgbClr val="D9D9D9"/>
              </a:highlight>
              <a:latin typeface="Open Sans"/>
              <a:ea typeface="Open Sans"/>
              <a:cs typeface="Open Sans"/>
              <a:sym typeface="Open Sans"/>
            </a:endParaRPr>
          </a:p>
          <a:p>
            <a:pPr indent="0" lvl="0" marL="0" rtl="0" algn="l">
              <a:spcBef>
                <a:spcPts val="0"/>
              </a:spcBef>
              <a:spcAft>
                <a:spcPts val="0"/>
              </a:spcAft>
              <a:buNone/>
            </a:pPr>
            <a:r>
              <a:t/>
            </a:r>
            <a:endParaRPr sz="2100">
              <a:solidFill>
                <a:schemeClr val="dk1"/>
              </a:solidFill>
              <a:highlight>
                <a:srgbClr val="D9D9D9"/>
              </a:highlight>
              <a:latin typeface="Open Sans"/>
              <a:ea typeface="Open Sans"/>
              <a:cs typeface="Open Sans"/>
              <a:sym typeface="Open Sans"/>
            </a:endParaRPr>
          </a:p>
          <a:p>
            <a:pPr indent="457200" lvl="0" marL="0" rtl="0" algn="l">
              <a:spcBef>
                <a:spcPts val="0"/>
              </a:spcBef>
              <a:spcAft>
                <a:spcPts val="0"/>
              </a:spcAft>
              <a:buNone/>
            </a:pPr>
            <a:r>
              <a:rPr lang="en" sz="2100">
                <a:solidFill>
                  <a:schemeClr val="dk1"/>
                </a:solidFill>
                <a:latin typeface="Open Sans"/>
                <a:ea typeface="Open Sans"/>
                <a:cs typeface="Open Sans"/>
                <a:sym typeface="Open Sans"/>
              </a:rPr>
              <a:t>Where df is the name of your DataFrame</a:t>
            </a:r>
            <a:endParaRPr sz="2100">
              <a:solidFill>
                <a:schemeClr val="dk1"/>
              </a:solidFill>
              <a:latin typeface="Open Sans"/>
              <a:ea typeface="Open Sans"/>
              <a:cs typeface="Open Sans"/>
              <a:sym typeface="Open Sans"/>
            </a:endParaRPr>
          </a:p>
          <a:p>
            <a:pPr indent="457200" lvl="0" marL="0" rtl="0" algn="l">
              <a:spcBef>
                <a:spcPts val="0"/>
              </a:spcBef>
              <a:spcAft>
                <a:spcPts val="0"/>
              </a:spcAft>
              <a:buNone/>
            </a:pPr>
            <a:r>
              <a:t/>
            </a:r>
            <a:endParaRPr sz="2100">
              <a:solidFill>
                <a:schemeClr val="dk1"/>
              </a:solidFill>
              <a:latin typeface="Open Sans"/>
              <a:ea typeface="Open Sans"/>
              <a:cs typeface="Open Sans"/>
              <a:sym typeface="Open Sans"/>
            </a:endParaRPr>
          </a:p>
          <a:p>
            <a:pPr indent="-361950" lvl="0" marL="457200" rtl="0" algn="l">
              <a:spcBef>
                <a:spcPts val="0"/>
              </a:spcBef>
              <a:spcAft>
                <a:spcPts val="0"/>
              </a:spcAft>
              <a:buClr>
                <a:schemeClr val="dk1"/>
              </a:buClr>
              <a:buSzPts val="2100"/>
              <a:buFont typeface="Open Sans"/>
              <a:buChar char="●"/>
            </a:pPr>
            <a:r>
              <a:rPr lang="en" sz="2100">
                <a:solidFill>
                  <a:schemeClr val="dk1"/>
                </a:solidFill>
                <a:latin typeface="Open Sans"/>
                <a:ea typeface="Open Sans"/>
                <a:cs typeface="Open Sans"/>
                <a:sym typeface="Open Sans"/>
              </a:rPr>
              <a:t>If you want to export without the index, simply add index=False</a:t>
            </a:r>
            <a:endParaRPr sz="21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2100">
              <a:solidFill>
                <a:schemeClr val="dk1"/>
              </a:solidFill>
              <a:latin typeface="Open Sans"/>
              <a:ea typeface="Open Sans"/>
              <a:cs typeface="Open Sans"/>
              <a:sym typeface="Open Sans"/>
            </a:endParaRPr>
          </a:p>
          <a:p>
            <a:pPr indent="0" lvl="0" marL="914400" rtl="0" algn="l">
              <a:spcBef>
                <a:spcPts val="0"/>
              </a:spcBef>
              <a:spcAft>
                <a:spcPts val="0"/>
              </a:spcAft>
              <a:buNone/>
            </a:pPr>
            <a:r>
              <a:t/>
            </a:r>
            <a:endParaRPr sz="2100">
              <a:solidFill>
                <a:schemeClr val="dk1"/>
              </a:solidFill>
              <a:highlight>
                <a:srgbClr val="D9D9D9"/>
              </a:highlight>
              <a:latin typeface="Open Sans"/>
              <a:ea typeface="Open Sans"/>
              <a:cs typeface="Open Sans"/>
              <a:sym typeface="Open Sans"/>
            </a:endParaRPr>
          </a:p>
        </p:txBody>
      </p:sp>
      <p:pic>
        <p:nvPicPr>
          <p:cNvPr id="215" name="Google Shape;215;p27"/>
          <p:cNvPicPr preferRelativeResize="0"/>
          <p:nvPr/>
        </p:nvPicPr>
        <p:blipFill>
          <a:blip r:embed="rId4">
            <a:alphaModFix/>
          </a:blip>
          <a:stretch>
            <a:fillRect/>
          </a:stretch>
        </p:blipFill>
        <p:spPr>
          <a:xfrm>
            <a:off x="2014825" y="2782563"/>
            <a:ext cx="4242708" cy="907400"/>
          </a:xfrm>
          <a:prstGeom prst="rect">
            <a:avLst/>
          </a:prstGeom>
          <a:noFill/>
          <a:ln>
            <a:noFill/>
          </a:ln>
        </p:spPr>
      </p:pic>
      <p:pic>
        <p:nvPicPr>
          <p:cNvPr id="216" name="Google Shape;216;p27"/>
          <p:cNvPicPr preferRelativeResize="0"/>
          <p:nvPr/>
        </p:nvPicPr>
        <p:blipFill>
          <a:blip r:embed="rId5">
            <a:alphaModFix/>
          </a:blip>
          <a:stretch>
            <a:fillRect/>
          </a:stretch>
        </p:blipFill>
        <p:spPr>
          <a:xfrm>
            <a:off x="1904950" y="5102450"/>
            <a:ext cx="5252601" cy="745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2" name="Google Shape;222;p2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23" name="Google Shape;223;p28"/>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Pandas to_csv with example</a:t>
            </a:r>
            <a:endParaRPr sz="4800">
              <a:solidFill>
                <a:srgbClr val="434343"/>
              </a:solidFill>
              <a:latin typeface="Economica"/>
              <a:ea typeface="Economica"/>
              <a:cs typeface="Economica"/>
              <a:sym typeface="Economica"/>
            </a:endParaRPr>
          </a:p>
        </p:txBody>
      </p:sp>
      <p:grpSp>
        <p:nvGrpSpPr>
          <p:cNvPr id="224" name="Google Shape;224;p28"/>
          <p:cNvGrpSpPr/>
          <p:nvPr/>
        </p:nvGrpSpPr>
        <p:grpSpPr>
          <a:xfrm>
            <a:off x="0" y="5976100"/>
            <a:ext cx="9144000" cy="919800"/>
            <a:chOff x="0" y="5976100"/>
            <a:chExt cx="9144000" cy="919800"/>
          </a:xfrm>
        </p:grpSpPr>
        <p:sp>
          <p:nvSpPr>
            <p:cNvPr id="225" name="Google Shape;225;p2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6" name="Google Shape;226;p28"/>
            <p:cNvPicPr preferRelativeResize="0"/>
            <p:nvPr/>
          </p:nvPicPr>
          <p:blipFill>
            <a:blip r:embed="rId3">
              <a:alphaModFix/>
            </a:blip>
            <a:stretch>
              <a:fillRect/>
            </a:stretch>
          </p:blipFill>
          <p:spPr>
            <a:xfrm>
              <a:off x="3504750" y="6128050"/>
              <a:ext cx="2053000" cy="615900"/>
            </a:xfrm>
            <a:prstGeom prst="rect">
              <a:avLst/>
            </a:prstGeom>
            <a:noFill/>
            <a:ln>
              <a:noFill/>
            </a:ln>
          </p:spPr>
        </p:pic>
      </p:grpSp>
      <p:pic>
        <p:nvPicPr>
          <p:cNvPr id="227" name="Google Shape;227;p28"/>
          <p:cNvPicPr preferRelativeResize="0"/>
          <p:nvPr/>
        </p:nvPicPr>
        <p:blipFill rotWithShape="1">
          <a:blip r:embed="rId4">
            <a:alphaModFix/>
          </a:blip>
          <a:srcRect b="0" l="10185" r="0" t="0"/>
          <a:stretch/>
        </p:blipFill>
        <p:spPr>
          <a:xfrm>
            <a:off x="35450" y="2144775"/>
            <a:ext cx="9144001" cy="262124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3" name="Google Shape;233;p2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34" name="Google Shape;234;p29"/>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Comprehensive Tutorial</a:t>
            </a:r>
            <a:endParaRPr sz="4800">
              <a:solidFill>
                <a:srgbClr val="434343"/>
              </a:solidFill>
              <a:latin typeface="Economica"/>
              <a:ea typeface="Economica"/>
              <a:cs typeface="Economica"/>
              <a:sym typeface="Economica"/>
            </a:endParaRPr>
          </a:p>
        </p:txBody>
      </p:sp>
      <p:grpSp>
        <p:nvGrpSpPr>
          <p:cNvPr id="235" name="Google Shape;235;p29"/>
          <p:cNvGrpSpPr/>
          <p:nvPr/>
        </p:nvGrpSpPr>
        <p:grpSpPr>
          <a:xfrm>
            <a:off x="0" y="5976100"/>
            <a:ext cx="9144000" cy="919800"/>
            <a:chOff x="0" y="5976100"/>
            <a:chExt cx="9144000" cy="919800"/>
          </a:xfrm>
        </p:grpSpPr>
        <p:sp>
          <p:nvSpPr>
            <p:cNvPr id="236" name="Google Shape;236;p2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7" name="Google Shape;237;p29"/>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38" name="Google Shape;238;p29"/>
          <p:cNvSpPr txBox="1"/>
          <p:nvPr/>
        </p:nvSpPr>
        <p:spPr>
          <a:xfrm>
            <a:off x="1190900" y="1724450"/>
            <a:ext cx="5945700" cy="38142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chemeClr val="dk1"/>
              </a:buClr>
              <a:buSzPts val="2100"/>
              <a:buFont typeface="Open Sans"/>
              <a:buChar char="●"/>
            </a:pPr>
            <a:r>
              <a:rPr lang="en" sz="2100">
                <a:solidFill>
                  <a:schemeClr val="dk1"/>
                </a:solidFill>
                <a:highlight>
                  <a:srgbClr val="FFFF00"/>
                </a:highlight>
                <a:latin typeface="Open Sans"/>
                <a:ea typeface="Open Sans"/>
                <a:cs typeface="Open Sans"/>
                <a:sym typeface="Open Sans"/>
              </a:rPr>
              <a:t>Must read- </a:t>
            </a:r>
            <a:endParaRPr sz="2100">
              <a:solidFill>
                <a:schemeClr val="dk1"/>
              </a:solidFill>
              <a:highlight>
                <a:srgbClr val="FFFF00"/>
              </a:highlight>
              <a:latin typeface="Open Sans"/>
              <a:ea typeface="Open Sans"/>
              <a:cs typeface="Open Sans"/>
              <a:sym typeface="Open Sans"/>
            </a:endParaRPr>
          </a:p>
          <a:p>
            <a:pPr indent="0" lvl="0" marL="457200" rtl="0" algn="l">
              <a:spcBef>
                <a:spcPts val="0"/>
              </a:spcBef>
              <a:spcAft>
                <a:spcPts val="0"/>
              </a:spcAft>
              <a:buNone/>
            </a:pPr>
            <a:r>
              <a:rPr lang="en" sz="2100">
                <a:solidFill>
                  <a:schemeClr val="dk1"/>
                </a:solidFill>
                <a:latin typeface="Open Sans"/>
                <a:ea typeface="Open Sans"/>
                <a:cs typeface="Open Sans"/>
                <a:sym typeface="Open Sans"/>
              </a:rPr>
              <a:t>A comprehensive tutorial on pandas for beginners.</a:t>
            </a:r>
            <a:endParaRPr sz="21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21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b="1" sz="2000">
              <a:solidFill>
                <a:schemeClr val="dk1"/>
              </a:solidFill>
              <a:latin typeface="Open Sans"/>
              <a:ea typeface="Open Sans"/>
              <a:cs typeface="Open Sans"/>
              <a:sym typeface="Open Sans"/>
            </a:endParaRPr>
          </a:p>
          <a:p>
            <a:pPr indent="0" lvl="0" marL="457200" rtl="0" algn="l">
              <a:spcBef>
                <a:spcPts val="0"/>
              </a:spcBef>
              <a:spcAft>
                <a:spcPts val="0"/>
              </a:spcAft>
              <a:buNone/>
            </a:pPr>
            <a:r>
              <a:rPr b="1" lang="en" sz="2000" u="sng">
                <a:solidFill>
                  <a:schemeClr val="hlink"/>
                </a:solidFill>
                <a:latin typeface="Open Sans"/>
                <a:ea typeface="Open Sans"/>
                <a:cs typeface="Open Sans"/>
                <a:sym typeface="Open Sans"/>
                <a:hlinkClick r:id="rId4"/>
              </a:rPr>
              <a:t>https://www.learndatasci.com/tutorials/python-pandas-tutorial-complete-introduction-for-beginners/</a:t>
            </a:r>
            <a:r>
              <a:rPr b="1" lang="en" sz="2000">
                <a:solidFill>
                  <a:schemeClr val="dk1"/>
                </a:solidFill>
                <a:latin typeface="Open Sans"/>
                <a:ea typeface="Open Sans"/>
                <a:cs typeface="Open Sans"/>
                <a:sym typeface="Open Sans"/>
              </a:rPr>
              <a:t> </a:t>
            </a:r>
            <a:endParaRPr b="1" sz="2000">
              <a:solidFill>
                <a:schemeClr val="dk1"/>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4" name="Google Shape;244;p3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45" name="Google Shape;245;p30"/>
          <p:cNvGrpSpPr/>
          <p:nvPr/>
        </p:nvGrpSpPr>
        <p:grpSpPr>
          <a:xfrm>
            <a:off x="0" y="5976100"/>
            <a:ext cx="9144000" cy="919800"/>
            <a:chOff x="0" y="5976100"/>
            <a:chExt cx="9144000" cy="919800"/>
          </a:xfrm>
        </p:grpSpPr>
        <p:sp>
          <p:nvSpPr>
            <p:cNvPr id="246" name="Google Shape;246;p3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7" name="Google Shape;247;p30"/>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48" name="Google Shape;248;p30"/>
          <p:cNvSpPr txBox="1"/>
          <p:nvPr/>
        </p:nvSpPr>
        <p:spPr>
          <a:xfrm>
            <a:off x="745350" y="145925"/>
            <a:ext cx="7653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Let’s Practice!</a:t>
            </a:r>
            <a:endParaRPr sz="4800">
              <a:solidFill>
                <a:srgbClr val="434343"/>
              </a:solidFill>
              <a:latin typeface="Economica"/>
              <a:ea typeface="Economica"/>
              <a:cs typeface="Economica"/>
              <a:sym typeface="Economica"/>
            </a:endParaRPr>
          </a:p>
        </p:txBody>
      </p:sp>
      <p:sp>
        <p:nvSpPr>
          <p:cNvPr id="249" name="Google Shape;249;p30"/>
          <p:cNvSpPr txBox="1"/>
          <p:nvPr/>
        </p:nvSpPr>
        <p:spPr>
          <a:xfrm>
            <a:off x="631500" y="867150"/>
            <a:ext cx="7881000" cy="51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Now let’s practice what we’ve learnt on a real dataset </a:t>
            </a:r>
            <a:br>
              <a:rPr lang="en" sz="1800">
                <a:latin typeface="Open Sans"/>
                <a:ea typeface="Open Sans"/>
                <a:cs typeface="Open Sans"/>
                <a:sym typeface="Open Sans"/>
              </a:rPr>
            </a:br>
            <a:endParaRPr sz="1800">
              <a:latin typeface="Open Sans"/>
              <a:ea typeface="Open Sans"/>
              <a:cs typeface="Open Sans"/>
              <a:sym typeface="Open Sans"/>
            </a:endParaRPr>
          </a:p>
          <a:p>
            <a:pPr indent="0" lvl="0" marL="0" rtl="0" algn="l">
              <a:spcBef>
                <a:spcPts val="0"/>
              </a:spcBef>
              <a:spcAft>
                <a:spcPts val="0"/>
              </a:spcAft>
              <a:buNone/>
            </a:pPr>
            <a:r>
              <a:rPr lang="en" sz="1600">
                <a:latin typeface="Open Sans"/>
                <a:ea typeface="Open Sans"/>
                <a:cs typeface="Open Sans"/>
                <a:sym typeface="Open Sans"/>
              </a:rPr>
              <a:t>The dataset can be downloaded from </a:t>
            </a:r>
            <a:endParaRPr sz="1600">
              <a:latin typeface="Open Sans"/>
              <a:ea typeface="Open Sans"/>
              <a:cs typeface="Open Sans"/>
              <a:sym typeface="Open Sans"/>
            </a:endParaRPr>
          </a:p>
          <a:p>
            <a:pPr indent="0" lvl="0" marL="0" rtl="0" algn="l">
              <a:spcBef>
                <a:spcPts val="0"/>
              </a:spcBef>
              <a:spcAft>
                <a:spcPts val="0"/>
              </a:spcAft>
              <a:buNone/>
            </a:pPr>
            <a:r>
              <a:rPr lang="en" sz="1600" u="sng">
                <a:solidFill>
                  <a:schemeClr val="hlink"/>
                </a:solidFill>
                <a:latin typeface="Open Sans"/>
                <a:ea typeface="Open Sans"/>
                <a:cs typeface="Open Sans"/>
                <a:sym typeface="Open Sans"/>
                <a:hlinkClick r:id="rId4"/>
              </a:rPr>
              <a:t>https://data.un.org/Data.aspx?q=greenhouse+gas+co2+emissions&amp;d=GHG&amp;f=seriesID%3aGHG</a:t>
            </a:r>
            <a:endParaRPr sz="16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457200" rtl="0" algn="l">
              <a:spcBef>
                <a:spcPts val="0"/>
              </a:spcBef>
              <a:spcAft>
                <a:spcPts val="0"/>
              </a:spcAft>
              <a:buNone/>
            </a:pPr>
            <a:r>
              <a:t/>
            </a:r>
            <a:endParaRPr sz="2000">
              <a:latin typeface="Open Sans"/>
              <a:ea typeface="Open Sans"/>
              <a:cs typeface="Open Sans"/>
              <a:sym typeface="Open Sans"/>
            </a:endParaRPr>
          </a:p>
          <a:p>
            <a:pPr indent="0" lvl="0" marL="457200" rtl="0" algn="l">
              <a:spcBef>
                <a:spcPts val="0"/>
              </a:spcBef>
              <a:spcAft>
                <a:spcPts val="0"/>
              </a:spcAft>
              <a:buNone/>
            </a:pPr>
            <a:r>
              <a:t/>
            </a:r>
            <a:endParaRPr sz="2000">
              <a:latin typeface="Open Sans"/>
              <a:ea typeface="Open Sans"/>
              <a:cs typeface="Open Sans"/>
              <a:sym typeface="Open Sans"/>
            </a:endParaRPr>
          </a:p>
          <a:p>
            <a:pPr indent="0" lvl="0" marL="457200" rtl="0" algn="l">
              <a:spcBef>
                <a:spcPts val="0"/>
              </a:spcBef>
              <a:spcAft>
                <a:spcPts val="0"/>
              </a:spcAft>
              <a:buNone/>
            </a:pPr>
            <a:r>
              <a:t/>
            </a:r>
            <a:endParaRPr sz="2000">
              <a:latin typeface="Open Sans"/>
              <a:ea typeface="Open Sans"/>
              <a:cs typeface="Open Sans"/>
              <a:sym typeface="Open Sans"/>
            </a:endParaRPr>
          </a:p>
          <a:p>
            <a:pPr indent="0" lvl="0" marL="457200" rtl="0" algn="l">
              <a:spcBef>
                <a:spcPts val="0"/>
              </a:spcBef>
              <a:spcAft>
                <a:spcPts val="0"/>
              </a:spcAft>
              <a:buNone/>
            </a:pPr>
            <a:r>
              <a:t/>
            </a:r>
            <a:endParaRPr sz="2000">
              <a:latin typeface="Open Sans"/>
              <a:ea typeface="Open Sans"/>
              <a:cs typeface="Open Sans"/>
              <a:sym typeface="Open Sans"/>
            </a:endParaRPr>
          </a:p>
          <a:p>
            <a:pPr indent="0" lvl="0" marL="457200" rtl="0" algn="l">
              <a:spcBef>
                <a:spcPts val="0"/>
              </a:spcBef>
              <a:spcAft>
                <a:spcPts val="0"/>
              </a:spcAft>
              <a:buNone/>
            </a:pPr>
            <a:r>
              <a:t/>
            </a:r>
            <a:endParaRPr sz="2000">
              <a:latin typeface="Open Sans"/>
              <a:ea typeface="Open Sans"/>
              <a:cs typeface="Open Sans"/>
              <a:sym typeface="Open Sans"/>
            </a:endParaRPr>
          </a:p>
          <a:p>
            <a:pPr indent="0" lvl="0" marL="457200" rtl="0" algn="l">
              <a:spcBef>
                <a:spcPts val="0"/>
              </a:spcBef>
              <a:spcAft>
                <a:spcPts val="0"/>
              </a:spcAft>
              <a:buNone/>
            </a:pPr>
            <a:r>
              <a:t/>
            </a:r>
            <a:endParaRPr sz="2000">
              <a:latin typeface="Open Sans"/>
              <a:ea typeface="Open Sans"/>
              <a:cs typeface="Open Sans"/>
              <a:sym typeface="Open Sans"/>
            </a:endParaRPr>
          </a:p>
          <a:p>
            <a:pPr indent="0" lvl="0" marL="457200" rtl="0" algn="l">
              <a:spcBef>
                <a:spcPts val="0"/>
              </a:spcBef>
              <a:spcAft>
                <a:spcPts val="0"/>
              </a:spcAft>
              <a:buNone/>
            </a:pPr>
            <a:r>
              <a:t/>
            </a:r>
            <a:endParaRPr sz="2000">
              <a:latin typeface="Open Sans"/>
              <a:ea typeface="Open Sans"/>
              <a:cs typeface="Open Sans"/>
              <a:sym typeface="Open Sans"/>
            </a:endParaRPr>
          </a:p>
          <a:p>
            <a:pPr indent="0" lvl="0" marL="45720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p:txBody>
      </p:sp>
      <p:pic>
        <p:nvPicPr>
          <p:cNvPr id="250" name="Google Shape;250;p30"/>
          <p:cNvPicPr preferRelativeResize="0"/>
          <p:nvPr/>
        </p:nvPicPr>
        <p:blipFill rotWithShape="1">
          <a:blip r:embed="rId5">
            <a:alphaModFix/>
          </a:blip>
          <a:srcRect b="15782" l="0" r="33368" t="0"/>
          <a:stretch/>
        </p:blipFill>
        <p:spPr>
          <a:xfrm>
            <a:off x="1651750" y="2593900"/>
            <a:ext cx="5840501" cy="2986450"/>
          </a:xfrm>
          <a:prstGeom prst="rect">
            <a:avLst/>
          </a:prstGeom>
          <a:noFill/>
          <a:ln>
            <a:noFill/>
          </a:ln>
        </p:spPr>
      </p:pic>
      <p:sp>
        <p:nvSpPr>
          <p:cNvPr id="251" name="Google Shape;251;p30"/>
          <p:cNvSpPr/>
          <p:nvPr/>
        </p:nvSpPr>
        <p:spPr>
          <a:xfrm>
            <a:off x="138925" y="4901225"/>
            <a:ext cx="2844000" cy="615900"/>
          </a:xfrm>
          <a:prstGeom prst="wedgeRoundRectCallout">
            <a:avLst>
              <a:gd fmla="val 93436" name="adj1"/>
              <a:gd fmla="val -38951" name="adj2"/>
              <a:gd fmla="val 0" name="adj3"/>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Click on Comma to download a comma </a:t>
            </a:r>
            <a:r>
              <a:rPr lang="en">
                <a:solidFill>
                  <a:srgbClr val="FFFFFF"/>
                </a:solidFill>
              </a:rPr>
              <a:t>separated</a:t>
            </a:r>
            <a:r>
              <a:rPr lang="en">
                <a:solidFill>
                  <a:srgbClr val="FFFFFF"/>
                </a:solidFill>
              </a:rPr>
              <a:t> file </a:t>
            </a:r>
            <a:endParaRPr>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7" name="Google Shape;257;p3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58" name="Google Shape;258;p31"/>
          <p:cNvSpPr txBox="1"/>
          <p:nvPr/>
        </p:nvSpPr>
        <p:spPr>
          <a:xfrm>
            <a:off x="745350" y="145925"/>
            <a:ext cx="7653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Let’s Practice!</a:t>
            </a:r>
            <a:endParaRPr sz="4800">
              <a:solidFill>
                <a:srgbClr val="434343"/>
              </a:solidFill>
              <a:latin typeface="Economica"/>
              <a:ea typeface="Economica"/>
              <a:cs typeface="Economica"/>
              <a:sym typeface="Economica"/>
            </a:endParaRPr>
          </a:p>
        </p:txBody>
      </p:sp>
      <p:sp>
        <p:nvSpPr>
          <p:cNvPr id="259" name="Google Shape;259;p31"/>
          <p:cNvSpPr txBox="1"/>
          <p:nvPr/>
        </p:nvSpPr>
        <p:spPr>
          <a:xfrm>
            <a:off x="277850" y="867150"/>
            <a:ext cx="8651400" cy="51237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Extract the zip file.</a:t>
            </a:r>
            <a:endParaRPr sz="19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lang="en" sz="1900" u="sng">
                <a:solidFill>
                  <a:schemeClr val="dk1"/>
                </a:solidFill>
                <a:latin typeface="Open Sans"/>
                <a:ea typeface="Open Sans"/>
                <a:cs typeface="Open Sans"/>
                <a:sym typeface="Open Sans"/>
              </a:rPr>
              <a:t>For Jupyter Notebook users:</a:t>
            </a:r>
            <a:endParaRPr sz="1900" u="sng">
              <a:solidFill>
                <a:schemeClr val="dk1"/>
              </a:solidFill>
              <a:latin typeface="Open Sans"/>
              <a:ea typeface="Open Sans"/>
              <a:cs typeface="Open Sans"/>
              <a:sym typeface="Open Sans"/>
            </a:endParaRPr>
          </a:p>
          <a:p>
            <a:pPr indent="0" lvl="0" marL="457200" rtl="0" algn="l">
              <a:spcBef>
                <a:spcPts val="0"/>
              </a:spcBef>
              <a:spcAft>
                <a:spcPts val="0"/>
              </a:spcAft>
              <a:buNone/>
            </a:pPr>
            <a:r>
              <a:rPr lang="en" sz="1900">
                <a:solidFill>
                  <a:schemeClr val="dk1"/>
                </a:solidFill>
                <a:latin typeface="Open Sans"/>
                <a:ea typeface="Open Sans"/>
                <a:cs typeface="Open Sans"/>
                <a:sym typeface="Open Sans"/>
              </a:rPr>
              <a:t>Place the CSV file that you just extracted in the same folder you’re running your Jupyter Notebook from or just copy the folder path and paste it as given in the examples in previous slides.</a:t>
            </a:r>
            <a:endParaRPr sz="1900">
              <a:solidFill>
                <a:schemeClr val="dk1"/>
              </a:solidFill>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lang="en" sz="1900" u="sng">
                <a:solidFill>
                  <a:schemeClr val="dk1"/>
                </a:solidFill>
                <a:latin typeface="Open Sans"/>
                <a:ea typeface="Open Sans"/>
                <a:cs typeface="Open Sans"/>
                <a:sym typeface="Open Sans"/>
              </a:rPr>
              <a:t>For Google Colab users:</a:t>
            </a:r>
            <a:endParaRPr sz="1900" u="sng">
              <a:solidFill>
                <a:schemeClr val="dk1"/>
              </a:solidFill>
              <a:latin typeface="Open Sans"/>
              <a:ea typeface="Open Sans"/>
              <a:cs typeface="Open Sans"/>
              <a:sym typeface="Open Sans"/>
            </a:endParaRPr>
          </a:p>
          <a:p>
            <a:pPr indent="-349250" lvl="1" marL="914400" rtl="0" algn="l">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To upload from your local drive, start with the following code:</a:t>
            </a:r>
            <a:endParaRPr sz="1900">
              <a:solidFill>
                <a:schemeClr val="dk1"/>
              </a:solidFill>
              <a:latin typeface="Open Sans"/>
              <a:ea typeface="Open Sans"/>
              <a:cs typeface="Open Sans"/>
              <a:sym typeface="Open Sans"/>
            </a:endParaRPr>
          </a:p>
          <a:p>
            <a:pPr indent="457200" lvl="0" marL="914400" rtl="0" algn="l">
              <a:spcBef>
                <a:spcPts val="0"/>
              </a:spcBef>
              <a:spcAft>
                <a:spcPts val="0"/>
              </a:spcAft>
              <a:buNone/>
            </a:pPr>
            <a:r>
              <a:rPr lang="en" sz="1900">
                <a:solidFill>
                  <a:schemeClr val="dk1"/>
                </a:solidFill>
                <a:highlight>
                  <a:srgbClr val="D9D9D9"/>
                </a:highlight>
                <a:latin typeface="Open Sans"/>
                <a:ea typeface="Open Sans"/>
                <a:cs typeface="Open Sans"/>
                <a:sym typeface="Open Sans"/>
              </a:rPr>
              <a:t>from google.colab import files</a:t>
            </a:r>
            <a:endParaRPr sz="1900">
              <a:solidFill>
                <a:schemeClr val="dk1"/>
              </a:solidFill>
              <a:highlight>
                <a:srgbClr val="D9D9D9"/>
              </a:highlight>
              <a:latin typeface="Open Sans"/>
              <a:ea typeface="Open Sans"/>
              <a:cs typeface="Open Sans"/>
              <a:sym typeface="Open Sans"/>
            </a:endParaRPr>
          </a:p>
          <a:p>
            <a:pPr indent="457200" lvl="0" marL="914400" rtl="0" algn="l">
              <a:spcBef>
                <a:spcPts val="0"/>
              </a:spcBef>
              <a:spcAft>
                <a:spcPts val="0"/>
              </a:spcAft>
              <a:buNone/>
            </a:pPr>
            <a:r>
              <a:rPr lang="en" sz="1900">
                <a:solidFill>
                  <a:schemeClr val="dk1"/>
                </a:solidFill>
                <a:highlight>
                  <a:srgbClr val="D9D9D9"/>
                </a:highlight>
                <a:latin typeface="Open Sans"/>
                <a:ea typeface="Open Sans"/>
                <a:cs typeface="Open Sans"/>
                <a:sym typeface="Open Sans"/>
              </a:rPr>
              <a:t>uploaded = files.upload()</a:t>
            </a:r>
            <a:endParaRPr sz="1900">
              <a:solidFill>
                <a:schemeClr val="dk1"/>
              </a:solidFill>
              <a:latin typeface="Open Sans"/>
              <a:ea typeface="Open Sans"/>
              <a:cs typeface="Open Sans"/>
              <a:sym typeface="Open Sans"/>
            </a:endParaRPr>
          </a:p>
          <a:p>
            <a:pPr indent="-349250" lvl="1" marL="914400" rtl="0" algn="l">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It will prompt you to select a file. Click on “Choose Files” then select and upload the file. Wait for the file to be 100% uploaded. You should see the name of the file once Colab has uploaded it.</a:t>
            </a:r>
            <a:endParaRPr sz="1900">
              <a:solidFill>
                <a:schemeClr val="dk1"/>
              </a:solidFill>
              <a:latin typeface="Open Sans"/>
              <a:ea typeface="Open Sans"/>
              <a:cs typeface="Open Sans"/>
              <a:sym typeface="Open Sans"/>
            </a:endParaRPr>
          </a:p>
          <a:p>
            <a:pPr indent="-349250" lvl="1" marL="914400" rtl="0" algn="l">
              <a:spcBef>
                <a:spcPts val="0"/>
              </a:spcBef>
              <a:spcAft>
                <a:spcPts val="0"/>
              </a:spcAft>
              <a:buClr>
                <a:schemeClr val="dk1"/>
              </a:buClr>
              <a:buSzPts val="1900"/>
              <a:buFont typeface="Open Sans"/>
              <a:buChar char="○"/>
            </a:pPr>
            <a:r>
              <a:rPr lang="en" sz="1900" u="sng">
                <a:solidFill>
                  <a:schemeClr val="hlink"/>
                </a:solidFill>
                <a:latin typeface="Open Sans"/>
                <a:ea typeface="Open Sans"/>
                <a:cs typeface="Open Sans"/>
                <a:sym typeface="Open Sans"/>
                <a:hlinkClick r:id="rId3"/>
              </a:rPr>
              <a:t>Read this article here for more help</a:t>
            </a:r>
            <a:endParaRPr sz="1900">
              <a:solidFill>
                <a:schemeClr val="dk1"/>
              </a:solidFill>
              <a:latin typeface="Open Sans"/>
              <a:ea typeface="Open Sans"/>
              <a:cs typeface="Open Sans"/>
              <a:sym typeface="Open Sans"/>
            </a:endParaRPr>
          </a:p>
        </p:txBody>
      </p:sp>
      <p:pic>
        <p:nvPicPr>
          <p:cNvPr id="260" name="Google Shape;260;p31"/>
          <p:cNvPicPr preferRelativeResize="0"/>
          <p:nvPr/>
        </p:nvPicPr>
        <p:blipFill>
          <a:blip r:embed="rId4">
            <a:alphaModFix/>
          </a:blip>
          <a:stretch>
            <a:fillRect/>
          </a:stretch>
        </p:blipFill>
        <p:spPr>
          <a:xfrm>
            <a:off x="145362" y="5249100"/>
            <a:ext cx="8853276" cy="1576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66" name="Google Shape;66;p14"/>
          <p:cNvGrpSpPr/>
          <p:nvPr/>
        </p:nvGrpSpPr>
        <p:grpSpPr>
          <a:xfrm>
            <a:off x="0" y="5976100"/>
            <a:ext cx="9144000" cy="919800"/>
            <a:chOff x="0" y="5976100"/>
            <a:chExt cx="9144000" cy="919800"/>
          </a:xfrm>
        </p:grpSpPr>
        <p:sp>
          <p:nvSpPr>
            <p:cNvPr id="67" name="Google Shape;67;p1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69" name="Google Shape;69;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70" name="Google Shape;70;p14"/>
          <p:cNvSpPr/>
          <p:nvPr/>
        </p:nvSpPr>
        <p:spPr>
          <a:xfrm>
            <a:off x="1190900" y="2730450"/>
            <a:ext cx="25359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ctr">
              <a:spcBef>
                <a:spcPts val="0"/>
              </a:spcBef>
              <a:spcAft>
                <a:spcPts val="0"/>
              </a:spcAft>
              <a:buSzPts val="1800"/>
              <a:buFont typeface="Roboto"/>
              <a:buAutoNum type="arabicPeriod"/>
            </a:pPr>
            <a:r>
              <a:rPr lang="en" sz="1800">
                <a:latin typeface="Roboto"/>
                <a:ea typeface="Roboto"/>
                <a:cs typeface="Roboto"/>
                <a:sym typeface="Roboto"/>
              </a:rPr>
              <a:t>Pandas Recap</a:t>
            </a:r>
            <a:endParaRPr sz="1800">
              <a:latin typeface="Roboto"/>
              <a:ea typeface="Roboto"/>
              <a:cs typeface="Roboto"/>
              <a:sym typeface="Roboto"/>
            </a:endParaRPr>
          </a:p>
        </p:txBody>
      </p:sp>
      <p:sp>
        <p:nvSpPr>
          <p:cNvPr id="71" name="Google Shape;71;p14"/>
          <p:cNvSpPr/>
          <p:nvPr/>
        </p:nvSpPr>
        <p:spPr>
          <a:xfrm>
            <a:off x="5335700" y="2730450"/>
            <a:ext cx="30213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Roboto"/>
                <a:ea typeface="Roboto"/>
                <a:cs typeface="Roboto"/>
                <a:sym typeface="Roboto"/>
              </a:rPr>
              <a:t>2. Working with CSV files</a:t>
            </a:r>
            <a:endParaRPr sz="18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6" name="Google Shape;266;p3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67" name="Google Shape;267;p32"/>
          <p:cNvSpPr txBox="1"/>
          <p:nvPr/>
        </p:nvSpPr>
        <p:spPr>
          <a:xfrm>
            <a:off x="745350" y="145925"/>
            <a:ext cx="7653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Let’s Practice!</a:t>
            </a:r>
            <a:endParaRPr sz="4800">
              <a:solidFill>
                <a:srgbClr val="434343"/>
              </a:solidFill>
              <a:latin typeface="Economica"/>
              <a:ea typeface="Economica"/>
              <a:cs typeface="Economica"/>
              <a:sym typeface="Economica"/>
            </a:endParaRPr>
          </a:p>
        </p:txBody>
      </p:sp>
      <p:sp>
        <p:nvSpPr>
          <p:cNvPr id="268" name="Google Shape;268;p32"/>
          <p:cNvSpPr txBox="1"/>
          <p:nvPr/>
        </p:nvSpPr>
        <p:spPr>
          <a:xfrm>
            <a:off x="277850" y="1658125"/>
            <a:ext cx="8651400" cy="43326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Load the CSV file into a variable - greenhouse_data</a:t>
            </a:r>
            <a:endParaRPr sz="19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Use the description function to understand how the data looks like</a:t>
            </a:r>
            <a:endParaRPr sz="19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Print its first 10 rows using head()</a:t>
            </a:r>
            <a:endParaRPr sz="19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Print its last 10 rows using tail()</a:t>
            </a:r>
            <a:endParaRPr sz="19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Check if there are any null values</a:t>
            </a:r>
            <a:endParaRPr sz="19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Store the DataFrame to a CSV file named ‘file2.csv’</a:t>
            </a:r>
            <a:endParaRPr sz="1900">
              <a:solidFill>
                <a:schemeClr val="dk1"/>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4" name="Google Shape;274;p3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75" name="Google Shape;275;p33"/>
          <p:cNvSpPr txBox="1"/>
          <p:nvPr/>
        </p:nvSpPr>
        <p:spPr>
          <a:xfrm>
            <a:off x="745350" y="145925"/>
            <a:ext cx="7653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800">
                <a:solidFill>
                  <a:srgbClr val="434343"/>
                </a:solidFill>
                <a:latin typeface="Economica"/>
                <a:ea typeface="Economica"/>
                <a:cs typeface="Economica"/>
                <a:sym typeface="Economica"/>
              </a:rPr>
              <a:t>Optional </a:t>
            </a:r>
            <a:r>
              <a:rPr lang="en" sz="3800">
                <a:solidFill>
                  <a:srgbClr val="434343"/>
                </a:solidFill>
                <a:latin typeface="Economica"/>
                <a:ea typeface="Economica"/>
                <a:cs typeface="Economica"/>
                <a:sym typeface="Economica"/>
              </a:rPr>
              <a:t>Video Tutorial (Beginners can skip this)</a:t>
            </a:r>
            <a:endParaRPr sz="3800">
              <a:solidFill>
                <a:srgbClr val="434343"/>
              </a:solidFill>
              <a:latin typeface="Economica"/>
              <a:ea typeface="Economica"/>
              <a:cs typeface="Economica"/>
              <a:sym typeface="Economica"/>
            </a:endParaRPr>
          </a:p>
        </p:txBody>
      </p:sp>
      <p:pic>
        <p:nvPicPr>
          <p:cNvPr descr="In this video, we look at how to read from a csv file to a DataFrame and how to save a DataFrame to a csv file.&#10;&#10;Sample csv data: https://github.com/markjay4k/Pandas-Tutorial/blob/master/UN_CO2_emmisions_data_kilotonne.csv" id="276" name="Google Shape;276;p33" title="Python + Pandas Tutorial - (Pt.2) read_csv and to_csv">
            <a:hlinkClick r:id="rId3"/>
          </p:cNvPr>
          <p:cNvPicPr preferRelativeResize="0"/>
          <p:nvPr/>
        </p:nvPicPr>
        <p:blipFill>
          <a:blip r:embed="rId4">
            <a:alphaModFix/>
          </a:blip>
          <a:stretch>
            <a:fillRect/>
          </a:stretch>
        </p:blipFill>
        <p:spPr>
          <a:xfrm>
            <a:off x="1126350" y="1539700"/>
            <a:ext cx="7091075" cy="5318300"/>
          </a:xfrm>
          <a:prstGeom prst="rect">
            <a:avLst/>
          </a:prstGeom>
          <a:noFill/>
          <a:ln>
            <a:noFill/>
          </a:ln>
        </p:spPr>
      </p:pic>
      <p:sp>
        <p:nvSpPr>
          <p:cNvPr id="277" name="Google Shape;277;p33"/>
          <p:cNvSpPr txBox="1"/>
          <p:nvPr/>
        </p:nvSpPr>
        <p:spPr>
          <a:xfrm>
            <a:off x="720975" y="984750"/>
            <a:ext cx="7508700" cy="5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highlight>
                  <a:srgbClr val="FFFF00"/>
                </a:highlight>
                <a:latin typeface="Open Sans"/>
                <a:ea typeface="Open Sans"/>
                <a:cs typeface="Open Sans"/>
                <a:sym typeface="Open Sans"/>
              </a:rPr>
              <a:t>Ignore matplotlib library for the moment and you may follow the rest</a:t>
            </a:r>
            <a:endParaRPr sz="1700">
              <a:highlight>
                <a:srgbClr val="FFFF00"/>
              </a:highlight>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3" name="Google Shape;283;p3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84" name="Google Shape;284;p34"/>
          <p:cNvGrpSpPr/>
          <p:nvPr/>
        </p:nvGrpSpPr>
        <p:grpSpPr>
          <a:xfrm>
            <a:off x="0" y="5976100"/>
            <a:ext cx="9144000" cy="919800"/>
            <a:chOff x="0" y="5976100"/>
            <a:chExt cx="9144000" cy="919800"/>
          </a:xfrm>
        </p:grpSpPr>
        <p:sp>
          <p:nvSpPr>
            <p:cNvPr id="285" name="Google Shape;285;p3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6" name="Google Shape;286;p3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87" name="Google Shape;287;p34"/>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the day. Thank you!</a:t>
            </a:r>
            <a:endParaRPr sz="3300">
              <a:latin typeface="Open Sans"/>
              <a:ea typeface="Open Sans"/>
              <a:cs typeface="Open Sans"/>
              <a:sym typeface="Open Sans"/>
            </a:endParaRPr>
          </a:p>
        </p:txBody>
      </p:sp>
      <p:sp>
        <p:nvSpPr>
          <p:cNvPr id="288" name="Google Shape;288;p34"/>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in the #help channel on Slack</a:t>
            </a:r>
            <a:endParaRPr sz="700">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7" name="Google Shape;77;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78" name="Google Shape;78;p15"/>
          <p:cNvGrpSpPr/>
          <p:nvPr/>
        </p:nvGrpSpPr>
        <p:grpSpPr>
          <a:xfrm>
            <a:off x="0" y="5976100"/>
            <a:ext cx="9144000" cy="919800"/>
            <a:chOff x="0" y="5976100"/>
            <a:chExt cx="9144000" cy="919800"/>
          </a:xfrm>
        </p:grpSpPr>
        <p:sp>
          <p:nvSpPr>
            <p:cNvPr id="79" name="Google Shape;79;p1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0" name="Google Shape;80;p15"/>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81" name="Google Shape;81;p15"/>
          <p:cNvSpPr txBox="1"/>
          <p:nvPr/>
        </p:nvSpPr>
        <p:spPr>
          <a:xfrm>
            <a:off x="804750" y="145925"/>
            <a:ext cx="75345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Pandas Session Recap</a:t>
            </a:r>
            <a:endParaRPr sz="4800">
              <a:solidFill>
                <a:srgbClr val="434343"/>
              </a:solidFill>
              <a:latin typeface="Economica"/>
              <a:ea typeface="Economica"/>
              <a:cs typeface="Economica"/>
              <a:sym typeface="Economica"/>
            </a:endParaRPr>
          </a:p>
        </p:txBody>
      </p:sp>
      <p:sp>
        <p:nvSpPr>
          <p:cNvPr id="82" name="Google Shape;82;p15"/>
          <p:cNvSpPr txBox="1"/>
          <p:nvPr/>
        </p:nvSpPr>
        <p:spPr>
          <a:xfrm>
            <a:off x="742700" y="1121700"/>
            <a:ext cx="7435200" cy="48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222222"/>
                </a:solidFill>
                <a:highlight>
                  <a:srgbClr val="FFFFFF"/>
                </a:highlight>
                <a:latin typeface="Open Sans"/>
                <a:ea typeface="Open Sans"/>
                <a:cs typeface="Open Sans"/>
                <a:sym typeface="Open Sans"/>
              </a:rPr>
              <a:t>What we learnt so far?</a:t>
            </a:r>
            <a:br>
              <a:rPr b="1" lang="en" sz="1900">
                <a:solidFill>
                  <a:srgbClr val="222222"/>
                </a:solidFill>
                <a:highlight>
                  <a:srgbClr val="FFFFFF"/>
                </a:highlight>
                <a:latin typeface="Open Sans"/>
                <a:ea typeface="Open Sans"/>
                <a:cs typeface="Open Sans"/>
                <a:sym typeface="Open Sans"/>
              </a:rPr>
            </a:br>
            <a:endParaRPr b="1" sz="1900">
              <a:solidFill>
                <a:srgbClr val="222222"/>
              </a:solidFill>
              <a:highlight>
                <a:srgbClr val="FFFFFF"/>
              </a:highlight>
              <a:latin typeface="Open Sans"/>
              <a:ea typeface="Open Sans"/>
              <a:cs typeface="Open Sans"/>
              <a:sym typeface="Open Sans"/>
            </a:endParaRPr>
          </a:p>
          <a:p>
            <a:pPr indent="-349250" lvl="0" marL="457200" rtl="0" algn="l">
              <a:spcBef>
                <a:spcPts val="0"/>
              </a:spcBef>
              <a:spcAft>
                <a:spcPts val="0"/>
              </a:spcAft>
              <a:buClr>
                <a:srgbClr val="222222"/>
              </a:buClr>
              <a:buSzPts val="1900"/>
              <a:buFont typeface="Open Sans"/>
              <a:buChar char="●"/>
            </a:pPr>
            <a:r>
              <a:rPr lang="en" sz="1900">
                <a:solidFill>
                  <a:srgbClr val="222222"/>
                </a:solidFill>
                <a:highlight>
                  <a:srgbClr val="FFFFFF"/>
                </a:highlight>
                <a:latin typeface="Open Sans"/>
                <a:ea typeface="Open Sans"/>
                <a:cs typeface="Open Sans"/>
                <a:sym typeface="Open Sans"/>
              </a:rPr>
              <a:t>Pandas Objects/Data Structures (refer pre-session slides for clear explanation)</a:t>
            </a:r>
            <a:br>
              <a:rPr lang="en" sz="1900">
                <a:solidFill>
                  <a:srgbClr val="222222"/>
                </a:solidFill>
                <a:highlight>
                  <a:srgbClr val="FFFFFF"/>
                </a:highlight>
                <a:latin typeface="Open Sans"/>
                <a:ea typeface="Open Sans"/>
                <a:cs typeface="Open Sans"/>
                <a:sym typeface="Open Sans"/>
              </a:rPr>
            </a:br>
            <a:endParaRPr sz="1900">
              <a:solidFill>
                <a:srgbClr val="222222"/>
              </a:solidFill>
              <a:highlight>
                <a:srgbClr val="FFFFFF"/>
              </a:highlight>
              <a:latin typeface="Open Sans"/>
              <a:ea typeface="Open Sans"/>
              <a:cs typeface="Open Sans"/>
              <a:sym typeface="Open Sans"/>
            </a:endParaRPr>
          </a:p>
          <a:p>
            <a:pPr indent="-349250" lvl="1" marL="914400" rtl="0" algn="l">
              <a:spcBef>
                <a:spcPts val="0"/>
              </a:spcBef>
              <a:spcAft>
                <a:spcPts val="0"/>
              </a:spcAft>
              <a:buClr>
                <a:srgbClr val="222222"/>
              </a:buClr>
              <a:buSzPts val="1900"/>
              <a:buFont typeface="Open Sans"/>
              <a:buChar char="○"/>
            </a:pPr>
            <a:r>
              <a:rPr lang="en" sz="1900">
                <a:solidFill>
                  <a:srgbClr val="222222"/>
                </a:solidFill>
                <a:highlight>
                  <a:srgbClr val="FFFFFF"/>
                </a:highlight>
                <a:latin typeface="Open Sans"/>
                <a:ea typeface="Open Sans"/>
                <a:cs typeface="Open Sans"/>
                <a:sym typeface="Open Sans"/>
              </a:rPr>
              <a:t>Series </a:t>
            </a:r>
            <a:endParaRPr sz="1900">
              <a:solidFill>
                <a:srgbClr val="222222"/>
              </a:solidFill>
              <a:highlight>
                <a:srgbClr val="FFFFFF"/>
              </a:highlight>
              <a:latin typeface="Open Sans"/>
              <a:ea typeface="Open Sans"/>
              <a:cs typeface="Open Sans"/>
              <a:sym typeface="Open Sans"/>
            </a:endParaRPr>
          </a:p>
          <a:p>
            <a:pPr indent="-349250" lvl="1" marL="914400" rtl="0" algn="l">
              <a:spcBef>
                <a:spcPts val="0"/>
              </a:spcBef>
              <a:spcAft>
                <a:spcPts val="0"/>
              </a:spcAft>
              <a:buClr>
                <a:srgbClr val="222222"/>
              </a:buClr>
              <a:buSzPts val="1900"/>
              <a:buFont typeface="Open Sans"/>
              <a:buChar char="○"/>
            </a:pPr>
            <a:r>
              <a:rPr lang="en" sz="1900">
                <a:solidFill>
                  <a:srgbClr val="222222"/>
                </a:solidFill>
                <a:highlight>
                  <a:srgbClr val="FFFFFF"/>
                </a:highlight>
                <a:latin typeface="Open Sans"/>
                <a:ea typeface="Open Sans"/>
                <a:cs typeface="Open Sans"/>
                <a:sym typeface="Open Sans"/>
              </a:rPr>
              <a:t>Dataframe</a:t>
            </a:r>
            <a:endParaRPr sz="1900">
              <a:solidFill>
                <a:srgbClr val="222222"/>
              </a:solidFill>
              <a:highlight>
                <a:srgbClr val="FFFFFF"/>
              </a:highlight>
              <a:latin typeface="Open Sans"/>
              <a:ea typeface="Open Sans"/>
              <a:cs typeface="Open Sans"/>
              <a:sym typeface="Open Sans"/>
            </a:endParaRPr>
          </a:p>
          <a:p>
            <a:pPr indent="0" lvl="0" marL="457200" rtl="0" algn="l">
              <a:spcBef>
                <a:spcPts val="0"/>
              </a:spcBef>
              <a:spcAft>
                <a:spcPts val="0"/>
              </a:spcAft>
              <a:buNone/>
            </a:pPr>
            <a:r>
              <a:t/>
            </a:r>
            <a:endParaRPr sz="1900">
              <a:solidFill>
                <a:srgbClr val="222222"/>
              </a:solidFill>
              <a:highlight>
                <a:srgbClr val="FFFFFF"/>
              </a:highlight>
              <a:latin typeface="Open Sans"/>
              <a:ea typeface="Open Sans"/>
              <a:cs typeface="Open Sans"/>
              <a:sym typeface="Open Sans"/>
            </a:endParaRPr>
          </a:p>
          <a:p>
            <a:pPr indent="-349250" lvl="0" marL="457200" rtl="0" algn="l">
              <a:spcBef>
                <a:spcPts val="0"/>
              </a:spcBef>
              <a:spcAft>
                <a:spcPts val="0"/>
              </a:spcAft>
              <a:buClr>
                <a:srgbClr val="222222"/>
              </a:buClr>
              <a:buSzPts val="1900"/>
              <a:buFont typeface="Open Sans"/>
              <a:buChar char="●"/>
            </a:pPr>
            <a:r>
              <a:rPr lang="en" sz="1900">
                <a:solidFill>
                  <a:srgbClr val="222222"/>
                </a:solidFill>
                <a:highlight>
                  <a:srgbClr val="FFFFFF"/>
                </a:highlight>
                <a:latin typeface="Open Sans"/>
                <a:ea typeface="Open Sans"/>
                <a:cs typeface="Open Sans"/>
                <a:sym typeface="Open Sans"/>
              </a:rPr>
              <a:t>Data indexing and selection </a:t>
            </a:r>
            <a:br>
              <a:rPr lang="en" sz="1900">
                <a:solidFill>
                  <a:srgbClr val="222222"/>
                </a:solidFill>
                <a:highlight>
                  <a:srgbClr val="FFFFFF"/>
                </a:highlight>
                <a:latin typeface="Open Sans"/>
                <a:ea typeface="Open Sans"/>
                <a:cs typeface="Open Sans"/>
                <a:sym typeface="Open Sans"/>
              </a:rPr>
            </a:br>
            <a:endParaRPr sz="1900">
              <a:solidFill>
                <a:srgbClr val="222222"/>
              </a:solidFill>
              <a:highlight>
                <a:srgbClr val="FFFFFF"/>
              </a:highlight>
              <a:latin typeface="Open Sans"/>
              <a:ea typeface="Open Sans"/>
              <a:cs typeface="Open Sans"/>
              <a:sym typeface="Open Sans"/>
            </a:endParaRPr>
          </a:p>
          <a:p>
            <a:pPr indent="-349250" lvl="1" marL="914400" rtl="0" algn="l">
              <a:spcBef>
                <a:spcPts val="0"/>
              </a:spcBef>
              <a:spcAft>
                <a:spcPts val="0"/>
              </a:spcAft>
              <a:buClr>
                <a:srgbClr val="222222"/>
              </a:buClr>
              <a:buSzPts val="1900"/>
              <a:buFont typeface="Open Sans"/>
              <a:buChar char="○"/>
            </a:pPr>
            <a:r>
              <a:rPr b="1" lang="en" sz="1900">
                <a:solidFill>
                  <a:srgbClr val="222222"/>
                </a:solidFill>
                <a:highlight>
                  <a:srgbClr val="FFFFFF"/>
                </a:highlight>
                <a:latin typeface="Open Sans"/>
                <a:ea typeface="Open Sans"/>
                <a:cs typeface="Open Sans"/>
                <a:sym typeface="Open Sans"/>
              </a:rPr>
              <a:t>Use case: </a:t>
            </a:r>
            <a:r>
              <a:rPr lang="en" sz="1900">
                <a:solidFill>
                  <a:srgbClr val="222222"/>
                </a:solidFill>
                <a:highlight>
                  <a:srgbClr val="FFFFFF"/>
                </a:highlight>
                <a:latin typeface="Open Sans"/>
                <a:ea typeface="Open Sans"/>
                <a:cs typeface="Open Sans"/>
                <a:sym typeface="Open Sans"/>
              </a:rPr>
              <a:t>Helps fetch a data record when we are dealing with large volumes of data. For ex: If you have a data with 10 million records, you can easily fetch information of a particular serial no/index no with pandas. This operation may not be feasible with  MS Excel while dealing with such large volumes</a:t>
            </a:r>
            <a:br>
              <a:rPr lang="en" sz="1900">
                <a:solidFill>
                  <a:srgbClr val="222222"/>
                </a:solidFill>
                <a:highlight>
                  <a:srgbClr val="FFFFFF"/>
                </a:highlight>
                <a:latin typeface="Open Sans"/>
                <a:ea typeface="Open Sans"/>
                <a:cs typeface="Open Sans"/>
                <a:sym typeface="Open Sans"/>
              </a:rPr>
            </a:br>
            <a:endParaRPr sz="1900">
              <a:solidFill>
                <a:srgbClr val="222222"/>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900">
              <a:solidFill>
                <a:srgbClr val="222222"/>
              </a:solidFill>
              <a:highlight>
                <a:srgbClr val="FFFFFF"/>
              </a:highlight>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8" name="Google Shape;88;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89" name="Google Shape;89;p16"/>
          <p:cNvGrpSpPr/>
          <p:nvPr/>
        </p:nvGrpSpPr>
        <p:grpSpPr>
          <a:xfrm>
            <a:off x="0" y="5976100"/>
            <a:ext cx="9144000" cy="919800"/>
            <a:chOff x="0" y="5976100"/>
            <a:chExt cx="9144000" cy="919800"/>
          </a:xfrm>
        </p:grpSpPr>
        <p:sp>
          <p:nvSpPr>
            <p:cNvPr id="90" name="Google Shape;90;p1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1" name="Google Shape;91;p16"/>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92" name="Google Shape;92;p16"/>
          <p:cNvSpPr txBox="1"/>
          <p:nvPr/>
        </p:nvSpPr>
        <p:spPr>
          <a:xfrm>
            <a:off x="804750" y="145925"/>
            <a:ext cx="75345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Pandas Session Recap</a:t>
            </a:r>
            <a:endParaRPr sz="4800">
              <a:solidFill>
                <a:srgbClr val="434343"/>
              </a:solidFill>
              <a:latin typeface="Economica"/>
              <a:ea typeface="Economica"/>
              <a:cs typeface="Economica"/>
              <a:sym typeface="Economica"/>
            </a:endParaRPr>
          </a:p>
        </p:txBody>
      </p:sp>
      <p:sp>
        <p:nvSpPr>
          <p:cNvPr id="93" name="Google Shape;93;p16"/>
          <p:cNvSpPr txBox="1"/>
          <p:nvPr/>
        </p:nvSpPr>
        <p:spPr>
          <a:xfrm>
            <a:off x="895100" y="1655100"/>
            <a:ext cx="7435200" cy="37089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222222"/>
              </a:buClr>
              <a:buSzPts val="2000"/>
              <a:buFont typeface="Open Sans"/>
              <a:buChar char="●"/>
            </a:pPr>
            <a:r>
              <a:rPr lang="en" sz="2000">
                <a:solidFill>
                  <a:srgbClr val="222222"/>
                </a:solidFill>
                <a:highlight>
                  <a:srgbClr val="FFFFFF"/>
                </a:highlight>
                <a:latin typeface="Open Sans"/>
                <a:ea typeface="Open Sans"/>
                <a:cs typeface="Open Sans"/>
                <a:sym typeface="Open Sans"/>
              </a:rPr>
              <a:t>Data Wrangling &amp; Handling Missing Values - read the notebook.</a:t>
            </a:r>
            <a:br>
              <a:rPr lang="en" sz="2000">
                <a:solidFill>
                  <a:srgbClr val="222222"/>
                </a:solidFill>
                <a:highlight>
                  <a:srgbClr val="FFFFFF"/>
                </a:highlight>
                <a:latin typeface="Open Sans"/>
                <a:ea typeface="Open Sans"/>
                <a:cs typeface="Open Sans"/>
                <a:sym typeface="Open Sans"/>
              </a:rPr>
            </a:br>
            <a:endParaRPr sz="2000">
              <a:solidFill>
                <a:srgbClr val="222222"/>
              </a:solidFill>
              <a:highlight>
                <a:srgbClr val="FFFFFF"/>
              </a:highlight>
              <a:latin typeface="Open Sans"/>
              <a:ea typeface="Open Sans"/>
              <a:cs typeface="Open Sans"/>
              <a:sym typeface="Open Sans"/>
            </a:endParaRPr>
          </a:p>
          <a:p>
            <a:pPr indent="-355600" lvl="1" marL="914400" rtl="0" algn="l">
              <a:spcBef>
                <a:spcPts val="0"/>
              </a:spcBef>
              <a:spcAft>
                <a:spcPts val="0"/>
              </a:spcAft>
              <a:buClr>
                <a:srgbClr val="222222"/>
              </a:buClr>
              <a:buSzPts val="2000"/>
              <a:buFont typeface="Open Sans"/>
              <a:buChar char="○"/>
            </a:pPr>
            <a:r>
              <a:rPr b="1" lang="en" sz="2000">
                <a:solidFill>
                  <a:srgbClr val="222222"/>
                </a:solidFill>
                <a:highlight>
                  <a:srgbClr val="FFFFFF"/>
                </a:highlight>
                <a:latin typeface="Open Sans"/>
                <a:ea typeface="Open Sans"/>
                <a:cs typeface="Open Sans"/>
                <a:sym typeface="Open Sans"/>
              </a:rPr>
              <a:t>Use case: </a:t>
            </a:r>
            <a:r>
              <a:rPr lang="en" sz="2000">
                <a:solidFill>
                  <a:srgbClr val="222222"/>
                </a:solidFill>
                <a:highlight>
                  <a:srgbClr val="FFFFFF"/>
                </a:highlight>
                <a:latin typeface="Open Sans"/>
                <a:ea typeface="Open Sans"/>
                <a:cs typeface="Open Sans"/>
                <a:sym typeface="Open Sans"/>
              </a:rPr>
              <a:t>Often Data Scientists get unclean data with a lot missing values and we need to have a solution to deal with it. Pandas facilitate in handling this issue</a:t>
            </a:r>
            <a:endParaRPr sz="2000">
              <a:solidFill>
                <a:srgbClr val="222222"/>
              </a:solidFill>
              <a:highlight>
                <a:srgbClr val="FFFFFF"/>
              </a:highlight>
              <a:latin typeface="Open Sans"/>
              <a:ea typeface="Open Sans"/>
              <a:cs typeface="Open Sans"/>
              <a:sym typeface="Open Sans"/>
            </a:endParaRPr>
          </a:p>
          <a:p>
            <a:pPr indent="0" lvl="0" marL="457200" rtl="0" algn="l">
              <a:spcBef>
                <a:spcPts val="0"/>
              </a:spcBef>
              <a:spcAft>
                <a:spcPts val="0"/>
              </a:spcAft>
              <a:buNone/>
            </a:pPr>
            <a:r>
              <a:t/>
            </a:r>
            <a:endParaRPr sz="2000">
              <a:solidFill>
                <a:srgbClr val="222222"/>
              </a:solidFill>
              <a:highlight>
                <a:srgbClr val="FFFFFF"/>
              </a:highlight>
              <a:latin typeface="Open Sans"/>
              <a:ea typeface="Open Sans"/>
              <a:cs typeface="Open Sans"/>
              <a:sym typeface="Open Sans"/>
            </a:endParaRPr>
          </a:p>
          <a:p>
            <a:pPr indent="-355600" lvl="0" marL="457200" rtl="0" algn="l">
              <a:spcBef>
                <a:spcPts val="0"/>
              </a:spcBef>
              <a:spcAft>
                <a:spcPts val="0"/>
              </a:spcAft>
              <a:buClr>
                <a:srgbClr val="222222"/>
              </a:buClr>
              <a:buSzPts val="2000"/>
              <a:buFont typeface="Open Sans"/>
              <a:buChar char="●"/>
            </a:pPr>
            <a:r>
              <a:rPr lang="en" sz="2000">
                <a:solidFill>
                  <a:srgbClr val="222222"/>
                </a:solidFill>
                <a:highlight>
                  <a:srgbClr val="FFFFFF"/>
                </a:highlight>
                <a:latin typeface="Open Sans"/>
                <a:ea typeface="Open Sans"/>
                <a:cs typeface="Open Sans"/>
                <a:sym typeface="Open Sans"/>
              </a:rPr>
              <a:t>Pandas String Operations</a:t>
            </a:r>
            <a:br>
              <a:rPr lang="en" sz="2000">
                <a:solidFill>
                  <a:srgbClr val="222222"/>
                </a:solidFill>
                <a:highlight>
                  <a:srgbClr val="FFFFFF"/>
                </a:highlight>
                <a:latin typeface="Open Sans"/>
                <a:ea typeface="Open Sans"/>
                <a:cs typeface="Open Sans"/>
                <a:sym typeface="Open Sans"/>
              </a:rPr>
            </a:br>
            <a:endParaRPr sz="2000">
              <a:solidFill>
                <a:srgbClr val="222222"/>
              </a:solidFill>
              <a:highlight>
                <a:srgbClr val="FFFFFF"/>
              </a:highlight>
              <a:latin typeface="Open Sans"/>
              <a:ea typeface="Open Sans"/>
              <a:cs typeface="Open Sans"/>
              <a:sym typeface="Open Sans"/>
            </a:endParaRPr>
          </a:p>
          <a:p>
            <a:pPr indent="-355600" lvl="1" marL="914400" rtl="0" algn="l">
              <a:spcBef>
                <a:spcPts val="0"/>
              </a:spcBef>
              <a:spcAft>
                <a:spcPts val="0"/>
              </a:spcAft>
              <a:buClr>
                <a:srgbClr val="222222"/>
              </a:buClr>
              <a:buSzPts val="2000"/>
              <a:buFont typeface="Open Sans"/>
              <a:buChar char="○"/>
            </a:pPr>
            <a:r>
              <a:rPr b="1" lang="en" sz="2000">
                <a:solidFill>
                  <a:srgbClr val="222222"/>
                </a:solidFill>
                <a:highlight>
                  <a:srgbClr val="FFFFFF"/>
                </a:highlight>
                <a:latin typeface="Open Sans"/>
                <a:ea typeface="Open Sans"/>
                <a:cs typeface="Open Sans"/>
                <a:sym typeface="Open Sans"/>
              </a:rPr>
              <a:t>Use case:</a:t>
            </a:r>
            <a:r>
              <a:rPr lang="en" sz="2000">
                <a:solidFill>
                  <a:srgbClr val="222222"/>
                </a:solidFill>
                <a:highlight>
                  <a:srgbClr val="FFFFFF"/>
                </a:highlight>
                <a:latin typeface="Open Sans"/>
                <a:ea typeface="Open Sans"/>
                <a:cs typeface="Open Sans"/>
                <a:sym typeface="Open Sans"/>
              </a:rPr>
              <a:t> Helps in Handling Missing Values</a:t>
            </a:r>
            <a:endParaRPr sz="2000">
              <a:solidFill>
                <a:srgbClr val="222222"/>
              </a:solidFill>
              <a:highlight>
                <a:srgbClr val="FFFFFF"/>
              </a:highlight>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9" name="Google Shape;99;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0" name="Google Shape;100;p17"/>
          <p:cNvSpPr txBox="1"/>
          <p:nvPr/>
        </p:nvSpPr>
        <p:spPr>
          <a:xfrm>
            <a:off x="804750" y="145925"/>
            <a:ext cx="75345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Next steps: Pandas Session Recap</a:t>
            </a:r>
            <a:endParaRPr sz="4800">
              <a:solidFill>
                <a:srgbClr val="434343"/>
              </a:solidFill>
              <a:latin typeface="Economica"/>
              <a:ea typeface="Economica"/>
              <a:cs typeface="Economica"/>
              <a:sym typeface="Economica"/>
            </a:endParaRPr>
          </a:p>
        </p:txBody>
      </p:sp>
      <p:pic>
        <p:nvPicPr>
          <p:cNvPr id="101" name="Google Shape;101;p17"/>
          <p:cNvPicPr preferRelativeResize="0"/>
          <p:nvPr/>
        </p:nvPicPr>
        <p:blipFill>
          <a:blip r:embed="rId3">
            <a:alphaModFix/>
          </a:blip>
          <a:stretch>
            <a:fillRect/>
          </a:stretch>
        </p:blipFill>
        <p:spPr>
          <a:xfrm>
            <a:off x="84450" y="952375"/>
            <a:ext cx="8975100" cy="5493800"/>
          </a:xfrm>
          <a:prstGeom prst="rect">
            <a:avLst/>
          </a:prstGeom>
          <a:noFill/>
          <a:ln>
            <a:noFill/>
          </a:ln>
        </p:spPr>
      </p:pic>
      <p:sp>
        <p:nvSpPr>
          <p:cNvPr id="102" name="Google Shape;102;p17"/>
          <p:cNvSpPr txBox="1"/>
          <p:nvPr/>
        </p:nvSpPr>
        <p:spPr>
          <a:xfrm>
            <a:off x="393500" y="1592700"/>
            <a:ext cx="5846100" cy="88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800">
                <a:solidFill>
                  <a:srgbClr val="FFFFFF"/>
                </a:solidFill>
                <a:highlight>
                  <a:srgbClr val="434343"/>
                </a:highlight>
              </a:rPr>
              <a:t>How would you </a:t>
            </a:r>
            <a:r>
              <a:rPr b="1" lang="en" sz="2800">
                <a:solidFill>
                  <a:srgbClr val="FF6600"/>
                </a:solidFill>
                <a:highlight>
                  <a:srgbClr val="434343"/>
                </a:highlight>
              </a:rPr>
              <a:t>eat an elephant?</a:t>
            </a:r>
            <a:endParaRPr>
              <a:highlight>
                <a:srgbClr val="434343"/>
              </a:highlight>
            </a:endParaRPr>
          </a:p>
        </p:txBody>
      </p:sp>
      <p:sp>
        <p:nvSpPr>
          <p:cNvPr id="103" name="Google Shape;103;p17"/>
          <p:cNvSpPr txBox="1"/>
          <p:nvPr/>
        </p:nvSpPr>
        <p:spPr>
          <a:xfrm>
            <a:off x="3570175" y="5545100"/>
            <a:ext cx="4251000" cy="46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800">
                <a:solidFill>
                  <a:srgbClr val="FFFFFF"/>
                </a:solidFill>
                <a:highlight>
                  <a:srgbClr val="434343"/>
                </a:highlight>
              </a:rPr>
              <a:t>… one bite at a time!</a:t>
            </a:r>
            <a:endParaRPr b="1" sz="2800">
              <a:solidFill>
                <a:srgbClr val="FFFFFF"/>
              </a:solidFill>
              <a:highlight>
                <a:srgbClr val="434343"/>
              </a:highlight>
            </a:endParaRPr>
          </a:p>
        </p:txBody>
      </p:sp>
      <p:sp>
        <p:nvSpPr>
          <p:cNvPr id="104" name="Google Shape;104;p17"/>
          <p:cNvSpPr txBox="1"/>
          <p:nvPr/>
        </p:nvSpPr>
        <p:spPr>
          <a:xfrm>
            <a:off x="129925" y="6139725"/>
            <a:ext cx="8975100" cy="6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highlight>
                  <a:srgbClr val="FFFF00"/>
                </a:highlight>
                <a:latin typeface="Open Sans"/>
                <a:ea typeface="Open Sans"/>
                <a:cs typeface="Open Sans"/>
                <a:sym typeface="Open Sans"/>
              </a:rPr>
              <a:t>Disclaimer: </a:t>
            </a:r>
            <a:r>
              <a:rPr lang="en" sz="1500">
                <a:highlight>
                  <a:srgbClr val="FFFF00"/>
                </a:highlight>
                <a:latin typeface="Open Sans"/>
                <a:ea typeface="Open Sans"/>
                <a:cs typeface="Open Sans"/>
                <a:sym typeface="Open Sans"/>
              </a:rPr>
              <a:t>The writer is a vegetarian by no means the visual is meant to hurt animals, it is just given as an analogy.</a:t>
            </a:r>
            <a:endParaRPr sz="1500">
              <a:highlight>
                <a:srgbClr val="FFFF00"/>
              </a:highlight>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0" name="Google Shape;110;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11" name="Google Shape;111;p18"/>
          <p:cNvGrpSpPr/>
          <p:nvPr/>
        </p:nvGrpSpPr>
        <p:grpSpPr>
          <a:xfrm>
            <a:off x="0" y="5976100"/>
            <a:ext cx="9144000" cy="919800"/>
            <a:chOff x="0" y="5976100"/>
            <a:chExt cx="9144000" cy="919800"/>
          </a:xfrm>
        </p:grpSpPr>
        <p:sp>
          <p:nvSpPr>
            <p:cNvPr id="112" name="Google Shape;112;p1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3" name="Google Shape;113;p18"/>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14" name="Google Shape;114;p18"/>
          <p:cNvSpPr txBox="1"/>
          <p:nvPr/>
        </p:nvSpPr>
        <p:spPr>
          <a:xfrm>
            <a:off x="804750" y="145925"/>
            <a:ext cx="75345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Next steps: </a:t>
            </a:r>
            <a:r>
              <a:rPr lang="en" sz="4800">
                <a:solidFill>
                  <a:srgbClr val="434343"/>
                </a:solidFill>
                <a:latin typeface="Economica"/>
                <a:ea typeface="Economica"/>
                <a:cs typeface="Economica"/>
                <a:sym typeface="Economica"/>
              </a:rPr>
              <a:t>Pandas Session Recap</a:t>
            </a:r>
            <a:endParaRPr sz="4800">
              <a:solidFill>
                <a:srgbClr val="434343"/>
              </a:solidFill>
              <a:latin typeface="Economica"/>
              <a:ea typeface="Economica"/>
              <a:cs typeface="Economica"/>
              <a:sym typeface="Economica"/>
            </a:endParaRPr>
          </a:p>
        </p:txBody>
      </p:sp>
      <p:sp>
        <p:nvSpPr>
          <p:cNvPr id="115" name="Google Shape;115;p18"/>
          <p:cNvSpPr txBox="1"/>
          <p:nvPr/>
        </p:nvSpPr>
        <p:spPr>
          <a:xfrm>
            <a:off x="337275" y="1045500"/>
            <a:ext cx="8469600" cy="47781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222222"/>
              </a:buClr>
              <a:buSzPts val="1900"/>
              <a:buFont typeface="Open Sans"/>
              <a:buChar char="●"/>
            </a:pPr>
            <a:r>
              <a:rPr lang="en" sz="1900">
                <a:solidFill>
                  <a:srgbClr val="222222"/>
                </a:solidFill>
                <a:highlight>
                  <a:srgbClr val="FFFFFF"/>
                </a:highlight>
                <a:latin typeface="Open Sans"/>
                <a:ea typeface="Open Sans"/>
                <a:cs typeface="Open Sans"/>
                <a:sym typeface="Open Sans"/>
              </a:rPr>
              <a:t>Similar to the analogy given in previous slide. Let’s attack one concept at a time in Pandas.</a:t>
            </a:r>
            <a:br>
              <a:rPr lang="en" sz="1900">
                <a:solidFill>
                  <a:srgbClr val="222222"/>
                </a:solidFill>
                <a:highlight>
                  <a:srgbClr val="FFFFFF"/>
                </a:highlight>
                <a:latin typeface="Open Sans"/>
                <a:ea typeface="Open Sans"/>
                <a:cs typeface="Open Sans"/>
                <a:sym typeface="Open Sans"/>
              </a:rPr>
            </a:br>
            <a:endParaRPr sz="1900">
              <a:solidFill>
                <a:srgbClr val="222222"/>
              </a:solidFill>
              <a:highlight>
                <a:srgbClr val="FFFFFF"/>
              </a:highlight>
              <a:latin typeface="Open Sans"/>
              <a:ea typeface="Open Sans"/>
              <a:cs typeface="Open Sans"/>
              <a:sym typeface="Open Sans"/>
            </a:endParaRPr>
          </a:p>
          <a:p>
            <a:pPr indent="-349250" lvl="0" marL="457200" rtl="0" algn="l">
              <a:lnSpc>
                <a:spcPct val="115000"/>
              </a:lnSpc>
              <a:spcBef>
                <a:spcPts val="0"/>
              </a:spcBef>
              <a:spcAft>
                <a:spcPts val="0"/>
              </a:spcAft>
              <a:buClr>
                <a:srgbClr val="222222"/>
              </a:buClr>
              <a:buSzPts val="1900"/>
              <a:buFont typeface="Open Sans"/>
              <a:buChar char="●"/>
            </a:pPr>
            <a:r>
              <a:rPr b="1" lang="en" sz="1900">
                <a:solidFill>
                  <a:srgbClr val="222222"/>
                </a:solidFill>
                <a:highlight>
                  <a:srgbClr val="FFFFFF"/>
                </a:highlight>
                <a:latin typeface="Open Sans"/>
                <a:ea typeface="Open Sans"/>
                <a:cs typeface="Open Sans"/>
                <a:sym typeface="Open Sans"/>
              </a:rPr>
              <a:t>Day 2: </a:t>
            </a:r>
            <a:r>
              <a:rPr lang="en" sz="1900">
                <a:solidFill>
                  <a:srgbClr val="222222"/>
                </a:solidFill>
                <a:highlight>
                  <a:srgbClr val="FFFFFF"/>
                </a:highlight>
                <a:latin typeface="Open Sans"/>
                <a:ea typeface="Open Sans"/>
                <a:cs typeface="Open Sans"/>
                <a:sym typeface="Open Sans"/>
              </a:rPr>
              <a:t>We can learn about Pandas Objects and Index. Alongside, we can try solving some exercises given in the notebook. You can target to solve Exercises 1-3</a:t>
            </a:r>
            <a:br>
              <a:rPr lang="en" sz="1900">
                <a:solidFill>
                  <a:srgbClr val="222222"/>
                </a:solidFill>
                <a:highlight>
                  <a:srgbClr val="FFFFFF"/>
                </a:highlight>
                <a:latin typeface="Open Sans"/>
                <a:ea typeface="Open Sans"/>
                <a:cs typeface="Open Sans"/>
                <a:sym typeface="Open Sans"/>
              </a:rPr>
            </a:br>
            <a:endParaRPr sz="1900">
              <a:solidFill>
                <a:srgbClr val="222222"/>
              </a:solidFill>
              <a:highlight>
                <a:srgbClr val="FFFFFF"/>
              </a:highlight>
              <a:latin typeface="Open Sans"/>
              <a:ea typeface="Open Sans"/>
              <a:cs typeface="Open Sans"/>
              <a:sym typeface="Open Sans"/>
            </a:endParaRPr>
          </a:p>
          <a:p>
            <a:pPr indent="-349250" lvl="0" marL="457200" rtl="0" algn="l">
              <a:lnSpc>
                <a:spcPct val="115000"/>
              </a:lnSpc>
              <a:spcBef>
                <a:spcPts val="0"/>
              </a:spcBef>
              <a:spcAft>
                <a:spcPts val="0"/>
              </a:spcAft>
              <a:buClr>
                <a:srgbClr val="222222"/>
              </a:buClr>
              <a:buSzPts val="1900"/>
              <a:buFont typeface="Open Sans"/>
              <a:buChar char="●"/>
            </a:pPr>
            <a:r>
              <a:rPr b="1" lang="en" sz="1900">
                <a:solidFill>
                  <a:srgbClr val="222222"/>
                </a:solidFill>
                <a:highlight>
                  <a:srgbClr val="FFFFFF"/>
                </a:highlight>
                <a:latin typeface="Open Sans"/>
                <a:ea typeface="Open Sans"/>
                <a:cs typeface="Open Sans"/>
                <a:sym typeface="Open Sans"/>
              </a:rPr>
              <a:t>Day 3: </a:t>
            </a:r>
            <a:r>
              <a:rPr lang="en" sz="1900">
                <a:solidFill>
                  <a:srgbClr val="222222"/>
                </a:solidFill>
                <a:highlight>
                  <a:srgbClr val="FFFFFF"/>
                </a:highlight>
                <a:latin typeface="Open Sans"/>
                <a:ea typeface="Open Sans"/>
                <a:cs typeface="Open Sans"/>
                <a:sym typeface="Open Sans"/>
              </a:rPr>
              <a:t>We can learn about handling missing data and solving exercises from 4-6.</a:t>
            </a:r>
            <a:br>
              <a:rPr lang="en" sz="1900">
                <a:solidFill>
                  <a:srgbClr val="222222"/>
                </a:solidFill>
                <a:highlight>
                  <a:srgbClr val="FFFFFF"/>
                </a:highlight>
                <a:latin typeface="Open Sans"/>
                <a:ea typeface="Open Sans"/>
                <a:cs typeface="Open Sans"/>
                <a:sym typeface="Open Sans"/>
              </a:rPr>
            </a:br>
            <a:endParaRPr sz="1900">
              <a:solidFill>
                <a:srgbClr val="222222"/>
              </a:solidFill>
              <a:highlight>
                <a:srgbClr val="FFFFFF"/>
              </a:highlight>
              <a:latin typeface="Open Sans"/>
              <a:ea typeface="Open Sans"/>
              <a:cs typeface="Open Sans"/>
              <a:sym typeface="Open Sans"/>
            </a:endParaRPr>
          </a:p>
          <a:p>
            <a:pPr indent="-349250" lvl="0" marL="457200" rtl="0" algn="l">
              <a:lnSpc>
                <a:spcPct val="115000"/>
              </a:lnSpc>
              <a:spcBef>
                <a:spcPts val="0"/>
              </a:spcBef>
              <a:spcAft>
                <a:spcPts val="0"/>
              </a:spcAft>
              <a:buClr>
                <a:srgbClr val="222222"/>
              </a:buClr>
              <a:buSzPts val="1900"/>
              <a:buFont typeface="Open Sans"/>
              <a:buChar char="●"/>
            </a:pPr>
            <a:r>
              <a:rPr lang="en" sz="1900">
                <a:solidFill>
                  <a:srgbClr val="222222"/>
                </a:solidFill>
                <a:highlight>
                  <a:srgbClr val="FFFFFF"/>
                </a:highlight>
                <a:latin typeface="Open Sans"/>
                <a:ea typeface="Open Sans"/>
                <a:cs typeface="Open Sans"/>
                <a:sym typeface="Open Sans"/>
              </a:rPr>
              <a:t>This can be stretched till Day 4 too. Overall this could be a little hectic but with our strong desire to learn data science, we can overcome the hurdles that come midway! Happy learning :)</a:t>
            </a:r>
            <a:endParaRPr sz="1900">
              <a:solidFill>
                <a:srgbClr val="222222"/>
              </a:solidFill>
              <a:highlight>
                <a:srgbClr val="FFFFFF"/>
              </a:highlight>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1" name="Google Shape;121;p19"/>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22" name="Google Shape;122;p19"/>
          <p:cNvSpPr txBox="1"/>
          <p:nvPr/>
        </p:nvSpPr>
        <p:spPr>
          <a:xfrm>
            <a:off x="591138" y="3102138"/>
            <a:ext cx="7961700" cy="78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Working with CSVs</a:t>
            </a:r>
            <a:endParaRPr b="1" sz="3400">
              <a:solidFill>
                <a:srgbClr val="666666"/>
              </a:solidFill>
              <a:latin typeface="Open Sans"/>
              <a:ea typeface="Open Sans"/>
              <a:cs typeface="Open Sans"/>
              <a:sym typeface="Open Sans"/>
            </a:endParaRPr>
          </a:p>
        </p:txBody>
      </p:sp>
      <p:grpSp>
        <p:nvGrpSpPr>
          <p:cNvPr id="123" name="Google Shape;123;p19"/>
          <p:cNvGrpSpPr/>
          <p:nvPr/>
        </p:nvGrpSpPr>
        <p:grpSpPr>
          <a:xfrm>
            <a:off x="0" y="5976100"/>
            <a:ext cx="9144000" cy="919800"/>
            <a:chOff x="0" y="5976100"/>
            <a:chExt cx="9144000" cy="919800"/>
          </a:xfrm>
        </p:grpSpPr>
        <p:sp>
          <p:nvSpPr>
            <p:cNvPr id="124" name="Google Shape;124;p1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5" name="Google Shape;125;p19"/>
            <p:cNvPicPr preferRelativeResize="0"/>
            <p:nvPr/>
          </p:nvPicPr>
          <p:blipFill>
            <a:blip r:embed="rId3">
              <a:alphaModFix/>
            </a:blip>
            <a:stretch>
              <a:fillRect/>
            </a:stretch>
          </p:blipFill>
          <p:spPr>
            <a:xfrm>
              <a:off x="3269525" y="6052075"/>
              <a:ext cx="2605000" cy="781500"/>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1" name="Google Shape;131;p20"/>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32" name="Google Shape;132;p20"/>
          <p:cNvGrpSpPr/>
          <p:nvPr/>
        </p:nvGrpSpPr>
        <p:grpSpPr>
          <a:xfrm>
            <a:off x="0" y="5976100"/>
            <a:ext cx="9144000" cy="919800"/>
            <a:chOff x="0" y="5976100"/>
            <a:chExt cx="9144000" cy="919800"/>
          </a:xfrm>
        </p:grpSpPr>
        <p:sp>
          <p:nvSpPr>
            <p:cNvPr id="133" name="Google Shape;133;p2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20"/>
            <p:cNvPicPr preferRelativeResize="0"/>
            <p:nvPr/>
          </p:nvPicPr>
          <p:blipFill>
            <a:blip r:embed="rId3">
              <a:alphaModFix/>
            </a:blip>
            <a:stretch>
              <a:fillRect/>
            </a:stretch>
          </p:blipFill>
          <p:spPr>
            <a:xfrm>
              <a:off x="3269525" y="6052075"/>
              <a:ext cx="2605000" cy="781500"/>
            </a:xfrm>
            <a:prstGeom prst="rect">
              <a:avLst/>
            </a:prstGeom>
            <a:noFill/>
            <a:ln>
              <a:noFill/>
            </a:ln>
          </p:spPr>
        </p:pic>
      </p:grpSp>
      <p:sp>
        <p:nvSpPr>
          <p:cNvPr id="135" name="Google Shape;135;p20"/>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What is a CSV file?</a:t>
            </a:r>
            <a:endParaRPr sz="4800">
              <a:solidFill>
                <a:srgbClr val="434343"/>
              </a:solidFill>
              <a:latin typeface="Economica"/>
              <a:ea typeface="Economica"/>
              <a:cs typeface="Economica"/>
              <a:sym typeface="Economica"/>
            </a:endParaRPr>
          </a:p>
        </p:txBody>
      </p:sp>
      <p:pic>
        <p:nvPicPr>
          <p:cNvPr id="136" name="Google Shape;136;p20"/>
          <p:cNvPicPr preferRelativeResize="0"/>
          <p:nvPr/>
        </p:nvPicPr>
        <p:blipFill>
          <a:blip r:embed="rId4">
            <a:alphaModFix/>
          </a:blip>
          <a:stretch>
            <a:fillRect/>
          </a:stretch>
        </p:blipFill>
        <p:spPr>
          <a:xfrm>
            <a:off x="1343301" y="899000"/>
            <a:ext cx="6271474" cy="509477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2" name="Google Shape;142;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43" name="Google Shape;143;p21"/>
          <p:cNvGrpSpPr/>
          <p:nvPr/>
        </p:nvGrpSpPr>
        <p:grpSpPr>
          <a:xfrm>
            <a:off x="0" y="5976100"/>
            <a:ext cx="9144000" cy="919800"/>
            <a:chOff x="0" y="5976100"/>
            <a:chExt cx="9144000" cy="919800"/>
          </a:xfrm>
        </p:grpSpPr>
        <p:sp>
          <p:nvSpPr>
            <p:cNvPr id="144" name="Google Shape;144;p2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21"/>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46" name="Google Shape;146;p21"/>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What is a CSV ?</a:t>
            </a:r>
            <a:endParaRPr sz="4800">
              <a:solidFill>
                <a:srgbClr val="434343"/>
              </a:solidFill>
              <a:latin typeface="Economica"/>
              <a:ea typeface="Economica"/>
              <a:cs typeface="Economica"/>
              <a:sym typeface="Economica"/>
            </a:endParaRPr>
          </a:p>
        </p:txBody>
      </p:sp>
      <p:sp>
        <p:nvSpPr>
          <p:cNvPr id="147" name="Google Shape;147;p21"/>
          <p:cNvSpPr txBox="1"/>
          <p:nvPr/>
        </p:nvSpPr>
        <p:spPr>
          <a:xfrm>
            <a:off x="504075" y="1074475"/>
            <a:ext cx="8038500" cy="46023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rgbClr val="222222"/>
              </a:buClr>
              <a:buSzPts val="1900"/>
              <a:buFont typeface="Open Sans"/>
              <a:buChar char="●"/>
            </a:pPr>
            <a:r>
              <a:rPr lang="en" sz="1900">
                <a:solidFill>
                  <a:srgbClr val="222222"/>
                </a:solidFill>
                <a:highlight>
                  <a:srgbClr val="FFFFFF"/>
                </a:highlight>
                <a:latin typeface="Open Sans"/>
                <a:ea typeface="Open Sans"/>
                <a:cs typeface="Open Sans"/>
                <a:sym typeface="Open Sans"/>
              </a:rPr>
              <a:t>CSV files are normally created by programs that handle large amounts of data. They are a convenient way to export data from spreadsheets and databases as well as import or use it in other programs. </a:t>
            </a:r>
            <a:endParaRPr sz="1900">
              <a:solidFill>
                <a:srgbClr val="222222"/>
              </a:solidFill>
              <a:highlight>
                <a:srgbClr val="FFFFFF"/>
              </a:highlight>
              <a:latin typeface="Open Sans"/>
              <a:ea typeface="Open Sans"/>
              <a:cs typeface="Open Sans"/>
              <a:sym typeface="Open Sans"/>
            </a:endParaRPr>
          </a:p>
          <a:p>
            <a:pPr indent="0" lvl="0" marL="457200" rtl="0" algn="l">
              <a:spcBef>
                <a:spcPts val="0"/>
              </a:spcBef>
              <a:spcAft>
                <a:spcPts val="0"/>
              </a:spcAft>
              <a:buNone/>
            </a:pPr>
            <a:r>
              <a:t/>
            </a:r>
            <a:endParaRPr sz="1900">
              <a:solidFill>
                <a:srgbClr val="222222"/>
              </a:solidFill>
              <a:highlight>
                <a:srgbClr val="FFFFFF"/>
              </a:highlight>
              <a:latin typeface="Open Sans"/>
              <a:ea typeface="Open Sans"/>
              <a:cs typeface="Open Sans"/>
              <a:sym typeface="Open Sans"/>
            </a:endParaRPr>
          </a:p>
          <a:p>
            <a:pPr indent="-349250" lvl="0" marL="457200" rtl="0" algn="l">
              <a:spcBef>
                <a:spcPts val="0"/>
              </a:spcBef>
              <a:spcAft>
                <a:spcPts val="0"/>
              </a:spcAft>
              <a:buClr>
                <a:srgbClr val="222222"/>
              </a:buClr>
              <a:buSzPts val="1900"/>
              <a:buFont typeface="Open Sans"/>
              <a:buChar char="●"/>
            </a:pPr>
            <a:r>
              <a:rPr lang="en" sz="1900">
                <a:solidFill>
                  <a:srgbClr val="222222"/>
                </a:solidFill>
                <a:highlight>
                  <a:srgbClr val="FFFFFF"/>
                </a:highlight>
                <a:latin typeface="Open Sans"/>
                <a:ea typeface="Open Sans"/>
                <a:cs typeface="Open Sans"/>
                <a:sym typeface="Open Sans"/>
              </a:rPr>
              <a:t>CSV (Comma Separated Values) is a simple file format used to store tabular data, such as a spreadsheet or database. </a:t>
            </a:r>
            <a:endParaRPr sz="1900">
              <a:solidFill>
                <a:srgbClr val="222222"/>
              </a:solidFill>
              <a:highlight>
                <a:srgbClr val="FFFFFF"/>
              </a:highlight>
              <a:latin typeface="Open Sans"/>
              <a:ea typeface="Open Sans"/>
              <a:cs typeface="Open Sans"/>
              <a:sym typeface="Open Sans"/>
            </a:endParaRPr>
          </a:p>
          <a:p>
            <a:pPr indent="0" lvl="0" marL="457200" rtl="0" algn="l">
              <a:spcBef>
                <a:spcPts val="0"/>
              </a:spcBef>
              <a:spcAft>
                <a:spcPts val="0"/>
              </a:spcAft>
              <a:buNone/>
            </a:pPr>
            <a:r>
              <a:t/>
            </a:r>
            <a:endParaRPr sz="1900">
              <a:solidFill>
                <a:srgbClr val="222222"/>
              </a:solidFill>
              <a:highlight>
                <a:srgbClr val="FFFFFF"/>
              </a:highlight>
              <a:latin typeface="Open Sans"/>
              <a:ea typeface="Open Sans"/>
              <a:cs typeface="Open Sans"/>
              <a:sym typeface="Open Sans"/>
            </a:endParaRPr>
          </a:p>
          <a:p>
            <a:pPr indent="-349250" lvl="0" marL="457200" rtl="0" algn="l">
              <a:spcBef>
                <a:spcPts val="0"/>
              </a:spcBef>
              <a:spcAft>
                <a:spcPts val="0"/>
              </a:spcAft>
              <a:buClr>
                <a:srgbClr val="222222"/>
              </a:buClr>
              <a:buSzPts val="1900"/>
              <a:buFont typeface="Open Sans"/>
              <a:buChar char="●"/>
            </a:pPr>
            <a:r>
              <a:rPr lang="en" sz="1900">
                <a:solidFill>
                  <a:srgbClr val="222222"/>
                </a:solidFill>
                <a:highlight>
                  <a:srgbClr val="FFFFFF"/>
                </a:highlight>
                <a:latin typeface="Open Sans"/>
                <a:ea typeface="Open Sans"/>
                <a:cs typeface="Open Sans"/>
                <a:sym typeface="Open Sans"/>
              </a:rPr>
              <a:t>A CSV file stores tabular data (numbers and text) in plain text. </a:t>
            </a:r>
            <a:endParaRPr sz="1900">
              <a:solidFill>
                <a:srgbClr val="222222"/>
              </a:solidFill>
              <a:highlight>
                <a:srgbClr val="FFFFFF"/>
              </a:highlight>
              <a:latin typeface="Open Sans"/>
              <a:ea typeface="Open Sans"/>
              <a:cs typeface="Open Sans"/>
              <a:sym typeface="Open Sans"/>
            </a:endParaRPr>
          </a:p>
          <a:p>
            <a:pPr indent="0" lvl="0" marL="457200" rtl="0" algn="l">
              <a:spcBef>
                <a:spcPts val="0"/>
              </a:spcBef>
              <a:spcAft>
                <a:spcPts val="0"/>
              </a:spcAft>
              <a:buNone/>
            </a:pPr>
            <a:r>
              <a:t/>
            </a:r>
            <a:endParaRPr sz="1900">
              <a:solidFill>
                <a:srgbClr val="222222"/>
              </a:solidFill>
              <a:highlight>
                <a:srgbClr val="FFFFFF"/>
              </a:highlight>
              <a:latin typeface="Open Sans"/>
              <a:ea typeface="Open Sans"/>
              <a:cs typeface="Open Sans"/>
              <a:sym typeface="Open Sans"/>
            </a:endParaRPr>
          </a:p>
          <a:p>
            <a:pPr indent="-349250" lvl="0" marL="457200" rtl="0" algn="l">
              <a:spcBef>
                <a:spcPts val="0"/>
              </a:spcBef>
              <a:spcAft>
                <a:spcPts val="0"/>
              </a:spcAft>
              <a:buClr>
                <a:srgbClr val="222222"/>
              </a:buClr>
              <a:buSzPts val="1900"/>
              <a:buFont typeface="Open Sans"/>
              <a:buChar char="●"/>
            </a:pPr>
            <a:r>
              <a:rPr lang="en" sz="1900">
                <a:solidFill>
                  <a:srgbClr val="222222"/>
                </a:solidFill>
                <a:highlight>
                  <a:srgbClr val="FFFFFF"/>
                </a:highlight>
                <a:latin typeface="Open Sans"/>
                <a:ea typeface="Open Sans"/>
                <a:cs typeface="Open Sans"/>
                <a:sym typeface="Open Sans"/>
              </a:rPr>
              <a:t>Each line of the file is a data record. </a:t>
            </a:r>
            <a:endParaRPr sz="1900">
              <a:solidFill>
                <a:srgbClr val="222222"/>
              </a:solidFill>
              <a:highlight>
                <a:srgbClr val="FFFFFF"/>
              </a:highlight>
              <a:latin typeface="Open Sans"/>
              <a:ea typeface="Open Sans"/>
              <a:cs typeface="Open Sans"/>
              <a:sym typeface="Open Sans"/>
            </a:endParaRPr>
          </a:p>
          <a:p>
            <a:pPr indent="0" lvl="0" marL="457200" rtl="0" algn="l">
              <a:spcBef>
                <a:spcPts val="0"/>
              </a:spcBef>
              <a:spcAft>
                <a:spcPts val="0"/>
              </a:spcAft>
              <a:buNone/>
            </a:pPr>
            <a:r>
              <a:t/>
            </a:r>
            <a:endParaRPr sz="1900">
              <a:solidFill>
                <a:srgbClr val="222222"/>
              </a:solidFill>
              <a:highlight>
                <a:srgbClr val="FFFFFF"/>
              </a:highlight>
              <a:latin typeface="Open Sans"/>
              <a:ea typeface="Open Sans"/>
              <a:cs typeface="Open Sans"/>
              <a:sym typeface="Open Sans"/>
            </a:endParaRPr>
          </a:p>
          <a:p>
            <a:pPr indent="-349250" lvl="0" marL="457200" rtl="0" algn="l">
              <a:spcBef>
                <a:spcPts val="0"/>
              </a:spcBef>
              <a:spcAft>
                <a:spcPts val="0"/>
              </a:spcAft>
              <a:buClr>
                <a:srgbClr val="222222"/>
              </a:buClr>
              <a:buSzPts val="1900"/>
              <a:buFont typeface="Open Sans"/>
              <a:buChar char="●"/>
            </a:pPr>
            <a:r>
              <a:rPr lang="en" sz="1900">
                <a:solidFill>
                  <a:srgbClr val="222222"/>
                </a:solidFill>
                <a:highlight>
                  <a:srgbClr val="FFFFFF"/>
                </a:highlight>
                <a:latin typeface="Open Sans"/>
                <a:ea typeface="Open Sans"/>
                <a:cs typeface="Open Sans"/>
                <a:sym typeface="Open Sans"/>
              </a:rPr>
              <a:t>Each record consists of one or more fields, separated by commas. </a:t>
            </a:r>
            <a:endParaRPr sz="1900">
              <a:solidFill>
                <a:srgbClr val="222222"/>
              </a:solidFill>
              <a:highlight>
                <a:srgbClr val="FFFFFF"/>
              </a:highlight>
              <a:latin typeface="Open Sans"/>
              <a:ea typeface="Open Sans"/>
              <a:cs typeface="Open Sans"/>
              <a:sym typeface="Open Sans"/>
            </a:endParaRPr>
          </a:p>
          <a:p>
            <a:pPr indent="0" lvl="0" marL="457200" rtl="0" algn="l">
              <a:spcBef>
                <a:spcPts val="0"/>
              </a:spcBef>
              <a:spcAft>
                <a:spcPts val="0"/>
              </a:spcAft>
              <a:buNone/>
            </a:pPr>
            <a:r>
              <a:t/>
            </a:r>
            <a:endParaRPr sz="1900">
              <a:solidFill>
                <a:srgbClr val="222222"/>
              </a:solidFill>
              <a:highlight>
                <a:srgbClr val="FFFFFF"/>
              </a:highlight>
              <a:latin typeface="Open Sans"/>
              <a:ea typeface="Open Sans"/>
              <a:cs typeface="Open Sans"/>
              <a:sym typeface="Open Sans"/>
            </a:endParaRPr>
          </a:p>
          <a:p>
            <a:pPr indent="-349250" lvl="0" marL="457200" rtl="0" algn="l">
              <a:spcBef>
                <a:spcPts val="0"/>
              </a:spcBef>
              <a:spcAft>
                <a:spcPts val="0"/>
              </a:spcAft>
              <a:buClr>
                <a:srgbClr val="222222"/>
              </a:buClr>
              <a:buSzPts val="1900"/>
              <a:buFont typeface="Open Sans"/>
              <a:buChar char="●"/>
            </a:pPr>
            <a:r>
              <a:rPr lang="en" sz="1900">
                <a:solidFill>
                  <a:srgbClr val="222222"/>
                </a:solidFill>
                <a:highlight>
                  <a:srgbClr val="FFFFFF"/>
                </a:highlight>
                <a:latin typeface="Open Sans"/>
                <a:ea typeface="Open Sans"/>
                <a:cs typeface="Open Sans"/>
                <a:sym typeface="Open Sans"/>
              </a:rPr>
              <a:t>The use of the comma as a field separator is the source of the name for this file format.</a:t>
            </a:r>
            <a:endParaRPr sz="1900">
              <a:solidFill>
                <a:srgbClr val="222222"/>
              </a:solidFill>
              <a:highlight>
                <a:srgbClr val="FFFFFF"/>
              </a:highlight>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