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5c2d76165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85c2d7616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60bf73e77_3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860bf73e77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09527ef8d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809527ef8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07d7f9659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807d7f965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07d7f9659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807d7f965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07d7f9659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807d7f9659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91ea287e_1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8791ea287e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60bf73e77_2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60bf73e77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60bf73e77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60bf73e7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60bf73e77_2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60bf73e77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60bf73e77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860bf73e7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60bf73e77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60bf73e7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0bf73e77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860bf73e7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www.timeanddate.com/worldclock/fixedtime.html?msg=Session+on+Matplotlib&amp;iso=20200530T2030&amp;p1=176&amp;ah=1&amp;am=15" TargetMode="External"/><Relationship Id="rId5" Type="http://schemas.openxmlformats.org/officeDocument/2006/relationships/hyperlink" Target="https://www.youtube.com/watch?v=fgysRlKaYb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bit.ly/DPi_DV_Notebook" TargetMode="External"/><Relationship Id="rId5" Type="http://schemas.openxmlformats.org/officeDocument/2006/relationships/hyperlink" Target="https://bit.ly/SMA_Dataset" TargetMode="External"/><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3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666666"/>
                </a:solidFill>
                <a:latin typeface="Open Sans"/>
                <a:ea typeface="Open Sans"/>
                <a:cs typeface="Open Sans"/>
                <a:sym typeface="Open Sans"/>
              </a:rPr>
              <a:t>Week 1</a:t>
            </a:r>
            <a:endParaRPr b="1" sz="32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3200">
                <a:solidFill>
                  <a:srgbClr val="666666"/>
                </a:solidFill>
                <a:latin typeface="Open Sans"/>
                <a:ea typeface="Open Sans"/>
                <a:cs typeface="Open Sans"/>
                <a:sym typeface="Open Sans"/>
              </a:rPr>
              <a:t>Day 4 : Pre-Session Preparation</a:t>
            </a:r>
            <a:endParaRPr b="1" sz="32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 name="Google Shape;159;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60" name="Google Shape;160;p22"/>
          <p:cNvGrpSpPr/>
          <p:nvPr/>
        </p:nvGrpSpPr>
        <p:grpSpPr>
          <a:xfrm>
            <a:off x="0" y="5976100"/>
            <a:ext cx="9144000" cy="919800"/>
            <a:chOff x="0" y="5976100"/>
            <a:chExt cx="9144000" cy="919800"/>
          </a:xfrm>
        </p:grpSpPr>
        <p:sp>
          <p:nvSpPr>
            <p:cNvPr id="161" name="Google Shape;161;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63" name="Google Shape;163;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164" name="Google Shape;164;p22"/>
          <p:cNvSpPr txBox="1"/>
          <p:nvPr/>
        </p:nvSpPr>
        <p:spPr>
          <a:xfrm>
            <a:off x="531750" y="1225613"/>
            <a:ext cx="8155800" cy="46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Gunnika Batra</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Data Visualization</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30th May, at 8:30 pm IST (please locate your time in your timezone </a:t>
            </a:r>
            <a:r>
              <a:rPr lang="en" sz="2000" u="sng">
                <a:solidFill>
                  <a:schemeClr val="hlink"/>
                </a:solidFill>
                <a:highlight>
                  <a:schemeClr val="lt1"/>
                </a:highlight>
                <a:latin typeface="Open Sans"/>
                <a:ea typeface="Open Sans"/>
                <a:cs typeface="Open Sans"/>
                <a:sym typeface="Open Sans"/>
                <a:hlinkClick r:id="rId4"/>
              </a:rPr>
              <a:t>here</a:t>
            </a:r>
            <a:r>
              <a:rPr lang="en" sz="2000">
                <a:solidFill>
                  <a:srgbClr val="222222"/>
                </a:solidFill>
                <a:highlight>
                  <a:schemeClr val="lt1"/>
                </a:highlight>
                <a:latin typeface="Open Sans"/>
                <a:ea typeface="Open Sans"/>
                <a:cs typeface="Open Sans"/>
                <a:sym typeface="Open Sans"/>
              </a:rPr>
              <a:t> ).</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a:t>
            </a:r>
            <a:r>
              <a:rPr b="1" lang="en" sz="2000">
                <a:solidFill>
                  <a:srgbClr val="222222"/>
                </a:solidFill>
                <a:highlight>
                  <a:schemeClr val="lt1"/>
                </a:highlight>
                <a:latin typeface="Open Sans"/>
                <a:ea typeface="Open Sans"/>
                <a:cs typeface="Open Sans"/>
                <a:sym typeface="Open Sans"/>
              </a:rPr>
              <a:t> </a:t>
            </a:r>
            <a:r>
              <a:rPr lang="en" sz="2000" u="sng">
                <a:solidFill>
                  <a:schemeClr val="hlink"/>
                </a:solidFill>
                <a:highlight>
                  <a:schemeClr val="lt1"/>
                </a:highlight>
                <a:latin typeface="Open Sans"/>
                <a:ea typeface="Open Sans"/>
                <a:cs typeface="Open Sans"/>
                <a:sym typeface="Open Sans"/>
                <a:hlinkClick r:id="rId5"/>
              </a:rPr>
              <a:t>https://www.youtube.com/watch?v=fgysRlKaYbM</a:t>
            </a:r>
            <a:endParaRPr sz="2000">
              <a:solidFill>
                <a:srgbClr val="222222"/>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1" name="Google Shape;171;p23"/>
          <p:cNvGrpSpPr/>
          <p:nvPr/>
        </p:nvGrpSpPr>
        <p:grpSpPr>
          <a:xfrm>
            <a:off x="0" y="5976100"/>
            <a:ext cx="9144000" cy="919800"/>
            <a:chOff x="0" y="5976100"/>
            <a:chExt cx="9144000" cy="919800"/>
          </a:xfrm>
        </p:grpSpPr>
        <p:sp>
          <p:nvSpPr>
            <p:cNvPr id="172" name="Google Shape;172;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4" name="Google Shape;174;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highlight>
                  <a:srgbClr val="FF9900"/>
                </a:highlight>
                <a:latin typeface="Economica"/>
                <a:ea typeface="Economica"/>
                <a:cs typeface="Economica"/>
                <a:sym typeface="Economica"/>
              </a:rPr>
              <a:t>Notebook and Dataset</a:t>
            </a:r>
            <a:endParaRPr sz="4800">
              <a:solidFill>
                <a:srgbClr val="434343"/>
              </a:solidFill>
              <a:highlight>
                <a:srgbClr val="FF9900"/>
              </a:highlight>
              <a:latin typeface="Economica"/>
              <a:ea typeface="Economica"/>
              <a:cs typeface="Economica"/>
              <a:sym typeface="Economica"/>
            </a:endParaRPr>
          </a:p>
        </p:txBody>
      </p:sp>
      <p:sp>
        <p:nvSpPr>
          <p:cNvPr id="175" name="Google Shape;175;p23"/>
          <p:cNvSpPr txBox="1"/>
          <p:nvPr/>
        </p:nvSpPr>
        <p:spPr>
          <a:xfrm>
            <a:off x="494100" y="1214098"/>
            <a:ext cx="8155800" cy="1328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Link to the Notebook: </a:t>
            </a:r>
            <a:r>
              <a:rPr b="1" lang="en" sz="2000" u="sng">
                <a:solidFill>
                  <a:schemeClr val="hlink"/>
                </a:solidFill>
                <a:latin typeface="Open Sans"/>
                <a:ea typeface="Open Sans"/>
                <a:cs typeface="Open Sans"/>
                <a:sym typeface="Open Sans"/>
                <a:hlinkClick r:id="rId4"/>
              </a:rPr>
              <a:t>https://bit.ly/DPi_DV_Notebook</a:t>
            </a:r>
            <a:r>
              <a:rPr lang="en" sz="2000">
                <a:solidFill>
                  <a:schemeClr val="dk1"/>
                </a:solidFill>
                <a:latin typeface="Open Sans"/>
                <a:ea typeface="Open Sans"/>
                <a:cs typeface="Open Sans"/>
                <a:sym typeface="Open Sans"/>
              </a:rPr>
              <a:t> </a:t>
            </a:r>
            <a:br>
              <a:rPr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Link to the Dataset: </a:t>
            </a:r>
            <a:r>
              <a:rPr b="1" lang="en" sz="2000" u="sng">
                <a:solidFill>
                  <a:schemeClr val="hlink"/>
                </a:solidFill>
                <a:latin typeface="Open Sans"/>
                <a:ea typeface="Open Sans"/>
                <a:cs typeface="Open Sans"/>
                <a:sym typeface="Open Sans"/>
                <a:hlinkClick r:id="rId5"/>
              </a:rPr>
              <a:t>https://bit.ly/SMA_Dataset</a:t>
            </a:r>
            <a:r>
              <a:rPr b="1"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pic>
        <p:nvPicPr>
          <p:cNvPr id="176" name="Google Shape;176;p23"/>
          <p:cNvPicPr preferRelativeResize="0"/>
          <p:nvPr/>
        </p:nvPicPr>
        <p:blipFill>
          <a:blip r:embed="rId6">
            <a:alphaModFix/>
          </a:blip>
          <a:stretch>
            <a:fillRect/>
          </a:stretch>
        </p:blipFill>
        <p:spPr>
          <a:xfrm>
            <a:off x="832665" y="2638812"/>
            <a:ext cx="4371435" cy="3337288"/>
          </a:xfrm>
          <a:prstGeom prst="rect">
            <a:avLst/>
          </a:prstGeom>
          <a:noFill/>
          <a:ln>
            <a:noFill/>
          </a:ln>
        </p:spPr>
      </p:pic>
      <p:sp>
        <p:nvSpPr>
          <p:cNvPr id="177" name="Google Shape;177;p23"/>
          <p:cNvSpPr txBox="1"/>
          <p:nvPr/>
        </p:nvSpPr>
        <p:spPr>
          <a:xfrm>
            <a:off x="5853600" y="2966250"/>
            <a:ext cx="2796300" cy="2744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the dataset as a CSV file.</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Go through the dataset and try to understand what the columns represent. </a:t>
            </a:r>
            <a:endParaRPr sz="20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84" name="Google Shape;184;p24"/>
          <p:cNvGrpSpPr/>
          <p:nvPr/>
        </p:nvGrpSpPr>
        <p:grpSpPr>
          <a:xfrm>
            <a:off x="0" y="5976100"/>
            <a:ext cx="9144000" cy="919800"/>
            <a:chOff x="0" y="5976100"/>
            <a:chExt cx="9144000" cy="919800"/>
          </a:xfrm>
        </p:grpSpPr>
        <p:sp>
          <p:nvSpPr>
            <p:cNvPr id="185" name="Google Shape;185;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87" name="Google Shape;18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 Description</a:t>
            </a:r>
            <a:endParaRPr sz="4800">
              <a:solidFill>
                <a:srgbClr val="434343"/>
              </a:solidFill>
              <a:latin typeface="Economica"/>
              <a:ea typeface="Economica"/>
              <a:cs typeface="Economica"/>
              <a:sym typeface="Economica"/>
            </a:endParaRPr>
          </a:p>
        </p:txBody>
      </p:sp>
      <p:sp>
        <p:nvSpPr>
          <p:cNvPr id="188" name="Google Shape;188;p24"/>
          <p:cNvSpPr txBox="1"/>
          <p:nvPr/>
        </p:nvSpPr>
        <p:spPr>
          <a:xfrm>
            <a:off x="494100" y="1061700"/>
            <a:ext cx="8155800" cy="1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It contains data of 99 standard metropolitan areas in the US. The data set provides information on 11 variables for each area for the period 1976-1977. The areas have been divided into 4 geographic regions: 1=North-East, 2=North-Central, 3=South, 4=West. The variables provided are listed in the table below:</a:t>
            </a:r>
            <a:endParaRPr sz="1800">
              <a:solidFill>
                <a:schemeClr val="dk1"/>
              </a:solidFill>
              <a:latin typeface="Open Sans"/>
              <a:ea typeface="Open Sans"/>
              <a:cs typeface="Open Sans"/>
              <a:sym typeface="Open Sans"/>
            </a:endParaRPr>
          </a:p>
        </p:txBody>
      </p:sp>
      <p:pic>
        <p:nvPicPr>
          <p:cNvPr id="189" name="Google Shape;189;p24"/>
          <p:cNvPicPr preferRelativeResize="0"/>
          <p:nvPr/>
        </p:nvPicPr>
        <p:blipFill rotWithShape="1">
          <a:blip r:embed="rId4">
            <a:alphaModFix/>
          </a:blip>
          <a:srcRect b="0" l="0" r="0" t="1787"/>
          <a:stretch/>
        </p:blipFill>
        <p:spPr>
          <a:xfrm>
            <a:off x="1756025" y="2766300"/>
            <a:ext cx="5881912" cy="3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96" name="Google Shape;196;p25"/>
          <p:cNvGrpSpPr/>
          <p:nvPr/>
        </p:nvGrpSpPr>
        <p:grpSpPr>
          <a:xfrm>
            <a:off x="0" y="5976100"/>
            <a:ext cx="9144000" cy="919800"/>
            <a:chOff x="0" y="5976100"/>
            <a:chExt cx="9144000" cy="919800"/>
          </a:xfrm>
        </p:grpSpPr>
        <p:sp>
          <p:nvSpPr>
            <p:cNvPr id="197" name="Google Shape;197;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99" name="Google Shape;199;p25"/>
          <p:cNvSpPr txBox="1"/>
          <p:nvPr/>
        </p:nvSpPr>
        <p:spPr>
          <a:xfrm>
            <a:off x="796500" y="145925"/>
            <a:ext cx="7551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to access Notebook?</a:t>
            </a:r>
            <a:endParaRPr sz="4800">
              <a:solidFill>
                <a:srgbClr val="434343"/>
              </a:solidFill>
              <a:latin typeface="Economica"/>
              <a:ea typeface="Economica"/>
              <a:cs typeface="Economica"/>
              <a:sym typeface="Economica"/>
            </a:endParaRPr>
          </a:p>
        </p:txBody>
      </p:sp>
      <p:sp>
        <p:nvSpPr>
          <p:cNvPr id="200" name="Google Shape;200;p25"/>
          <p:cNvSpPr txBox="1"/>
          <p:nvPr/>
        </p:nvSpPr>
        <p:spPr>
          <a:xfrm>
            <a:off x="479225" y="1627775"/>
            <a:ext cx="8262600" cy="5106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22222"/>
              </a:buClr>
              <a:buSzPts val="1800"/>
              <a:buFont typeface="Open Sans"/>
              <a:buChar char="●"/>
            </a:pPr>
            <a:r>
              <a:rPr b="1" lang="en" sz="2000">
                <a:solidFill>
                  <a:srgbClr val="222222"/>
                </a:solidFill>
                <a:highlight>
                  <a:srgbClr val="FFFFFF"/>
                </a:highlight>
                <a:latin typeface="Open Sans"/>
                <a:ea typeface="Open Sans"/>
                <a:cs typeface="Open Sans"/>
                <a:sym typeface="Open Sans"/>
              </a:rPr>
              <a:t>Option 1: </a:t>
            </a:r>
            <a:r>
              <a:rPr lang="en" sz="2000">
                <a:solidFill>
                  <a:srgbClr val="222222"/>
                </a:solidFill>
                <a:highlight>
                  <a:schemeClr val="lt1"/>
                </a:highlight>
                <a:latin typeface="Open Sans"/>
                <a:ea typeface="Open Sans"/>
                <a:cs typeface="Open Sans"/>
                <a:sym typeface="Open Sans"/>
              </a:rPr>
              <a:t>(If you are using it in Google Colab, just go to File → click “save a copy in drive” to start working on the notebook)</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Option 2: </a:t>
            </a:r>
            <a:r>
              <a:rPr lang="en" sz="2000">
                <a:solidFill>
                  <a:srgbClr val="222222"/>
                </a:solidFill>
                <a:highlight>
                  <a:srgbClr val="FFFFFF"/>
                </a:highlight>
                <a:latin typeface="Open Sans"/>
                <a:ea typeface="Open Sans"/>
                <a:cs typeface="Open Sans"/>
                <a:sym typeface="Open Sans"/>
              </a:rPr>
              <a:t>If you want to use Jupyter notebook. Click “File” → “Download .ipynb file”</a:t>
            </a:r>
            <a:endParaRPr sz="2000">
              <a:solidFill>
                <a:srgbClr val="222222"/>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rgbClr val="222222"/>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rPr lang="en" sz="2000">
                <a:solidFill>
                  <a:srgbClr val="222222"/>
                </a:solidFill>
                <a:highlight>
                  <a:srgbClr val="FFFFFF"/>
                </a:highlight>
                <a:latin typeface="Open Sans"/>
                <a:ea typeface="Open Sans"/>
                <a:cs typeface="Open Sans"/>
                <a:sym typeface="Open Sans"/>
              </a:rPr>
              <a:t>Please keep this notebook open in another tab while watching the live session.</a:t>
            </a:r>
            <a:endParaRPr sz="20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26"/>
          <p:cNvSpPr txBox="1"/>
          <p:nvPr/>
        </p:nvSpPr>
        <p:spPr>
          <a:xfrm>
            <a:off x="243600" y="170000"/>
            <a:ext cx="8816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to use it? (If you are logged with Gmail)</a:t>
            </a:r>
            <a:endParaRPr sz="4800">
              <a:solidFill>
                <a:srgbClr val="434343"/>
              </a:solidFill>
              <a:latin typeface="Economica"/>
              <a:ea typeface="Economica"/>
              <a:cs typeface="Economica"/>
              <a:sym typeface="Economica"/>
            </a:endParaRPr>
          </a:p>
        </p:txBody>
      </p:sp>
      <p:pic>
        <p:nvPicPr>
          <p:cNvPr id="208" name="Google Shape;208;p26"/>
          <p:cNvPicPr preferRelativeResize="0"/>
          <p:nvPr/>
        </p:nvPicPr>
        <p:blipFill>
          <a:blip r:embed="rId3">
            <a:alphaModFix/>
          </a:blip>
          <a:stretch>
            <a:fillRect/>
          </a:stretch>
        </p:blipFill>
        <p:spPr>
          <a:xfrm>
            <a:off x="2151401" y="1055150"/>
            <a:ext cx="4916498" cy="557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27"/>
          <p:cNvSpPr txBox="1"/>
          <p:nvPr/>
        </p:nvSpPr>
        <p:spPr>
          <a:xfrm>
            <a:off x="243600" y="170000"/>
            <a:ext cx="8816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Not logged with Gmail</a:t>
            </a:r>
            <a:endParaRPr sz="4800">
              <a:solidFill>
                <a:srgbClr val="434343"/>
              </a:solidFill>
              <a:latin typeface="Economica"/>
              <a:ea typeface="Economica"/>
              <a:cs typeface="Economica"/>
              <a:sym typeface="Economica"/>
            </a:endParaRPr>
          </a:p>
        </p:txBody>
      </p:sp>
      <p:pic>
        <p:nvPicPr>
          <p:cNvPr id="216" name="Google Shape;216;p27"/>
          <p:cNvPicPr preferRelativeResize="0"/>
          <p:nvPr/>
        </p:nvPicPr>
        <p:blipFill>
          <a:blip r:embed="rId3">
            <a:alphaModFix/>
          </a:blip>
          <a:stretch>
            <a:fillRect/>
          </a:stretch>
        </p:blipFill>
        <p:spPr>
          <a:xfrm>
            <a:off x="405238" y="1280000"/>
            <a:ext cx="8408819" cy="49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3" name="Google Shape;223;p28"/>
          <p:cNvGrpSpPr/>
          <p:nvPr/>
        </p:nvGrpSpPr>
        <p:grpSpPr>
          <a:xfrm>
            <a:off x="0" y="5976100"/>
            <a:ext cx="9144000" cy="919800"/>
            <a:chOff x="0" y="5976100"/>
            <a:chExt cx="9144000" cy="919800"/>
          </a:xfrm>
        </p:grpSpPr>
        <p:sp>
          <p:nvSpPr>
            <p:cNvPr id="224" name="Google Shape;224;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6" name="Google Shape;226;p28"/>
          <p:cNvSpPr txBox="1"/>
          <p:nvPr/>
        </p:nvSpPr>
        <p:spPr>
          <a:xfrm>
            <a:off x="946800" y="219200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27" name="Google Shape;227;p28"/>
          <p:cNvSpPr txBox="1"/>
          <p:nvPr/>
        </p:nvSpPr>
        <p:spPr>
          <a:xfrm>
            <a:off x="1538750" y="316982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 </a:t>
            </a:r>
            <a:endParaRPr sz="2600">
              <a:solidFill>
                <a:srgbClr val="999999"/>
              </a:solidFill>
              <a:latin typeface="Open Sans"/>
              <a:ea typeface="Open Sans"/>
              <a:cs typeface="Open Sans"/>
              <a:sym typeface="Open Sans"/>
            </a:endParaRPr>
          </a:p>
          <a:p>
            <a:pPr indent="0" lvl="0" marL="0" rtl="0" algn="l">
              <a:spcBef>
                <a:spcPts val="0"/>
              </a:spcBef>
              <a:spcAft>
                <a:spcPts val="0"/>
              </a:spcAft>
              <a:buNone/>
            </a:pPr>
            <a:r>
              <a:rPr lang="en" sz="2600">
                <a:solidFill>
                  <a:srgbClr val="999999"/>
                </a:solidFill>
                <a:latin typeface="Open Sans"/>
                <a:ea typeface="Open Sans"/>
                <a:cs typeface="Open Sans"/>
                <a:sym typeface="Open Sans"/>
              </a:rPr>
              <a:t>See you in the live session!</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4880905" y="27071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Correlation in Data Science</a:t>
            </a:r>
            <a:endParaRPr sz="1800">
              <a:solidFill>
                <a:srgbClr val="000000"/>
              </a:solidFill>
              <a:latin typeface="Open Sans"/>
              <a:ea typeface="Open Sans"/>
              <a:cs typeface="Open Sans"/>
              <a:sym typeface="Open Sans"/>
            </a:endParaRPr>
          </a:p>
        </p:txBody>
      </p:sp>
      <p:sp>
        <p:nvSpPr>
          <p:cNvPr id="71" name="Google Shape;71;p14"/>
          <p:cNvSpPr/>
          <p:nvPr/>
        </p:nvSpPr>
        <p:spPr>
          <a:xfrm>
            <a:off x="1556680" y="275376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Scatter Plot</a:t>
            </a:r>
            <a:endParaRPr sz="180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8" name="Google Shape;78;p15"/>
          <p:cNvGrpSpPr/>
          <p:nvPr/>
        </p:nvGrpSpPr>
        <p:grpSpPr>
          <a:xfrm>
            <a:off x="0" y="5976100"/>
            <a:ext cx="9144000" cy="919800"/>
            <a:chOff x="0" y="5976100"/>
            <a:chExt cx="9144000" cy="919800"/>
          </a:xfrm>
        </p:grpSpPr>
        <p:sp>
          <p:nvSpPr>
            <p:cNvPr id="79" name="Google Shape;79;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1" name="Google Shape;81;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Scatter Plot</a:t>
            </a:r>
            <a:endParaRPr sz="4800">
              <a:solidFill>
                <a:srgbClr val="434343"/>
              </a:solidFill>
              <a:latin typeface="Economica"/>
              <a:ea typeface="Economica"/>
              <a:cs typeface="Economica"/>
              <a:sym typeface="Economica"/>
            </a:endParaRPr>
          </a:p>
        </p:txBody>
      </p:sp>
      <p:sp>
        <p:nvSpPr>
          <p:cNvPr id="82" name="Google Shape;82;p15"/>
          <p:cNvSpPr txBox="1"/>
          <p:nvPr/>
        </p:nvSpPr>
        <p:spPr>
          <a:xfrm>
            <a:off x="808200" y="1079800"/>
            <a:ext cx="7527600" cy="1558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Open Sans"/>
                <a:ea typeface="Open Sans"/>
                <a:cs typeface="Open Sans"/>
                <a:sym typeface="Open Sans"/>
              </a:rPr>
              <a:t>Scatter plots are used for interpreting trends in data. Below is an example of a scatter plot between temperature and ice cream sales in dollars. </a:t>
            </a:r>
            <a:r>
              <a:rPr b="1" lang="en" sz="2000">
                <a:latin typeface="Open Sans"/>
                <a:ea typeface="Open Sans"/>
                <a:cs typeface="Open Sans"/>
                <a:sym typeface="Open Sans"/>
              </a:rPr>
              <a:t>What is the trend in this scatter plot?</a:t>
            </a:r>
            <a:r>
              <a:rPr lang="en" sz="2000">
                <a:latin typeface="Open Sans"/>
                <a:ea typeface="Open Sans"/>
                <a:cs typeface="Open Sans"/>
                <a:sym typeface="Open Sans"/>
              </a:rPr>
              <a:t> Roughly we can say that as temperature increases ice cream sales increases. </a:t>
            </a:r>
            <a:endParaRPr sz="2000">
              <a:latin typeface="Open Sans"/>
              <a:ea typeface="Open Sans"/>
              <a:cs typeface="Open Sans"/>
              <a:sym typeface="Open Sans"/>
            </a:endParaRPr>
          </a:p>
        </p:txBody>
      </p:sp>
      <p:pic>
        <p:nvPicPr>
          <p:cNvPr id="83" name="Google Shape;83;p15"/>
          <p:cNvPicPr preferRelativeResize="0"/>
          <p:nvPr/>
        </p:nvPicPr>
        <p:blipFill>
          <a:blip r:embed="rId4">
            <a:alphaModFix/>
          </a:blip>
          <a:stretch>
            <a:fillRect/>
          </a:stretch>
        </p:blipFill>
        <p:spPr>
          <a:xfrm>
            <a:off x="1654700" y="2582025"/>
            <a:ext cx="5753100" cy="350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90" name="Google Shape;90;p16"/>
          <p:cNvGrpSpPr/>
          <p:nvPr/>
        </p:nvGrpSpPr>
        <p:grpSpPr>
          <a:xfrm>
            <a:off x="0" y="5976100"/>
            <a:ext cx="9144000" cy="919800"/>
            <a:chOff x="0" y="5976100"/>
            <a:chExt cx="9144000" cy="919800"/>
          </a:xfrm>
        </p:grpSpPr>
        <p:sp>
          <p:nvSpPr>
            <p:cNvPr id="91" name="Google Shape;91;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3" name="Google Shape;93;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Outlier</a:t>
            </a:r>
            <a:endParaRPr sz="4800">
              <a:solidFill>
                <a:srgbClr val="434343"/>
              </a:solidFill>
              <a:latin typeface="Economica"/>
              <a:ea typeface="Economica"/>
              <a:cs typeface="Economica"/>
              <a:sym typeface="Economica"/>
            </a:endParaRPr>
          </a:p>
        </p:txBody>
      </p:sp>
      <p:sp>
        <p:nvSpPr>
          <p:cNvPr id="94" name="Google Shape;94;p16"/>
          <p:cNvSpPr txBox="1"/>
          <p:nvPr/>
        </p:nvSpPr>
        <p:spPr>
          <a:xfrm>
            <a:off x="1432625" y="1498950"/>
            <a:ext cx="6438900" cy="450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Open Sans"/>
                <a:ea typeface="Open Sans"/>
                <a:cs typeface="Open Sans"/>
                <a:sym typeface="Open Sans"/>
              </a:rPr>
              <a:t>In statistics, an outlier is a data point that differs significantly from other observations.</a:t>
            </a:r>
            <a:endParaRPr sz="2000">
              <a:latin typeface="Open Sans"/>
              <a:ea typeface="Open Sans"/>
              <a:cs typeface="Open Sans"/>
              <a:sym typeface="Open Sans"/>
            </a:endParaRPr>
          </a:p>
        </p:txBody>
      </p:sp>
      <p:pic>
        <p:nvPicPr>
          <p:cNvPr id="95" name="Google Shape;95;p16"/>
          <p:cNvPicPr preferRelativeResize="0"/>
          <p:nvPr/>
        </p:nvPicPr>
        <p:blipFill>
          <a:blip r:embed="rId4">
            <a:alphaModFix/>
          </a:blip>
          <a:stretch>
            <a:fillRect/>
          </a:stretch>
        </p:blipFill>
        <p:spPr>
          <a:xfrm>
            <a:off x="2595550" y="2407400"/>
            <a:ext cx="3952875" cy="340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02" name="Google Shape;102;p17"/>
          <p:cNvGrpSpPr/>
          <p:nvPr/>
        </p:nvGrpSpPr>
        <p:grpSpPr>
          <a:xfrm>
            <a:off x="0" y="5976100"/>
            <a:ext cx="9144000" cy="919800"/>
            <a:chOff x="0" y="5976100"/>
            <a:chExt cx="9144000" cy="919800"/>
          </a:xfrm>
        </p:grpSpPr>
        <p:sp>
          <p:nvSpPr>
            <p:cNvPr id="103" name="Google Shape;103;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5" name="Google Shape;105;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Correlation</a:t>
            </a:r>
            <a:endParaRPr sz="4800">
              <a:solidFill>
                <a:srgbClr val="434343"/>
              </a:solidFill>
              <a:latin typeface="Economica"/>
              <a:ea typeface="Economica"/>
              <a:cs typeface="Economica"/>
              <a:sym typeface="Economica"/>
            </a:endParaRPr>
          </a:p>
        </p:txBody>
      </p:sp>
      <p:sp>
        <p:nvSpPr>
          <p:cNvPr id="106" name="Google Shape;106;p17"/>
          <p:cNvSpPr txBox="1"/>
          <p:nvPr/>
        </p:nvSpPr>
        <p:spPr>
          <a:xfrm>
            <a:off x="1087800" y="1229925"/>
            <a:ext cx="7043700" cy="44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Open Sans"/>
                <a:ea typeface="Open Sans"/>
                <a:cs typeface="Open Sans"/>
                <a:sym typeface="Open Sans"/>
              </a:rPr>
              <a:t>Correlation is a statistical measure.</a:t>
            </a:r>
            <a:endParaRPr sz="20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n" sz="2000">
                <a:latin typeface="Open Sans"/>
                <a:ea typeface="Open Sans"/>
                <a:cs typeface="Open Sans"/>
                <a:sym typeface="Open Sans"/>
              </a:rPr>
              <a:t>It is a measure of the strength of a linear relationship between two quantitative variables</a:t>
            </a:r>
            <a:endParaRPr sz="20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n" sz="2000">
                <a:latin typeface="Open Sans"/>
                <a:ea typeface="Open Sans"/>
                <a:cs typeface="Open Sans"/>
                <a:sym typeface="Open Sans"/>
              </a:rPr>
              <a:t>Now you may ask </a:t>
            </a:r>
            <a:r>
              <a:rPr b="1" lang="en" sz="2000">
                <a:latin typeface="Open Sans"/>
                <a:ea typeface="Open Sans"/>
                <a:cs typeface="Open Sans"/>
                <a:sym typeface="Open Sans"/>
              </a:rPr>
              <a:t>what is a variable?</a:t>
            </a:r>
            <a:r>
              <a:rPr lang="en" sz="2000">
                <a:latin typeface="Open Sans"/>
                <a:ea typeface="Open Sans"/>
                <a:cs typeface="Open Sans"/>
                <a:sym typeface="Open Sans"/>
              </a:rPr>
              <a:t> - If we go back to scatter plot example: temperature and ice-cream sales are variables. Variable is often </a:t>
            </a:r>
            <a:r>
              <a:rPr lang="en" sz="2000">
                <a:latin typeface="Open Sans"/>
                <a:ea typeface="Open Sans"/>
                <a:cs typeface="Open Sans"/>
                <a:sym typeface="Open Sans"/>
              </a:rPr>
              <a:t>interchangeable</a:t>
            </a:r>
            <a:r>
              <a:rPr lang="en" sz="2000">
                <a:latin typeface="Open Sans"/>
                <a:ea typeface="Open Sans"/>
                <a:cs typeface="Open Sans"/>
                <a:sym typeface="Open Sans"/>
              </a:rPr>
              <a:t> used as features too.</a:t>
            </a:r>
            <a:br>
              <a:rPr lang="en" sz="2000">
                <a:latin typeface="Open Sans"/>
                <a:ea typeface="Open Sans"/>
                <a:cs typeface="Open Sans"/>
                <a:sym typeface="Open Sans"/>
              </a:rPr>
            </a:br>
            <a:br>
              <a:rPr lang="en" sz="2000">
                <a:latin typeface="Open Sans"/>
                <a:ea typeface="Open Sans"/>
                <a:cs typeface="Open Sans"/>
                <a:sym typeface="Open Sans"/>
              </a:rPr>
            </a:br>
            <a:r>
              <a:rPr b="1" lang="en" sz="2000">
                <a:latin typeface="Open Sans"/>
                <a:ea typeface="Open Sans"/>
                <a:cs typeface="Open Sans"/>
                <a:sym typeface="Open Sans"/>
              </a:rPr>
              <a:t>Target variable </a:t>
            </a:r>
            <a:r>
              <a:rPr lang="en" sz="2000">
                <a:latin typeface="Open Sans"/>
                <a:ea typeface="Open Sans"/>
                <a:cs typeface="Open Sans"/>
                <a:sym typeface="Open Sans"/>
              </a:rPr>
              <a:t>- In data science, The “target variable” is the variable whose values are to be modeled and predicted by other variables in the dataset.</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13" name="Google Shape;113;p18"/>
          <p:cNvGrpSpPr/>
          <p:nvPr/>
        </p:nvGrpSpPr>
        <p:grpSpPr>
          <a:xfrm>
            <a:off x="0" y="5976100"/>
            <a:ext cx="9144000" cy="919800"/>
            <a:chOff x="0" y="5976100"/>
            <a:chExt cx="9144000" cy="919800"/>
          </a:xfrm>
        </p:grpSpPr>
        <p:sp>
          <p:nvSpPr>
            <p:cNvPr id="114" name="Google Shape;114;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6" name="Google Shape;116;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Importance of</a:t>
            </a:r>
            <a:r>
              <a:rPr lang="en" sz="4800">
                <a:solidFill>
                  <a:srgbClr val="434343"/>
                </a:solidFill>
                <a:latin typeface="Economica"/>
                <a:ea typeface="Economica"/>
                <a:cs typeface="Economica"/>
                <a:sym typeface="Economica"/>
              </a:rPr>
              <a:t> Correlation</a:t>
            </a:r>
            <a:endParaRPr sz="4800">
              <a:solidFill>
                <a:srgbClr val="434343"/>
              </a:solidFill>
              <a:latin typeface="Economica"/>
              <a:ea typeface="Economica"/>
              <a:cs typeface="Economica"/>
              <a:sym typeface="Economica"/>
            </a:endParaRPr>
          </a:p>
        </p:txBody>
      </p:sp>
      <p:sp>
        <p:nvSpPr>
          <p:cNvPr id="117" name="Google Shape;117;p18"/>
          <p:cNvSpPr txBox="1"/>
          <p:nvPr/>
        </p:nvSpPr>
        <p:spPr>
          <a:xfrm>
            <a:off x="1432625" y="1498950"/>
            <a:ext cx="6438900" cy="450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Open Sans"/>
                <a:ea typeface="Open Sans"/>
                <a:cs typeface="Open Sans"/>
                <a:sym typeface="Open Sans"/>
              </a:rPr>
              <a:t>Every single successful data science project revolves around finding accurate correlations between the input and target variables. However more than often, we oversee how crucial correlation analysis is. </a:t>
            </a:r>
            <a:endParaRPr sz="2000">
              <a:latin typeface="Open Sans"/>
              <a:ea typeface="Open Sans"/>
              <a:cs typeface="Open Sans"/>
              <a:sym typeface="Open Sans"/>
            </a:endParaRPr>
          </a:p>
          <a:p>
            <a:pPr indent="0" lvl="0" marL="0" rtl="0" algn="just">
              <a:spcBef>
                <a:spcPts val="0"/>
              </a:spcBef>
              <a:spcAft>
                <a:spcPts val="0"/>
              </a:spcAft>
              <a:buNone/>
            </a:pPr>
            <a:r>
              <a:t/>
            </a:r>
            <a:endParaRPr sz="2000">
              <a:latin typeface="Open Sans"/>
              <a:ea typeface="Open Sans"/>
              <a:cs typeface="Open Sans"/>
              <a:sym typeface="Open Sans"/>
            </a:endParaRPr>
          </a:p>
          <a:p>
            <a:pPr indent="0" lvl="0" marL="0" rtl="0" algn="just">
              <a:spcBef>
                <a:spcPts val="0"/>
              </a:spcBef>
              <a:spcAft>
                <a:spcPts val="0"/>
              </a:spcAft>
              <a:buNone/>
            </a:pPr>
            <a:r>
              <a:rPr lang="en" sz="2000">
                <a:latin typeface="Open Sans"/>
                <a:ea typeface="Open Sans"/>
                <a:cs typeface="Open Sans"/>
                <a:sym typeface="Open Sans"/>
              </a:rPr>
              <a:t>It is recommended to perform correlation analysis before and after data gathering and transformation phases of a data science project.</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4" name="Google Shape;124;p19"/>
          <p:cNvGrpSpPr/>
          <p:nvPr/>
        </p:nvGrpSpPr>
        <p:grpSpPr>
          <a:xfrm>
            <a:off x="0" y="5976100"/>
            <a:ext cx="9144000" cy="919800"/>
            <a:chOff x="0" y="5976100"/>
            <a:chExt cx="9144000" cy="919800"/>
          </a:xfrm>
        </p:grpSpPr>
        <p:sp>
          <p:nvSpPr>
            <p:cNvPr id="125" name="Google Shape;125;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7" name="Google Shape;127;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Positive </a:t>
            </a:r>
            <a:r>
              <a:rPr lang="en" sz="4800">
                <a:solidFill>
                  <a:srgbClr val="434343"/>
                </a:solidFill>
                <a:latin typeface="Economica"/>
                <a:ea typeface="Economica"/>
                <a:cs typeface="Economica"/>
                <a:sym typeface="Economica"/>
              </a:rPr>
              <a:t>Correlation</a:t>
            </a:r>
            <a:endParaRPr sz="4800">
              <a:solidFill>
                <a:srgbClr val="434343"/>
              </a:solidFill>
              <a:latin typeface="Economica"/>
              <a:ea typeface="Economica"/>
              <a:cs typeface="Economica"/>
              <a:sym typeface="Economica"/>
            </a:endParaRPr>
          </a:p>
        </p:txBody>
      </p:sp>
      <p:sp>
        <p:nvSpPr>
          <p:cNvPr id="128" name="Google Shape;128;p19"/>
          <p:cNvSpPr txBox="1"/>
          <p:nvPr/>
        </p:nvSpPr>
        <p:spPr>
          <a:xfrm>
            <a:off x="226700" y="925325"/>
            <a:ext cx="8609100" cy="5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Open Sans"/>
                <a:ea typeface="Open Sans"/>
                <a:cs typeface="Open Sans"/>
                <a:sym typeface="Open Sans"/>
              </a:rPr>
              <a:t>Two features (variables) can be positively correlated with each other. It means that when the value of one variable increases then the value of the other variable(s) also increases (also decreases when the other decreases).</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a:p>
            <a:pPr indent="0" lvl="0" marL="0" rtl="0" algn="just">
              <a:spcBef>
                <a:spcPts val="0"/>
              </a:spcBef>
              <a:spcAft>
                <a:spcPts val="0"/>
              </a:spcAft>
              <a:buNone/>
            </a:pPr>
            <a:r>
              <a:rPr b="1" lang="en" sz="1800">
                <a:solidFill>
                  <a:schemeClr val="dk1"/>
                </a:solidFill>
                <a:highlight>
                  <a:srgbClr val="FFFFFF"/>
                </a:highlight>
              </a:rPr>
              <a:t>Strong Positive Correlation:					Real life examples</a:t>
            </a:r>
            <a:r>
              <a:rPr b="1" lang="en" sz="1800">
                <a:solidFill>
                  <a:schemeClr val="dk1"/>
                </a:solidFill>
                <a:highlight>
                  <a:srgbClr val="FFFFFF"/>
                </a:highlight>
              </a:rPr>
              <a:t>:</a:t>
            </a:r>
            <a:endParaRPr b="1" sz="1800">
              <a:solidFill>
                <a:schemeClr val="dk1"/>
              </a:solidFill>
              <a:highlight>
                <a:srgbClr val="FFFFFF"/>
              </a:highlight>
            </a:endParaRPr>
          </a:p>
          <a:p>
            <a:pPr indent="0" lvl="0" marL="0" rtl="0" algn="just">
              <a:spcBef>
                <a:spcPts val="0"/>
              </a:spcBef>
              <a:spcAft>
                <a:spcPts val="0"/>
              </a:spcAft>
              <a:buNone/>
            </a:pPr>
            <a:r>
              <a:t/>
            </a:r>
            <a:endParaRPr b="1"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The more time you spend running on a treadmill, the more calories you will burn.</a:t>
            </a:r>
            <a:endParaRPr sz="1800">
              <a:solidFill>
                <a:schemeClr val="dk1"/>
              </a:solidFill>
              <a:highlight>
                <a:srgbClr val="FFFFFF"/>
              </a:highlight>
            </a:endParaRPr>
          </a:p>
          <a:p>
            <a:pPr indent="0" lvl="0" marL="8229600" rtl="0" algn="just">
              <a:spcBef>
                <a:spcPts val="0"/>
              </a:spcBef>
              <a:spcAft>
                <a:spcPts val="0"/>
              </a:spcAft>
              <a:buNone/>
            </a:pPr>
            <a:r>
              <a:t/>
            </a:r>
            <a:endParaRPr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As the temperature goes up, ice cream sales also go up.</a:t>
            </a:r>
            <a:endParaRPr sz="1800">
              <a:solidFill>
                <a:schemeClr val="dk1"/>
              </a:solidFill>
              <a:highlight>
                <a:srgbClr val="FFFFFF"/>
              </a:highlight>
            </a:endParaRPr>
          </a:p>
          <a:p>
            <a:pPr indent="0" lvl="0" marL="8229600" rtl="0" algn="just">
              <a:spcBef>
                <a:spcPts val="0"/>
              </a:spcBef>
              <a:spcAft>
                <a:spcPts val="0"/>
              </a:spcAft>
              <a:buNone/>
            </a:pPr>
            <a:r>
              <a:t/>
            </a:r>
            <a:endParaRPr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As the level of water lowers in a fish tank, the volume of the habitat for the fish decreases.</a:t>
            </a:r>
            <a:endParaRPr sz="1800">
              <a:solidFill>
                <a:schemeClr val="dk1"/>
              </a:solidFill>
              <a:highlight>
                <a:srgbClr val="FFFFFF"/>
              </a:highlight>
            </a:endParaRPr>
          </a:p>
          <a:p>
            <a:pPr indent="0" lvl="0" marL="0" rtl="0" algn="just">
              <a:spcBef>
                <a:spcPts val="0"/>
              </a:spcBef>
              <a:spcAft>
                <a:spcPts val="0"/>
              </a:spcAft>
              <a:buNone/>
            </a:pPr>
            <a:r>
              <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p:txBody>
      </p:sp>
      <p:pic>
        <p:nvPicPr>
          <p:cNvPr id="129" name="Google Shape;129;p19"/>
          <p:cNvPicPr preferRelativeResize="0"/>
          <p:nvPr/>
        </p:nvPicPr>
        <p:blipFill>
          <a:blip r:embed="rId4">
            <a:alphaModFix/>
          </a:blip>
          <a:stretch>
            <a:fillRect/>
          </a:stretch>
        </p:blipFill>
        <p:spPr>
          <a:xfrm>
            <a:off x="159175" y="2459850"/>
            <a:ext cx="4275750" cy="258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6" name="Google Shape;136;p20"/>
          <p:cNvGrpSpPr/>
          <p:nvPr/>
        </p:nvGrpSpPr>
        <p:grpSpPr>
          <a:xfrm>
            <a:off x="0" y="5976100"/>
            <a:ext cx="9144000" cy="919800"/>
            <a:chOff x="0" y="5976100"/>
            <a:chExt cx="9144000" cy="919800"/>
          </a:xfrm>
        </p:grpSpPr>
        <p:sp>
          <p:nvSpPr>
            <p:cNvPr id="137" name="Google Shape;137;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9" name="Google Shape;139;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Negative</a:t>
            </a:r>
            <a:r>
              <a:rPr lang="en" sz="4800">
                <a:solidFill>
                  <a:srgbClr val="434343"/>
                </a:solidFill>
                <a:latin typeface="Economica"/>
                <a:ea typeface="Economica"/>
                <a:cs typeface="Economica"/>
                <a:sym typeface="Economica"/>
              </a:rPr>
              <a:t> Correlation</a:t>
            </a:r>
            <a:endParaRPr sz="4800">
              <a:solidFill>
                <a:srgbClr val="434343"/>
              </a:solidFill>
              <a:latin typeface="Economica"/>
              <a:ea typeface="Economica"/>
              <a:cs typeface="Economica"/>
              <a:sym typeface="Economica"/>
            </a:endParaRPr>
          </a:p>
        </p:txBody>
      </p:sp>
      <p:sp>
        <p:nvSpPr>
          <p:cNvPr id="140" name="Google Shape;140;p20"/>
          <p:cNvSpPr txBox="1"/>
          <p:nvPr/>
        </p:nvSpPr>
        <p:spPr>
          <a:xfrm>
            <a:off x="226700" y="925325"/>
            <a:ext cx="8609100" cy="5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Open Sans"/>
                <a:ea typeface="Open Sans"/>
                <a:cs typeface="Open Sans"/>
                <a:sym typeface="Open Sans"/>
              </a:rPr>
              <a:t>Two features (variables) can be negatively correlated with each other. This occurs when the value of one variable increases and the value of other variable(s) decreases (inversely proportional).</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a:p>
            <a:pPr indent="0" lvl="0" marL="0" rtl="0" algn="just">
              <a:spcBef>
                <a:spcPts val="0"/>
              </a:spcBef>
              <a:spcAft>
                <a:spcPts val="0"/>
              </a:spcAft>
              <a:buNone/>
            </a:pPr>
            <a:r>
              <a:rPr b="1" lang="en" sz="1800">
                <a:solidFill>
                  <a:schemeClr val="dk1"/>
                </a:solidFill>
                <a:highlight>
                  <a:srgbClr val="FFFFFF"/>
                </a:highlight>
              </a:rPr>
              <a:t>Strong Negative Correlation:					Real life examples:</a:t>
            </a:r>
            <a:endParaRPr b="1" sz="1800">
              <a:solidFill>
                <a:schemeClr val="dk1"/>
              </a:solidFill>
              <a:highlight>
                <a:srgbClr val="FFFFFF"/>
              </a:highlight>
            </a:endParaRPr>
          </a:p>
          <a:p>
            <a:pPr indent="0" lvl="0" marL="0" rtl="0" algn="just">
              <a:spcBef>
                <a:spcPts val="0"/>
              </a:spcBef>
              <a:spcAft>
                <a:spcPts val="0"/>
              </a:spcAft>
              <a:buNone/>
            </a:pPr>
            <a:r>
              <a:t/>
            </a:r>
            <a:endParaRPr b="1"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As the weather gets colder, air conditioning costs decrease.</a:t>
            </a:r>
            <a:endParaRPr sz="1800">
              <a:solidFill>
                <a:schemeClr val="dk1"/>
              </a:solidFill>
              <a:highlight>
                <a:srgbClr val="FFFFFF"/>
              </a:highlight>
            </a:endParaRPr>
          </a:p>
          <a:p>
            <a:pPr indent="0" lvl="0" marL="8229600" rtl="0" algn="just">
              <a:spcBef>
                <a:spcPts val="0"/>
              </a:spcBef>
              <a:spcAft>
                <a:spcPts val="0"/>
              </a:spcAft>
              <a:buNone/>
            </a:pPr>
            <a:r>
              <a:t/>
            </a:r>
            <a:endParaRPr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The more vitamins one takes, the less likely one is to have a deficiency</a:t>
            </a:r>
            <a:r>
              <a:rPr lang="en" sz="1800">
                <a:solidFill>
                  <a:schemeClr val="dk1"/>
                </a:solidFill>
                <a:highlight>
                  <a:srgbClr val="FFFFFF"/>
                </a:highlight>
              </a:rPr>
              <a:t>.</a:t>
            </a:r>
            <a:endParaRPr sz="1800">
              <a:solidFill>
                <a:schemeClr val="dk1"/>
              </a:solidFill>
              <a:highlight>
                <a:srgbClr val="FFFFFF"/>
              </a:highlight>
            </a:endParaRPr>
          </a:p>
          <a:p>
            <a:pPr indent="0" lvl="0" marL="8229600" rtl="0" algn="just">
              <a:spcBef>
                <a:spcPts val="0"/>
              </a:spcBef>
              <a:spcAft>
                <a:spcPts val="0"/>
              </a:spcAft>
              <a:buNone/>
            </a:pPr>
            <a:r>
              <a:t/>
            </a:r>
            <a:endParaRPr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The more one works, the less free time one has.</a:t>
            </a:r>
            <a:endParaRPr sz="1800">
              <a:solidFill>
                <a:schemeClr val="dk1"/>
              </a:solidFill>
              <a:highlight>
                <a:srgbClr val="FFFFFF"/>
              </a:highlight>
            </a:endParaRPr>
          </a:p>
          <a:p>
            <a:pPr indent="0" lvl="0" marL="0" rtl="0" algn="just">
              <a:spcBef>
                <a:spcPts val="0"/>
              </a:spcBef>
              <a:spcAft>
                <a:spcPts val="0"/>
              </a:spcAft>
              <a:buNone/>
            </a:pPr>
            <a:r>
              <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p:txBody>
      </p:sp>
      <p:pic>
        <p:nvPicPr>
          <p:cNvPr id="141" name="Google Shape;141;p20"/>
          <p:cNvPicPr preferRelativeResize="0"/>
          <p:nvPr/>
        </p:nvPicPr>
        <p:blipFill>
          <a:blip r:embed="rId4">
            <a:alphaModFix/>
          </a:blip>
          <a:stretch>
            <a:fillRect/>
          </a:stretch>
        </p:blipFill>
        <p:spPr>
          <a:xfrm>
            <a:off x="84450" y="2519625"/>
            <a:ext cx="4409126" cy="275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8" name="Google Shape;148;p21"/>
          <p:cNvGrpSpPr/>
          <p:nvPr/>
        </p:nvGrpSpPr>
        <p:grpSpPr>
          <a:xfrm>
            <a:off x="0" y="5976100"/>
            <a:ext cx="9144000" cy="919800"/>
            <a:chOff x="0" y="5976100"/>
            <a:chExt cx="9144000" cy="919800"/>
          </a:xfrm>
        </p:grpSpPr>
        <p:sp>
          <p:nvSpPr>
            <p:cNvPr id="149" name="Google Shape;149;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51" name="Google Shape;151;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Zero/No </a:t>
            </a:r>
            <a:r>
              <a:rPr lang="en" sz="4800">
                <a:solidFill>
                  <a:srgbClr val="434343"/>
                </a:solidFill>
                <a:latin typeface="Economica"/>
                <a:ea typeface="Economica"/>
                <a:cs typeface="Economica"/>
                <a:sym typeface="Economica"/>
              </a:rPr>
              <a:t>Correlation</a:t>
            </a:r>
            <a:endParaRPr sz="4800">
              <a:solidFill>
                <a:srgbClr val="434343"/>
              </a:solidFill>
              <a:latin typeface="Economica"/>
              <a:ea typeface="Economica"/>
              <a:cs typeface="Economica"/>
              <a:sym typeface="Economica"/>
            </a:endParaRPr>
          </a:p>
        </p:txBody>
      </p:sp>
      <p:sp>
        <p:nvSpPr>
          <p:cNvPr id="152" name="Google Shape;152;p21"/>
          <p:cNvSpPr txBox="1"/>
          <p:nvPr/>
        </p:nvSpPr>
        <p:spPr>
          <a:xfrm>
            <a:off x="226700" y="925325"/>
            <a:ext cx="8609100" cy="5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Open Sans"/>
                <a:ea typeface="Open Sans"/>
                <a:cs typeface="Open Sans"/>
                <a:sym typeface="Open Sans"/>
              </a:rPr>
              <a:t>Two features might not have any relationship with each other. This happens when the value of a variable is changed then the value of the other variable is not impacted.</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a:p>
            <a:pPr indent="0" lvl="0" marL="0" rtl="0" algn="just">
              <a:spcBef>
                <a:spcPts val="0"/>
              </a:spcBef>
              <a:spcAft>
                <a:spcPts val="0"/>
              </a:spcAft>
              <a:buNone/>
            </a:pPr>
            <a:r>
              <a:rPr b="1" lang="en" sz="1800">
                <a:solidFill>
                  <a:schemeClr val="dk1"/>
                </a:solidFill>
                <a:highlight>
                  <a:srgbClr val="FFFFFF"/>
                </a:highlight>
              </a:rPr>
              <a:t>No </a:t>
            </a:r>
            <a:r>
              <a:rPr b="1" lang="en" sz="1800">
                <a:solidFill>
                  <a:schemeClr val="dk1"/>
                </a:solidFill>
                <a:highlight>
                  <a:srgbClr val="FFFFFF"/>
                </a:highlight>
              </a:rPr>
              <a:t>Correlation:							Real life examples:</a:t>
            </a:r>
            <a:endParaRPr b="1" sz="1800">
              <a:solidFill>
                <a:schemeClr val="dk1"/>
              </a:solidFill>
              <a:highlight>
                <a:srgbClr val="FFFFFF"/>
              </a:highlight>
            </a:endParaRPr>
          </a:p>
          <a:p>
            <a:pPr indent="0" lvl="0" marL="0" rtl="0" algn="just">
              <a:spcBef>
                <a:spcPts val="0"/>
              </a:spcBef>
              <a:spcAft>
                <a:spcPts val="0"/>
              </a:spcAft>
              <a:buNone/>
            </a:pPr>
            <a:r>
              <a:t/>
            </a:r>
            <a:endParaRPr b="1"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There is no relationship between the amount of tea drunk and level of intelligence.</a:t>
            </a:r>
            <a:endParaRPr sz="1800">
              <a:solidFill>
                <a:schemeClr val="dk1"/>
              </a:solidFill>
              <a:highlight>
                <a:srgbClr val="FFFFFF"/>
              </a:highlight>
            </a:endParaRPr>
          </a:p>
          <a:p>
            <a:pPr indent="0" lvl="0" marL="8229600" rtl="0" algn="just">
              <a:spcBef>
                <a:spcPts val="0"/>
              </a:spcBef>
              <a:spcAft>
                <a:spcPts val="0"/>
              </a:spcAft>
              <a:buNone/>
            </a:pPr>
            <a:r>
              <a:t/>
            </a:r>
            <a:endParaRPr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I</a:t>
            </a:r>
            <a:r>
              <a:rPr lang="en" sz="1800">
                <a:solidFill>
                  <a:schemeClr val="dk1"/>
                </a:solidFill>
                <a:highlight>
                  <a:srgbClr val="FFFFFF"/>
                </a:highlight>
              </a:rPr>
              <a:t>t was raining this morning and the grocery store was out of bananas.</a:t>
            </a:r>
            <a:endParaRPr sz="1800">
              <a:solidFill>
                <a:schemeClr val="dk1"/>
              </a:solidFill>
              <a:highlight>
                <a:srgbClr val="FFFFFF"/>
              </a:highlight>
            </a:endParaRPr>
          </a:p>
          <a:p>
            <a:pPr indent="0" lvl="0" marL="8229600" rtl="0" algn="just">
              <a:spcBef>
                <a:spcPts val="0"/>
              </a:spcBef>
              <a:spcAft>
                <a:spcPts val="0"/>
              </a:spcAft>
              <a:buNone/>
            </a:pPr>
            <a:r>
              <a:t/>
            </a:r>
            <a:endParaRPr sz="1800">
              <a:solidFill>
                <a:schemeClr val="dk1"/>
              </a:solidFill>
              <a:highlight>
                <a:srgbClr val="FFFFFF"/>
              </a:highlight>
            </a:endParaRPr>
          </a:p>
          <a:p>
            <a:pPr indent="-342900" lvl="0" marL="4572000" rtl="0" algn="just">
              <a:spcBef>
                <a:spcPts val="0"/>
              </a:spcBef>
              <a:spcAft>
                <a:spcPts val="0"/>
              </a:spcAft>
              <a:buClr>
                <a:schemeClr val="dk1"/>
              </a:buClr>
              <a:buSzPts val="1800"/>
              <a:buChar char="●"/>
            </a:pPr>
            <a:r>
              <a:rPr lang="en" sz="1800">
                <a:solidFill>
                  <a:schemeClr val="dk1"/>
                </a:solidFill>
                <a:highlight>
                  <a:srgbClr val="FFFFFF"/>
                </a:highlight>
              </a:rPr>
              <a:t>T</a:t>
            </a:r>
            <a:r>
              <a:rPr lang="en" sz="1800">
                <a:solidFill>
                  <a:schemeClr val="dk1"/>
                </a:solidFill>
                <a:highlight>
                  <a:srgbClr val="FFFFFF"/>
                </a:highlight>
              </a:rPr>
              <a:t>he temperature in Mars and the stock market have an almost zero correlation because the price of the stock market will not depend on the temperature in Mars.</a:t>
            </a:r>
            <a:endParaRPr sz="1800">
              <a:solidFill>
                <a:schemeClr val="dk1"/>
              </a:solidFill>
              <a:highlight>
                <a:srgbClr val="FFFFFF"/>
              </a:highlight>
            </a:endParaRPr>
          </a:p>
          <a:p>
            <a:pPr indent="0" lvl="0" marL="0" rtl="0" algn="just">
              <a:spcBef>
                <a:spcPts val="0"/>
              </a:spcBef>
              <a:spcAft>
                <a:spcPts val="0"/>
              </a:spcAft>
              <a:buNone/>
            </a:pPr>
            <a:r>
              <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p:txBody>
      </p:sp>
      <p:pic>
        <p:nvPicPr>
          <p:cNvPr id="153" name="Google Shape;153;p21"/>
          <p:cNvPicPr preferRelativeResize="0"/>
          <p:nvPr/>
        </p:nvPicPr>
        <p:blipFill>
          <a:blip r:embed="rId4">
            <a:alphaModFix/>
          </a:blip>
          <a:stretch>
            <a:fillRect/>
          </a:stretch>
        </p:blipFill>
        <p:spPr>
          <a:xfrm>
            <a:off x="0" y="2568250"/>
            <a:ext cx="4403975" cy="272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