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regular.fntdata"/><Relationship Id="rId25" Type="http://schemas.openxmlformats.org/officeDocument/2006/relationships/slide" Target="slides/slide21.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81b2f893e_0_1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781b2f893e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81b2f893e_0_1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781b2f893e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800507a97_2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800507a97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d8131eceb_0_2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6d8131eceb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54dcd60bb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854dcd60b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00507a97_2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800507a97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800507a97_0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8800507a9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800507a97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8800507a97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800507a97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8800507a97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800507a97_2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8800507a97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800507a97_2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8800507a97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800507a97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800507a9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800507a97_2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800507a9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7fc448515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7fc4485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800507a97_8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00507a9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800507a97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00507a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81b2f893e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781b2f893e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81b2f893e_0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781b2f893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statisticshowto.com/matrices-and-matrix-algebra/"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machinelearningmastery.com/linear-algebra-cheat-sheet-for-machine-learning/"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builtin.com/data-science/data-types-statisti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statisticshowto.com/arithmetic-mean/"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www.youtube.com/watch?v=LJ71Um7Q1EQ" TargetMode="Externa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7</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Matrices Continued...</a:t>
            </a:r>
            <a:endParaRPr sz="4800">
              <a:solidFill>
                <a:srgbClr val="434343"/>
              </a:solidFill>
              <a:latin typeface="Economica"/>
              <a:ea typeface="Economica"/>
              <a:cs typeface="Economica"/>
              <a:sym typeface="Economica"/>
            </a:endParaRPr>
          </a:p>
        </p:txBody>
      </p:sp>
      <p:sp>
        <p:nvSpPr>
          <p:cNvPr id="157" name="Google Shape;157;p22"/>
          <p:cNvSpPr txBox="1"/>
          <p:nvPr/>
        </p:nvSpPr>
        <p:spPr>
          <a:xfrm>
            <a:off x="196975" y="975200"/>
            <a:ext cx="8862600" cy="479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solidFill>
                  <a:schemeClr val="dk1"/>
                </a:solidFill>
                <a:latin typeface="Open Sans"/>
                <a:ea typeface="Open Sans"/>
                <a:cs typeface="Open Sans"/>
                <a:sym typeface="Open Sans"/>
              </a:rPr>
              <a:t>The image stored in the machine is nothing but a large matrix of pixel values across the image.</a:t>
            </a:r>
            <a:endParaRPr sz="1800">
              <a:latin typeface="Open Sans"/>
              <a:ea typeface="Open Sans"/>
              <a:cs typeface="Open Sans"/>
              <a:sym typeface="Open Sans"/>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nvGrpSpPr>
          <p:cNvPr id="158" name="Google Shape;158;p22"/>
          <p:cNvGrpSpPr/>
          <p:nvPr/>
        </p:nvGrpSpPr>
        <p:grpSpPr>
          <a:xfrm>
            <a:off x="0" y="5976100"/>
            <a:ext cx="9144000" cy="919800"/>
            <a:chOff x="0" y="5976100"/>
            <a:chExt cx="9144000" cy="919800"/>
          </a:xfrm>
        </p:grpSpPr>
        <p:sp>
          <p:nvSpPr>
            <p:cNvPr id="159" name="Google Shape;159;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2"/>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61" name="Google Shape;161;p22"/>
          <p:cNvPicPr preferRelativeResize="0"/>
          <p:nvPr/>
        </p:nvPicPr>
        <p:blipFill>
          <a:blip r:embed="rId4">
            <a:alphaModFix/>
          </a:blip>
          <a:stretch>
            <a:fillRect/>
          </a:stretch>
        </p:blipFill>
        <p:spPr>
          <a:xfrm>
            <a:off x="1190900" y="1933825"/>
            <a:ext cx="6680700" cy="404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 name="Google Shape;167;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8" name="Google Shape;168;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Linear Equations in Matrix Form</a:t>
            </a:r>
            <a:endParaRPr sz="4800">
              <a:solidFill>
                <a:srgbClr val="434343"/>
              </a:solidFill>
              <a:latin typeface="Economica"/>
              <a:ea typeface="Economica"/>
              <a:cs typeface="Economica"/>
              <a:sym typeface="Economica"/>
            </a:endParaRPr>
          </a:p>
        </p:txBody>
      </p:sp>
      <p:sp>
        <p:nvSpPr>
          <p:cNvPr id="169" name="Google Shape;169;p23"/>
          <p:cNvSpPr txBox="1"/>
          <p:nvPr/>
        </p:nvSpPr>
        <p:spPr>
          <a:xfrm>
            <a:off x="497200" y="1077725"/>
            <a:ext cx="8294400" cy="4965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434343"/>
              </a:buClr>
              <a:buSzPts val="1900"/>
              <a:buFont typeface="Open Sans"/>
              <a:buChar char="●"/>
            </a:pPr>
            <a:r>
              <a:rPr lang="en" sz="1900">
                <a:solidFill>
                  <a:srgbClr val="434343"/>
                </a:solidFill>
                <a:latin typeface="Open Sans"/>
                <a:ea typeface="Open Sans"/>
                <a:cs typeface="Open Sans"/>
                <a:sym typeface="Open Sans"/>
              </a:rPr>
              <a:t>Earlier we had two linear equations as:</a:t>
            </a:r>
            <a:endParaRPr sz="1900">
              <a:solidFill>
                <a:srgbClr val="434343"/>
              </a:solidFill>
              <a:latin typeface="Open Sans"/>
              <a:ea typeface="Open Sans"/>
              <a:cs typeface="Open Sans"/>
              <a:sym typeface="Open Sans"/>
            </a:endParaRPr>
          </a:p>
          <a:p>
            <a:pPr indent="0" lvl="0" marL="0" rtl="0" algn="l">
              <a:spcBef>
                <a:spcPts val="0"/>
              </a:spcBef>
              <a:spcAft>
                <a:spcPts val="0"/>
              </a:spcAft>
              <a:buNone/>
            </a:pPr>
            <a:r>
              <a:rPr lang="en" sz="1900">
                <a:solidFill>
                  <a:srgbClr val="434343"/>
                </a:solidFill>
                <a:latin typeface="Open Sans"/>
                <a:ea typeface="Open Sans"/>
                <a:cs typeface="Open Sans"/>
                <a:sym typeface="Open Sans"/>
              </a:rPr>
              <a:t>	</a:t>
            </a:r>
            <a:r>
              <a:rPr lang="en" sz="1900">
                <a:solidFill>
                  <a:schemeClr val="dk1"/>
                </a:solidFill>
                <a:latin typeface="Open Sans"/>
                <a:ea typeface="Open Sans"/>
                <a:cs typeface="Open Sans"/>
                <a:sym typeface="Open Sans"/>
              </a:rPr>
              <a:t>2x + y = 100                              ----------  (1),     and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	x + 2y = 100                              ----------  (2)</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The above two linear equations can be represented in the matrix form as: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We can get the above two linear equations from the shown matrix equation just by multiplying the two matrices on left hand side and equating the corresponding value to right hand side.</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highlight>
                  <a:srgbClr val="FFFF00"/>
                </a:highlight>
                <a:latin typeface="Open Sans"/>
                <a:ea typeface="Open Sans"/>
                <a:cs typeface="Open Sans"/>
                <a:sym typeface="Open Sans"/>
              </a:rPr>
              <a:t>Here is nice resource on Matrices for further reading: </a:t>
            </a:r>
            <a:r>
              <a:rPr lang="en" sz="1900" u="sng">
                <a:solidFill>
                  <a:schemeClr val="hlink"/>
                </a:solidFill>
                <a:latin typeface="Open Sans"/>
                <a:ea typeface="Open Sans"/>
                <a:cs typeface="Open Sans"/>
                <a:sym typeface="Open Sans"/>
                <a:hlinkClick r:id="rId3"/>
              </a:rPr>
              <a:t>https://www.statisticshowto.com/matrices-and-matrix-algebra/</a:t>
            </a:r>
            <a:r>
              <a:rPr lang="en" sz="1900">
                <a:solidFill>
                  <a:schemeClr val="dk1"/>
                </a:solidFill>
                <a:latin typeface="Open Sans"/>
                <a:ea typeface="Open Sans"/>
                <a:cs typeface="Open Sans"/>
                <a:sym typeface="Open Sans"/>
              </a:rPr>
              <a:t> </a:t>
            </a:r>
            <a:endParaRPr sz="1900">
              <a:solidFill>
                <a:schemeClr val="dk1"/>
              </a:solidFill>
              <a:latin typeface="Open Sans"/>
              <a:ea typeface="Open Sans"/>
              <a:cs typeface="Open Sans"/>
              <a:sym typeface="Open Sans"/>
            </a:endParaRPr>
          </a:p>
        </p:txBody>
      </p:sp>
      <p:pic>
        <p:nvPicPr>
          <p:cNvPr id="170" name="Google Shape;170;p23"/>
          <p:cNvPicPr preferRelativeResize="0"/>
          <p:nvPr/>
        </p:nvPicPr>
        <p:blipFill>
          <a:blip r:embed="rId4">
            <a:alphaModFix/>
          </a:blip>
          <a:stretch>
            <a:fillRect/>
          </a:stretch>
        </p:blipFill>
        <p:spPr>
          <a:xfrm>
            <a:off x="3054242" y="2768411"/>
            <a:ext cx="2954014" cy="105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Additional Resources</a:t>
            </a:r>
            <a:endParaRPr sz="4800">
              <a:solidFill>
                <a:srgbClr val="434343"/>
              </a:solidFill>
              <a:latin typeface="Economica"/>
              <a:ea typeface="Economica"/>
              <a:cs typeface="Economica"/>
              <a:sym typeface="Economica"/>
            </a:endParaRPr>
          </a:p>
        </p:txBody>
      </p:sp>
      <p:sp>
        <p:nvSpPr>
          <p:cNvPr id="178" name="Google Shape;178;p24"/>
          <p:cNvSpPr txBox="1"/>
          <p:nvPr/>
        </p:nvSpPr>
        <p:spPr>
          <a:xfrm>
            <a:off x="225850" y="1538750"/>
            <a:ext cx="8685600" cy="43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latin typeface="Open Sans"/>
                <a:ea typeface="Open Sans"/>
                <a:cs typeface="Open Sans"/>
                <a:sym typeface="Open Sans"/>
              </a:rPr>
              <a:t>Interested to learn more about linear algebra operations in Machine Learning?</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Check out this helpful resource:</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https://machinelearningmastery.com/linear-algebra-cheat-sheet-for-machine-learning/</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0" lvl="0" marL="0" rtl="0" algn="l">
              <a:lnSpc>
                <a:spcPct val="115000"/>
              </a:lnSpc>
              <a:spcBef>
                <a:spcPts val="0"/>
              </a:spcBef>
              <a:spcAft>
                <a:spcPts val="0"/>
              </a:spcAft>
              <a:buNone/>
            </a:pPr>
            <a:r>
              <a:rPr lang="en" sz="2000">
                <a:latin typeface="Open Sans"/>
                <a:ea typeface="Open Sans"/>
                <a:cs typeface="Open Sans"/>
                <a:sym typeface="Open Sans"/>
              </a:rPr>
              <a:t>PS. Matrix operations like Addition, Multiplication and Transpose are commonly used in ML.</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p:txBody>
      </p:sp>
      <p:grpSp>
        <p:nvGrpSpPr>
          <p:cNvPr id="179" name="Google Shape;179;p24"/>
          <p:cNvGrpSpPr/>
          <p:nvPr/>
        </p:nvGrpSpPr>
        <p:grpSpPr>
          <a:xfrm>
            <a:off x="0" y="5976100"/>
            <a:ext cx="9144000" cy="919800"/>
            <a:chOff x="0" y="5976100"/>
            <a:chExt cx="9144000" cy="919800"/>
          </a:xfrm>
        </p:grpSpPr>
        <p:sp>
          <p:nvSpPr>
            <p:cNvPr id="180" name="Google Shape;180;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88" name="Google Shape;188;p25"/>
          <p:cNvGrpSpPr/>
          <p:nvPr/>
        </p:nvGrpSpPr>
        <p:grpSpPr>
          <a:xfrm>
            <a:off x="0" y="5976100"/>
            <a:ext cx="9144000" cy="919800"/>
            <a:chOff x="0" y="5976100"/>
            <a:chExt cx="9144000" cy="919800"/>
          </a:xfrm>
        </p:grpSpPr>
        <p:sp>
          <p:nvSpPr>
            <p:cNvPr id="189" name="Google Shape;189;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91" name="Google Shape;191;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Statistics</a:t>
            </a:r>
            <a:endParaRPr sz="4800">
              <a:solidFill>
                <a:srgbClr val="434343"/>
              </a:solidFill>
              <a:latin typeface="Economica"/>
              <a:ea typeface="Economica"/>
              <a:cs typeface="Economica"/>
              <a:sym typeface="Economica"/>
            </a:endParaRPr>
          </a:p>
        </p:txBody>
      </p:sp>
      <p:sp>
        <p:nvSpPr>
          <p:cNvPr id="192" name="Google Shape;192;p25"/>
          <p:cNvSpPr txBox="1"/>
          <p:nvPr/>
        </p:nvSpPr>
        <p:spPr>
          <a:xfrm>
            <a:off x="252025" y="1047925"/>
            <a:ext cx="8542500" cy="49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Open Sans"/>
                <a:ea typeface="Open Sans"/>
                <a:cs typeface="Open Sans"/>
                <a:sym typeface="Open Sans"/>
              </a:rPr>
              <a:t>What is Statistics?</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rPr lang="en" sz="1800">
                <a:latin typeface="Open Sans"/>
                <a:ea typeface="Open Sans"/>
                <a:cs typeface="Open Sans"/>
                <a:sym typeface="Open Sans"/>
              </a:rPr>
              <a:t>A branch of mathematics that takes and transform the data into some useful information which in turn is used to make some decisions.</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rPr b="1" lang="en" sz="2200">
                <a:latin typeface="Open Sans"/>
                <a:ea typeface="Open Sans"/>
                <a:cs typeface="Open Sans"/>
                <a:sym typeface="Open Sans"/>
              </a:rPr>
              <a:t>Statistics is concerned with</a:t>
            </a:r>
            <a:endParaRPr b="1" sz="22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Processing and analyzing data</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Collecting, presenting and transforming data to assist decision maker</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p:txBody>
      </p:sp>
      <p:pic>
        <p:nvPicPr>
          <p:cNvPr id="193" name="Google Shape;193;p25"/>
          <p:cNvPicPr preferRelativeResize="0"/>
          <p:nvPr/>
        </p:nvPicPr>
        <p:blipFill>
          <a:blip r:embed="rId4">
            <a:alphaModFix/>
          </a:blip>
          <a:stretch>
            <a:fillRect/>
          </a:stretch>
        </p:blipFill>
        <p:spPr>
          <a:xfrm>
            <a:off x="2543525" y="2098737"/>
            <a:ext cx="4407325" cy="272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0" name="Google Shape;200;p2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a:t>
            </a:r>
            <a:endParaRPr sz="4800">
              <a:solidFill>
                <a:srgbClr val="434343"/>
              </a:solidFill>
              <a:latin typeface="Economica"/>
              <a:ea typeface="Economica"/>
              <a:cs typeface="Economica"/>
              <a:sym typeface="Economica"/>
            </a:endParaRPr>
          </a:p>
        </p:txBody>
      </p:sp>
      <p:sp>
        <p:nvSpPr>
          <p:cNvPr id="201" name="Google Shape;201;p26"/>
          <p:cNvSpPr txBox="1"/>
          <p:nvPr/>
        </p:nvSpPr>
        <p:spPr>
          <a:xfrm>
            <a:off x="268600" y="1047925"/>
            <a:ext cx="8790900" cy="47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Open Sans"/>
                <a:ea typeface="Open Sans"/>
                <a:cs typeface="Open Sans"/>
                <a:sym typeface="Open Sans"/>
              </a:rPr>
              <a:t>What is Data?</a:t>
            </a:r>
            <a:endParaRPr b="1" sz="2200">
              <a:latin typeface="Open Sans"/>
              <a:ea typeface="Open Sans"/>
              <a:cs typeface="Open Sans"/>
              <a:sym typeface="Open Sans"/>
            </a:endParaRPr>
          </a:p>
          <a:p>
            <a:pPr indent="0" lvl="0" marL="0" rtl="0" algn="l">
              <a:lnSpc>
                <a:spcPct val="115000"/>
              </a:lnSpc>
              <a:spcBef>
                <a:spcPts val="0"/>
              </a:spcBef>
              <a:spcAft>
                <a:spcPts val="0"/>
              </a:spcAft>
              <a:buNone/>
            </a:pPr>
            <a:r>
              <a:rPr lang="en" sz="1800">
                <a:latin typeface="Open Sans"/>
                <a:ea typeface="Open Sans"/>
                <a:cs typeface="Open Sans"/>
                <a:sym typeface="Open Sans"/>
              </a:rPr>
              <a:t>Data are facts and statistics collected together for reference or analysis.</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latin typeface="Open Sans"/>
              <a:ea typeface="Open Sans"/>
              <a:cs typeface="Open Sans"/>
              <a:sym typeface="Open Sans"/>
            </a:endParaRPr>
          </a:p>
        </p:txBody>
      </p:sp>
      <p:grpSp>
        <p:nvGrpSpPr>
          <p:cNvPr id="202" name="Google Shape;202;p26"/>
          <p:cNvGrpSpPr/>
          <p:nvPr/>
        </p:nvGrpSpPr>
        <p:grpSpPr>
          <a:xfrm>
            <a:off x="0" y="5976100"/>
            <a:ext cx="9144000" cy="919800"/>
            <a:chOff x="0" y="5976100"/>
            <a:chExt cx="9144000" cy="919800"/>
          </a:xfrm>
        </p:grpSpPr>
        <p:sp>
          <p:nvSpPr>
            <p:cNvPr id="203" name="Google Shape;203;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6"/>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205" name="Google Shape;205;p26"/>
          <p:cNvPicPr preferRelativeResize="0"/>
          <p:nvPr/>
        </p:nvPicPr>
        <p:blipFill>
          <a:blip r:embed="rId4">
            <a:alphaModFix/>
          </a:blip>
          <a:stretch>
            <a:fillRect/>
          </a:stretch>
        </p:blipFill>
        <p:spPr>
          <a:xfrm>
            <a:off x="1388000" y="1885000"/>
            <a:ext cx="6286500" cy="37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Types in Statistics</a:t>
            </a:r>
            <a:endParaRPr sz="4800">
              <a:solidFill>
                <a:srgbClr val="434343"/>
              </a:solidFill>
              <a:latin typeface="Economica"/>
              <a:ea typeface="Economica"/>
              <a:cs typeface="Economica"/>
              <a:sym typeface="Economica"/>
            </a:endParaRPr>
          </a:p>
        </p:txBody>
      </p:sp>
      <p:sp>
        <p:nvSpPr>
          <p:cNvPr id="213" name="Google Shape;213;p27"/>
          <p:cNvSpPr txBox="1"/>
          <p:nvPr/>
        </p:nvSpPr>
        <p:spPr>
          <a:xfrm>
            <a:off x="100" y="951125"/>
            <a:ext cx="9144000" cy="577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Categorical</a:t>
            </a:r>
            <a:endParaRPr b="1" sz="1800">
              <a:latin typeface="Open Sans"/>
              <a:ea typeface="Open Sans"/>
              <a:cs typeface="Open Sans"/>
              <a:sym typeface="Open Sans"/>
            </a:endParaRPr>
          </a:p>
          <a:p>
            <a:pPr indent="-342900" lvl="0" marL="9144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Nominal: </a:t>
            </a:r>
            <a:r>
              <a:rPr lang="en" sz="1800">
                <a:latin typeface="Open Sans"/>
                <a:ea typeface="Open Sans"/>
                <a:cs typeface="Open Sans"/>
                <a:sym typeface="Open Sans"/>
              </a:rPr>
              <a:t>Doesn’t have an order. For example: Gender of a person (male or female)</a:t>
            </a:r>
            <a:endParaRPr sz="1800">
              <a:latin typeface="Open Sans"/>
              <a:ea typeface="Open Sans"/>
              <a:cs typeface="Open Sans"/>
              <a:sym typeface="Open Sans"/>
            </a:endParaRPr>
          </a:p>
          <a:p>
            <a:pPr indent="-342900" lvl="0" marL="9144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Ordinal:</a:t>
            </a:r>
            <a:r>
              <a:rPr lang="en" sz="1800">
                <a:latin typeface="Open Sans"/>
                <a:ea typeface="Open Sans"/>
                <a:cs typeface="Open Sans"/>
                <a:sym typeface="Open Sans"/>
              </a:rPr>
              <a:t> Has some order in place.</a:t>
            </a:r>
            <a:r>
              <a:rPr lang="en" sz="1800">
                <a:latin typeface="Open Sans"/>
                <a:ea typeface="Open Sans"/>
                <a:cs typeface="Open Sans"/>
                <a:sym typeface="Open Sans"/>
              </a:rPr>
              <a:t> For example: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Grades of students (first division, second division and third division)</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Numerical</a:t>
            </a:r>
            <a:endParaRPr b="1" sz="1800">
              <a:latin typeface="Open Sans"/>
              <a:ea typeface="Open Sans"/>
              <a:cs typeface="Open Sans"/>
              <a:sym typeface="Open Sans"/>
            </a:endParaRPr>
          </a:p>
          <a:p>
            <a:pPr indent="-342900" lvl="0" marL="9144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Discrete:</a:t>
            </a:r>
            <a:r>
              <a:rPr lang="en" sz="1800">
                <a:latin typeface="Open Sans"/>
                <a:ea typeface="Open Sans"/>
                <a:cs typeface="Open Sans"/>
                <a:sym typeface="Open Sans"/>
              </a:rPr>
              <a:t> </a:t>
            </a:r>
            <a:r>
              <a:rPr lang="en" sz="1800">
                <a:latin typeface="Open Sans"/>
                <a:ea typeface="Open Sans"/>
                <a:cs typeface="Open Sans"/>
                <a:sym typeface="Open Sans"/>
              </a:rPr>
              <a:t>Discrete Data can only take certain values. They are distinct and separate.</a:t>
            </a:r>
            <a:endParaRPr sz="1800">
              <a:latin typeface="Open Sans"/>
              <a:ea typeface="Open Sans"/>
              <a:cs typeface="Open Sans"/>
              <a:sym typeface="Open Sans"/>
            </a:endParaRPr>
          </a:p>
          <a:p>
            <a:pPr indent="457200" lvl="0" marL="0" rtl="0" algn="l">
              <a:lnSpc>
                <a:spcPct val="115000"/>
              </a:lnSpc>
              <a:spcBef>
                <a:spcPts val="0"/>
              </a:spcBef>
              <a:spcAft>
                <a:spcPts val="0"/>
              </a:spcAft>
              <a:buNone/>
            </a:pPr>
            <a:r>
              <a:rPr lang="en" sz="1800">
                <a:latin typeface="Open Sans"/>
                <a:ea typeface="Open Sans"/>
                <a:cs typeface="Open Sans"/>
                <a:sym typeface="Open Sans"/>
              </a:rPr>
              <a:t> 	Example: the number of students in a class. We can't have half a </a:t>
            </a:r>
            <a:endParaRPr sz="1800">
              <a:latin typeface="Open Sans"/>
              <a:ea typeface="Open Sans"/>
              <a:cs typeface="Open Sans"/>
              <a:sym typeface="Open Sans"/>
            </a:endParaRPr>
          </a:p>
          <a:p>
            <a:pPr indent="457200" lvl="0" marL="457200" rtl="0" algn="l">
              <a:lnSpc>
                <a:spcPct val="115000"/>
              </a:lnSpc>
              <a:spcBef>
                <a:spcPts val="0"/>
              </a:spcBef>
              <a:spcAft>
                <a:spcPts val="0"/>
              </a:spcAft>
              <a:buNone/>
            </a:pPr>
            <a:r>
              <a:rPr lang="en" sz="1800">
                <a:latin typeface="Open Sans"/>
                <a:ea typeface="Open Sans"/>
                <a:cs typeface="Open Sans"/>
                <a:sym typeface="Open Sans"/>
              </a:rPr>
              <a:t>Student! </a:t>
            </a:r>
            <a:endParaRPr sz="1800">
              <a:latin typeface="Open Sans"/>
              <a:ea typeface="Open Sans"/>
              <a:cs typeface="Open Sans"/>
              <a:sym typeface="Open Sans"/>
            </a:endParaRPr>
          </a:p>
          <a:p>
            <a:pPr indent="-342900" lvl="0" marL="9144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Continuous:</a:t>
            </a:r>
            <a:r>
              <a:rPr lang="en" sz="1800">
                <a:latin typeface="Open Sans"/>
                <a:ea typeface="Open Sans"/>
                <a:cs typeface="Open Sans"/>
                <a:sym typeface="Open Sans"/>
              </a:rPr>
              <a:t> </a:t>
            </a:r>
            <a:r>
              <a:rPr lang="en" sz="1800">
                <a:latin typeface="Open Sans"/>
                <a:ea typeface="Open Sans"/>
                <a:cs typeface="Open Sans"/>
                <a:sym typeface="Open Sans"/>
              </a:rPr>
              <a:t>Continuous Data can take any value (within a range).</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A person's height: could be any value (within the range of human heights), not just certain fixed heights.</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rPr b="1" lang="en" sz="1800">
                <a:solidFill>
                  <a:srgbClr val="FF0000"/>
                </a:solidFill>
                <a:latin typeface="Open Sans"/>
                <a:ea typeface="Open Sans"/>
                <a:cs typeface="Open Sans"/>
                <a:sym typeface="Open Sans"/>
              </a:rPr>
              <a:t>!!! </a:t>
            </a:r>
            <a:r>
              <a:rPr lang="en" sz="1800">
                <a:latin typeface="Open Sans"/>
                <a:ea typeface="Open Sans"/>
                <a:cs typeface="Open Sans"/>
                <a:sym typeface="Open Sans"/>
              </a:rPr>
              <a:t>we will get used to these terms soon, no need worry too much about it. Read this article for additional information: </a:t>
            </a:r>
            <a:r>
              <a:rPr lang="en" sz="1800" u="sng">
                <a:solidFill>
                  <a:schemeClr val="hlink"/>
                </a:solidFill>
                <a:latin typeface="Open Sans"/>
                <a:ea typeface="Open Sans"/>
                <a:cs typeface="Open Sans"/>
                <a:sym typeface="Open Sans"/>
                <a:hlinkClick r:id="rId3"/>
              </a:rPr>
              <a:t>https://builtin.com/data-science/data-types-statistics</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9" name="Google Shape;219;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0" name="Google Shape;220;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Types in Statistics</a:t>
            </a:r>
            <a:endParaRPr sz="4800">
              <a:solidFill>
                <a:srgbClr val="434343"/>
              </a:solidFill>
              <a:latin typeface="Economica"/>
              <a:ea typeface="Economica"/>
              <a:cs typeface="Economica"/>
              <a:sym typeface="Economica"/>
            </a:endParaRPr>
          </a:p>
        </p:txBody>
      </p:sp>
      <p:sp>
        <p:nvSpPr>
          <p:cNvPr id="221" name="Google Shape;221;p28"/>
          <p:cNvSpPr txBox="1"/>
          <p:nvPr/>
        </p:nvSpPr>
        <p:spPr>
          <a:xfrm>
            <a:off x="268600" y="1047925"/>
            <a:ext cx="8790900" cy="47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latin typeface="Open Sans"/>
              <a:ea typeface="Open Sans"/>
              <a:cs typeface="Open Sans"/>
              <a:sym typeface="Open Sans"/>
            </a:endParaRPr>
          </a:p>
        </p:txBody>
      </p:sp>
      <p:grpSp>
        <p:nvGrpSpPr>
          <p:cNvPr id="222" name="Google Shape;222;p28"/>
          <p:cNvGrpSpPr/>
          <p:nvPr/>
        </p:nvGrpSpPr>
        <p:grpSpPr>
          <a:xfrm>
            <a:off x="0" y="5976100"/>
            <a:ext cx="9144000" cy="919800"/>
            <a:chOff x="0" y="5976100"/>
            <a:chExt cx="9144000" cy="919800"/>
          </a:xfrm>
        </p:grpSpPr>
        <p:sp>
          <p:nvSpPr>
            <p:cNvPr id="223" name="Google Shape;223;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28"/>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225" name="Google Shape;225;p28"/>
          <p:cNvPicPr preferRelativeResize="0"/>
          <p:nvPr/>
        </p:nvPicPr>
        <p:blipFill>
          <a:blip r:embed="rId4">
            <a:alphaModFix/>
          </a:blip>
          <a:stretch>
            <a:fillRect/>
          </a:stretch>
        </p:blipFill>
        <p:spPr>
          <a:xfrm>
            <a:off x="673625" y="1954025"/>
            <a:ext cx="7715250" cy="300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2" name="Google Shape;232;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Measures of Central Tendencies</a:t>
            </a:r>
            <a:endParaRPr sz="4800">
              <a:solidFill>
                <a:srgbClr val="434343"/>
              </a:solidFill>
              <a:latin typeface="Economica"/>
              <a:ea typeface="Economica"/>
              <a:cs typeface="Economica"/>
              <a:sym typeface="Economica"/>
            </a:endParaRPr>
          </a:p>
        </p:txBody>
      </p:sp>
      <p:sp>
        <p:nvSpPr>
          <p:cNvPr id="233" name="Google Shape;233;p29"/>
          <p:cNvSpPr txBox="1"/>
          <p:nvPr/>
        </p:nvSpPr>
        <p:spPr>
          <a:xfrm>
            <a:off x="225850" y="925325"/>
            <a:ext cx="86856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Mean:</a:t>
            </a:r>
            <a:r>
              <a:rPr lang="en" sz="1900">
                <a:latin typeface="Open Sans"/>
                <a:ea typeface="Open Sans"/>
                <a:cs typeface="Open Sans"/>
                <a:sym typeface="Open Sans"/>
              </a:rPr>
              <a:t> </a:t>
            </a:r>
            <a:r>
              <a:rPr lang="en" sz="1900">
                <a:highlight>
                  <a:srgbClr val="FFFFFF"/>
                </a:highlight>
                <a:latin typeface="Open Sans"/>
                <a:ea typeface="Open Sans"/>
                <a:cs typeface="Open Sans"/>
                <a:sym typeface="Open Sans"/>
              </a:rPr>
              <a:t>The mean is the </a:t>
            </a:r>
            <a:r>
              <a:rPr lang="en" sz="1900">
                <a:highlight>
                  <a:srgbClr val="FFFFFF"/>
                </a:highlight>
                <a:uFill>
                  <a:noFill/>
                </a:uFill>
                <a:latin typeface="Open Sans"/>
                <a:ea typeface="Open Sans"/>
                <a:cs typeface="Open Sans"/>
                <a:sym typeface="Open Sans"/>
                <a:hlinkClick r:id="rId3"/>
              </a:rPr>
              <a:t>average </a:t>
            </a:r>
            <a:r>
              <a:rPr lang="en" sz="1900">
                <a:highlight>
                  <a:srgbClr val="FFFFFF"/>
                </a:highlight>
                <a:latin typeface="Open Sans"/>
                <a:ea typeface="Open Sans"/>
                <a:cs typeface="Open Sans"/>
                <a:sym typeface="Open Sans"/>
              </a:rPr>
              <a:t>of a data set. For example, take a list of numbers: 10, 20, 40, 10, 70</a:t>
            </a:r>
            <a:endParaRPr sz="1900">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 sz="1900">
                <a:highlight>
                  <a:srgbClr val="FFFFFF"/>
                </a:highlight>
                <a:latin typeface="Open Sans"/>
                <a:ea typeface="Open Sans"/>
                <a:cs typeface="Open Sans"/>
                <a:sym typeface="Open Sans"/>
              </a:rPr>
              <a:t>Mean = (10 + 20 + 40 + 10 + 70) / 5 = 30</a:t>
            </a:r>
            <a:endParaRPr sz="1900">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900">
              <a:highlight>
                <a:srgbClr val="FFFFFF"/>
              </a:highlight>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highlight>
                  <a:srgbClr val="FFFFFF"/>
                </a:highlight>
                <a:latin typeface="Open Sans"/>
                <a:ea typeface="Open Sans"/>
                <a:cs typeface="Open Sans"/>
                <a:sym typeface="Open Sans"/>
              </a:rPr>
              <a:t>Median:</a:t>
            </a:r>
            <a:r>
              <a:rPr lang="en" sz="1900">
                <a:highlight>
                  <a:srgbClr val="FFFFFF"/>
                </a:highlight>
                <a:latin typeface="Open Sans"/>
                <a:ea typeface="Open Sans"/>
                <a:cs typeface="Open Sans"/>
                <a:sym typeface="Open Sans"/>
              </a:rPr>
              <a:t> The median is the middle of the set of numbers.</a:t>
            </a:r>
            <a:endParaRPr sz="1900">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 sz="1900">
                <a:highlight>
                  <a:srgbClr val="FFFFFF"/>
                </a:highlight>
                <a:latin typeface="Open Sans"/>
                <a:ea typeface="Open Sans"/>
                <a:cs typeface="Open Sans"/>
                <a:sym typeface="Open Sans"/>
              </a:rPr>
              <a:t>To find the median, first we sort the list of numbers:</a:t>
            </a:r>
            <a:endParaRPr sz="1900">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 sz="1900">
                <a:highlight>
                  <a:srgbClr val="FFFFFF"/>
                </a:highlight>
                <a:latin typeface="Open Sans"/>
                <a:ea typeface="Open Sans"/>
                <a:cs typeface="Open Sans"/>
                <a:sym typeface="Open Sans"/>
              </a:rPr>
              <a:t>10, 10, 20, 40, 70</a:t>
            </a:r>
            <a:endParaRPr sz="1900">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rPr lang="en" sz="1900">
                <a:highlight>
                  <a:srgbClr val="FFFFFF"/>
                </a:highlight>
                <a:latin typeface="Open Sans"/>
                <a:ea typeface="Open Sans"/>
                <a:cs typeface="Open Sans"/>
                <a:sym typeface="Open Sans"/>
              </a:rPr>
              <a:t>	The exact middle number i.e. 20 is the median.</a:t>
            </a:r>
            <a:endParaRPr sz="1900">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900">
              <a:highlight>
                <a:srgbClr val="FFFFFF"/>
              </a:highlight>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highlight>
                  <a:srgbClr val="FFFFFF"/>
                </a:highlight>
                <a:latin typeface="Open Sans"/>
                <a:ea typeface="Open Sans"/>
                <a:cs typeface="Open Sans"/>
                <a:sym typeface="Open Sans"/>
              </a:rPr>
              <a:t>Mode:</a:t>
            </a:r>
            <a:r>
              <a:rPr lang="en" sz="1900">
                <a:highlight>
                  <a:srgbClr val="FFFFFF"/>
                </a:highlight>
                <a:latin typeface="Open Sans"/>
                <a:ea typeface="Open Sans"/>
                <a:cs typeface="Open Sans"/>
                <a:sym typeface="Open Sans"/>
              </a:rPr>
              <a:t> The mode is the most common number in a data set.</a:t>
            </a:r>
            <a:endParaRPr sz="1900">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 sz="1900">
                <a:highlight>
                  <a:srgbClr val="FFFFFF"/>
                </a:highlight>
                <a:latin typeface="Open Sans"/>
                <a:ea typeface="Open Sans"/>
                <a:cs typeface="Open Sans"/>
                <a:sym typeface="Open Sans"/>
              </a:rPr>
              <a:t>In above list of numbers, 10 has </a:t>
            </a:r>
            <a:r>
              <a:rPr lang="en" sz="1900">
                <a:highlight>
                  <a:srgbClr val="FFFFFF"/>
                </a:highlight>
                <a:latin typeface="Open Sans"/>
                <a:ea typeface="Open Sans"/>
                <a:cs typeface="Open Sans"/>
                <a:sym typeface="Open Sans"/>
              </a:rPr>
              <a:t>occurred 2 times while other three numbers are occurred one time each.</a:t>
            </a:r>
            <a:endParaRPr sz="1900">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 sz="1900">
                <a:highlight>
                  <a:srgbClr val="FFFFFF"/>
                </a:highlight>
                <a:latin typeface="Open Sans"/>
                <a:ea typeface="Open Sans"/>
                <a:cs typeface="Open Sans"/>
                <a:sym typeface="Open Sans"/>
              </a:rPr>
              <a:t>So, the mode is 10 here.</a:t>
            </a:r>
            <a:endParaRPr sz="1900">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p:txBody>
      </p:sp>
      <p:grpSp>
        <p:nvGrpSpPr>
          <p:cNvPr id="234" name="Google Shape;234;p29"/>
          <p:cNvGrpSpPr/>
          <p:nvPr/>
        </p:nvGrpSpPr>
        <p:grpSpPr>
          <a:xfrm>
            <a:off x="0" y="5976100"/>
            <a:ext cx="9144000" cy="919800"/>
            <a:chOff x="0" y="5976100"/>
            <a:chExt cx="9144000" cy="919800"/>
          </a:xfrm>
        </p:grpSpPr>
        <p:sp>
          <p:nvSpPr>
            <p:cNvPr id="235" name="Google Shape;235;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29"/>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2" name="Google Shape;242;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3" name="Google Shape;243;p30"/>
          <p:cNvSpPr txBox="1"/>
          <p:nvPr/>
        </p:nvSpPr>
        <p:spPr>
          <a:xfrm>
            <a:off x="666250" y="145925"/>
            <a:ext cx="7640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Explanation</a:t>
            </a:r>
            <a:r>
              <a:rPr lang="en" sz="4800">
                <a:solidFill>
                  <a:srgbClr val="434343"/>
                </a:solidFill>
                <a:latin typeface="Economica"/>
                <a:ea typeface="Economica"/>
                <a:cs typeface="Economica"/>
                <a:sym typeface="Economica"/>
              </a:rPr>
              <a:t> of Mean, Median, Mode</a:t>
            </a:r>
            <a:endParaRPr sz="4800">
              <a:solidFill>
                <a:srgbClr val="434343"/>
              </a:solidFill>
              <a:latin typeface="Economica"/>
              <a:ea typeface="Economica"/>
              <a:cs typeface="Economica"/>
              <a:sym typeface="Economica"/>
            </a:endParaRPr>
          </a:p>
        </p:txBody>
      </p:sp>
      <p:pic>
        <p:nvPicPr>
          <p:cNvPr descr="...and how to find it. Visit http://www.statisticshowto.com for more articles and videos on elementary statistics." id="244" name="Google Shape;244;p30" title="What is the mean, median, mode?">
            <a:hlinkClick r:id="rId3"/>
          </p:cNvPr>
          <p:cNvPicPr preferRelativeResize="0"/>
          <p:nvPr/>
        </p:nvPicPr>
        <p:blipFill>
          <a:blip r:embed="rId4">
            <a:alphaModFix/>
          </a:blip>
          <a:stretch>
            <a:fillRect/>
          </a:stretch>
        </p:blipFill>
        <p:spPr>
          <a:xfrm>
            <a:off x="920625" y="1127700"/>
            <a:ext cx="7640400" cy="573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0" name="Google Shape;250;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1" name="Google Shape;251;p3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Applications of</a:t>
            </a:r>
            <a:r>
              <a:rPr lang="en" sz="4800">
                <a:solidFill>
                  <a:srgbClr val="434343"/>
                </a:solidFill>
                <a:latin typeface="Economica"/>
                <a:ea typeface="Economica"/>
                <a:cs typeface="Economica"/>
                <a:sym typeface="Economica"/>
              </a:rPr>
              <a:t> Central Tendencies</a:t>
            </a:r>
            <a:endParaRPr sz="4800">
              <a:solidFill>
                <a:srgbClr val="434343"/>
              </a:solidFill>
              <a:latin typeface="Economica"/>
              <a:ea typeface="Economica"/>
              <a:cs typeface="Economica"/>
              <a:sym typeface="Economica"/>
            </a:endParaRPr>
          </a:p>
        </p:txBody>
      </p:sp>
      <p:sp>
        <p:nvSpPr>
          <p:cNvPr id="252" name="Google Shape;252;p31"/>
          <p:cNvSpPr txBox="1"/>
          <p:nvPr/>
        </p:nvSpPr>
        <p:spPr>
          <a:xfrm>
            <a:off x="225850" y="1041938"/>
            <a:ext cx="8685600" cy="48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Open Sans"/>
                <a:ea typeface="Open Sans"/>
                <a:cs typeface="Open Sans"/>
                <a:sym typeface="Open Sans"/>
              </a:rPr>
              <a:t>MEAN: </a:t>
            </a:r>
            <a:r>
              <a:rPr lang="en" sz="1800">
                <a:latin typeface="Open Sans"/>
                <a:ea typeface="Open Sans"/>
                <a:cs typeface="Open Sans"/>
                <a:sym typeface="Open Sans"/>
              </a:rPr>
              <a:t>When you watch a baseball game and you see the player's batting average, that number represents the total number of hits divided by the number of times at bat. In other words, that number is the mean. In school, the final grade you get in a course is usually a mean. This mean represents the total number of points you scored in the class divided by the number of possible points. This is the classic type of average – when your overall performance on many items is evaluated with a single number.</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rPr b="1" lang="en" sz="1800">
                <a:latin typeface="Open Sans"/>
                <a:ea typeface="Open Sans"/>
                <a:cs typeface="Open Sans"/>
                <a:sym typeface="Open Sans"/>
              </a:rPr>
              <a:t>MEDIAN: </a:t>
            </a:r>
            <a:r>
              <a:rPr lang="en" sz="1800">
                <a:latin typeface="Open Sans"/>
                <a:ea typeface="Open Sans"/>
                <a:cs typeface="Open Sans"/>
                <a:sym typeface="Open Sans"/>
              </a:rPr>
              <a:t>Although the mean is the most common type of average, the median can also be used to express the average of a group. You may hear about the median salary for a country or city. When the average income for a country is discussed, the median is most often used because it represents the middle of a group. Mean allows very high or very low numbers to sway the outcome but median is an excellent measure of the center of a group of data.</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p:txBody>
      </p:sp>
      <p:grpSp>
        <p:nvGrpSpPr>
          <p:cNvPr id="253" name="Google Shape;253;p31"/>
          <p:cNvGrpSpPr/>
          <p:nvPr/>
        </p:nvGrpSpPr>
        <p:grpSpPr>
          <a:xfrm>
            <a:off x="0" y="5976100"/>
            <a:ext cx="9144000" cy="919800"/>
            <a:chOff x="0" y="5976100"/>
            <a:chExt cx="9144000" cy="919800"/>
          </a:xfrm>
        </p:grpSpPr>
        <p:sp>
          <p:nvSpPr>
            <p:cNvPr id="254" name="Google Shape;254;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048650" y="1856075"/>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Roboto"/>
                <a:ea typeface="Roboto"/>
                <a:cs typeface="Roboto"/>
                <a:sym typeface="Roboto"/>
              </a:rPr>
              <a:t>1. Linear Algebra</a:t>
            </a:r>
            <a:endParaRPr b="1" sz="1800">
              <a:latin typeface="Roboto"/>
              <a:ea typeface="Roboto"/>
              <a:cs typeface="Roboto"/>
              <a:sym typeface="Roboto"/>
            </a:endParaRPr>
          </a:p>
        </p:txBody>
      </p:sp>
      <p:sp>
        <p:nvSpPr>
          <p:cNvPr id="71" name="Google Shape;71;p14"/>
          <p:cNvSpPr/>
          <p:nvPr/>
        </p:nvSpPr>
        <p:spPr>
          <a:xfrm>
            <a:off x="5821642" y="1856075"/>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Roboto"/>
                <a:ea typeface="Roboto"/>
                <a:cs typeface="Roboto"/>
                <a:sym typeface="Roboto"/>
              </a:rPr>
              <a:t>2. Matrix</a:t>
            </a:r>
            <a:endParaRPr b="1" sz="1800">
              <a:latin typeface="Roboto"/>
              <a:ea typeface="Roboto"/>
              <a:cs typeface="Roboto"/>
              <a:sym typeface="Roboto"/>
            </a:endParaRPr>
          </a:p>
        </p:txBody>
      </p:sp>
      <p:sp>
        <p:nvSpPr>
          <p:cNvPr id="72" name="Google Shape;72;p14"/>
          <p:cNvSpPr/>
          <p:nvPr/>
        </p:nvSpPr>
        <p:spPr>
          <a:xfrm>
            <a:off x="3437550" y="3939941"/>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3. Basic Statistics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1" name="Google Shape;261;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2" name="Google Shape;262;p3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Applications of Central Tendencies</a:t>
            </a:r>
            <a:endParaRPr sz="4800">
              <a:solidFill>
                <a:srgbClr val="434343"/>
              </a:solidFill>
              <a:latin typeface="Economica"/>
              <a:ea typeface="Economica"/>
              <a:cs typeface="Economica"/>
              <a:sym typeface="Economica"/>
            </a:endParaRPr>
          </a:p>
        </p:txBody>
      </p:sp>
      <p:sp>
        <p:nvSpPr>
          <p:cNvPr id="263" name="Google Shape;263;p32"/>
          <p:cNvSpPr txBox="1"/>
          <p:nvPr/>
        </p:nvSpPr>
        <p:spPr>
          <a:xfrm>
            <a:off x="444450" y="1086900"/>
            <a:ext cx="8255100" cy="477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MODE: </a:t>
            </a:r>
            <a:r>
              <a:rPr lang="en" sz="1800">
                <a:solidFill>
                  <a:schemeClr val="dk1"/>
                </a:solidFill>
                <a:latin typeface="Open Sans"/>
                <a:ea typeface="Open Sans"/>
                <a:cs typeface="Open Sans"/>
                <a:sym typeface="Open Sans"/>
              </a:rPr>
              <a:t>Imagine that you live in a small town where most of the people are employed by a factory and earn minimum wage. One of the factory owners lives in the town and his salary is in the millions of dollars. If you use a measure like the average to try to compare salaries in the town as a whole, the owner's income would severely throw off the numbers. This is where the measure of mode can be useful in the real world. It tells you what most of the pieces of data are doing within a set of information.</a:t>
            </a:r>
            <a:endParaRPr b="1" sz="1800">
              <a:latin typeface="Open Sans"/>
              <a:ea typeface="Open Sans"/>
              <a:cs typeface="Open Sans"/>
              <a:sym typeface="Open Sans"/>
            </a:endParaRPr>
          </a:p>
        </p:txBody>
      </p:sp>
      <p:grpSp>
        <p:nvGrpSpPr>
          <p:cNvPr id="264" name="Google Shape;264;p32"/>
          <p:cNvGrpSpPr/>
          <p:nvPr/>
        </p:nvGrpSpPr>
        <p:grpSpPr>
          <a:xfrm>
            <a:off x="0" y="5976100"/>
            <a:ext cx="9144000" cy="919800"/>
            <a:chOff x="0" y="5976100"/>
            <a:chExt cx="9144000" cy="919800"/>
          </a:xfrm>
        </p:grpSpPr>
        <p:sp>
          <p:nvSpPr>
            <p:cNvPr id="265" name="Google Shape;265;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3" name="Google Shape;273;p33"/>
          <p:cNvGrpSpPr/>
          <p:nvPr/>
        </p:nvGrpSpPr>
        <p:grpSpPr>
          <a:xfrm>
            <a:off x="0" y="5976100"/>
            <a:ext cx="9144000" cy="919800"/>
            <a:chOff x="0" y="5976100"/>
            <a:chExt cx="9144000" cy="919800"/>
          </a:xfrm>
        </p:grpSpPr>
        <p:sp>
          <p:nvSpPr>
            <p:cNvPr id="274" name="Google Shape;274;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6" name="Google Shape;276;p3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77" name="Google Shape;277;p3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8" name="Google Shape;78;p15"/>
          <p:cNvGrpSpPr/>
          <p:nvPr/>
        </p:nvGrpSpPr>
        <p:grpSpPr>
          <a:xfrm>
            <a:off x="0" y="5976100"/>
            <a:ext cx="9144000" cy="919800"/>
            <a:chOff x="0" y="5976100"/>
            <a:chExt cx="9144000" cy="919800"/>
          </a:xfrm>
        </p:grpSpPr>
        <p:sp>
          <p:nvSpPr>
            <p:cNvPr id="79" name="Google Shape;79;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1" name="Google Shape;81;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a:t>
            </a:r>
            <a:r>
              <a:rPr lang="en" sz="4800">
                <a:solidFill>
                  <a:srgbClr val="434343"/>
                </a:solidFill>
                <a:latin typeface="Economica"/>
                <a:ea typeface="Economica"/>
                <a:cs typeface="Economica"/>
                <a:sym typeface="Economica"/>
              </a:rPr>
              <a:t>Linear Algebra?</a:t>
            </a:r>
            <a:endParaRPr sz="4800">
              <a:solidFill>
                <a:srgbClr val="434343"/>
              </a:solidFill>
              <a:latin typeface="Economica"/>
              <a:ea typeface="Economica"/>
              <a:cs typeface="Economica"/>
              <a:sym typeface="Economica"/>
            </a:endParaRPr>
          </a:p>
        </p:txBody>
      </p:sp>
      <p:sp>
        <p:nvSpPr>
          <p:cNvPr id="82" name="Google Shape;82;p15"/>
          <p:cNvSpPr txBox="1"/>
          <p:nvPr/>
        </p:nvSpPr>
        <p:spPr>
          <a:xfrm>
            <a:off x="636725" y="975200"/>
            <a:ext cx="8104800" cy="50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highlight>
                  <a:srgbClr val="FFFFFF"/>
                </a:highlight>
                <a:latin typeface="Open Sans"/>
                <a:ea typeface="Open Sans"/>
                <a:cs typeface="Open Sans"/>
                <a:sym typeface="Open Sans"/>
              </a:rPr>
              <a:t>Often the first acquaintance with linear algebra looks something like this:</a:t>
            </a:r>
            <a:endParaRPr sz="1900">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rPr lang="en" sz="1900">
                <a:highlight>
                  <a:srgbClr val="FFFFFF"/>
                </a:highlight>
                <a:latin typeface="Open Sans"/>
                <a:ea typeface="Open Sans"/>
                <a:cs typeface="Open Sans"/>
                <a:sym typeface="Open Sans"/>
              </a:rPr>
              <a:t>Not very inspiring, right? Two questions immediately arise: where did all this come from and why is it needed.</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rPr lang="en" sz="1900" u="sng">
                <a:highlight>
                  <a:srgbClr val="FFFFFF"/>
                </a:highlight>
                <a:latin typeface="Open Sans"/>
                <a:ea typeface="Open Sans"/>
                <a:cs typeface="Open Sans"/>
                <a:sym typeface="Open Sans"/>
              </a:rPr>
              <a:t>Basic definition:</a:t>
            </a:r>
            <a:endParaRPr sz="1900" u="sng">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rPr b="1" lang="en" sz="1900">
                <a:highlight>
                  <a:srgbClr val="FFFFFF"/>
                </a:highlight>
                <a:latin typeface="Open Sans"/>
                <a:ea typeface="Open Sans"/>
                <a:cs typeface="Open Sans"/>
                <a:sym typeface="Open Sans"/>
              </a:rPr>
              <a:t>Linear algebra is a sub-field of mathematics concerned with vectors, matrices, and linear transforms. </a:t>
            </a:r>
            <a:endParaRPr b="1"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highlight>
                <a:srgbClr val="FFFFFF"/>
              </a:highlight>
              <a:latin typeface="Open Sans"/>
              <a:ea typeface="Open Sans"/>
              <a:cs typeface="Open Sans"/>
              <a:sym typeface="Open Sans"/>
            </a:endParaRPr>
          </a:p>
        </p:txBody>
      </p:sp>
      <p:pic>
        <p:nvPicPr>
          <p:cNvPr id="83" name="Google Shape;83;p15"/>
          <p:cNvPicPr preferRelativeResize="0"/>
          <p:nvPr/>
        </p:nvPicPr>
        <p:blipFill>
          <a:blip r:embed="rId4">
            <a:alphaModFix/>
          </a:blip>
          <a:stretch>
            <a:fillRect/>
          </a:stretch>
        </p:blipFill>
        <p:spPr>
          <a:xfrm>
            <a:off x="1721724" y="1412550"/>
            <a:ext cx="4501875" cy="210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cxnSp>
        <p:nvCxnSpPr>
          <p:cNvPr id="88" name="Google Shape;88;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89" name="Google Shape;89;p16"/>
          <p:cNvGrpSpPr/>
          <p:nvPr/>
        </p:nvGrpSpPr>
        <p:grpSpPr>
          <a:xfrm>
            <a:off x="0" y="5976100"/>
            <a:ext cx="9144000" cy="919800"/>
            <a:chOff x="0" y="5976100"/>
            <a:chExt cx="9144000" cy="919800"/>
          </a:xfrm>
        </p:grpSpPr>
        <p:sp>
          <p:nvSpPr>
            <p:cNvPr id="90" name="Google Shape;90;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2" name="Google Shape;92;p16"/>
          <p:cNvSpPr txBox="1"/>
          <p:nvPr/>
        </p:nvSpPr>
        <p:spPr>
          <a:xfrm>
            <a:off x="252025" y="170000"/>
            <a:ext cx="868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Do You Really Need Linear Algebra?</a:t>
            </a:r>
            <a:endParaRPr sz="4800">
              <a:solidFill>
                <a:srgbClr val="434343"/>
              </a:solidFill>
              <a:latin typeface="Economica"/>
              <a:ea typeface="Economica"/>
              <a:cs typeface="Economica"/>
              <a:sym typeface="Economica"/>
            </a:endParaRPr>
          </a:p>
        </p:txBody>
      </p:sp>
      <p:sp>
        <p:nvSpPr>
          <p:cNvPr id="93" name="Google Shape;93;p16"/>
          <p:cNvSpPr txBox="1"/>
          <p:nvPr/>
        </p:nvSpPr>
        <p:spPr>
          <a:xfrm>
            <a:off x="928550" y="1087725"/>
            <a:ext cx="7362000" cy="488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It depends on your goal. </a:t>
            </a:r>
            <a:endParaRPr sz="1800">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800">
              <a:highlight>
                <a:srgbClr val="FFFFFF"/>
              </a:highlight>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If you just want to use tools from AI and machine learning as a black box, you arguably just need enough math to figure out if your problem fits the models premise.</a:t>
            </a:r>
            <a:endParaRPr sz="1800">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800">
              <a:highlight>
                <a:srgbClr val="FFFFFF"/>
              </a:highlight>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But, if you want to develop new ideas, Linear Algebra is your must-learn thing. I don’t mean you need to learn everything concerning math. Doing so you will be stuck at everything and lose motivation towards other more important things like calculus/stats.</a:t>
            </a:r>
            <a:endParaRPr sz="1800">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800">
              <a:highlight>
                <a:srgbClr val="FFFFFF"/>
              </a:highlight>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Mathematics in data science and machine learning is not about crunching numbers, but about what is happening, why it’s happening, and how we can play around with different things to obtain the results we want.</a:t>
            </a:r>
            <a:endParaRPr sz="18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99" name="Google Shape;99;p17"/>
          <p:cNvGrpSpPr/>
          <p:nvPr/>
        </p:nvGrpSpPr>
        <p:grpSpPr>
          <a:xfrm>
            <a:off x="0" y="5976100"/>
            <a:ext cx="9144000" cy="919800"/>
            <a:chOff x="0" y="5976100"/>
            <a:chExt cx="9144000" cy="919800"/>
          </a:xfrm>
        </p:grpSpPr>
        <p:sp>
          <p:nvSpPr>
            <p:cNvPr id="100" name="Google Shape;100;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2" name="Google Shape;102;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Linear Algebra</a:t>
            </a:r>
            <a:endParaRPr sz="4800">
              <a:solidFill>
                <a:srgbClr val="434343"/>
              </a:solidFill>
              <a:latin typeface="Economica"/>
              <a:ea typeface="Economica"/>
              <a:cs typeface="Economica"/>
              <a:sym typeface="Economica"/>
            </a:endParaRPr>
          </a:p>
        </p:txBody>
      </p:sp>
      <p:sp>
        <p:nvSpPr>
          <p:cNvPr id="103" name="Google Shape;103;p17"/>
          <p:cNvSpPr txBox="1"/>
          <p:nvPr/>
        </p:nvSpPr>
        <p:spPr>
          <a:xfrm>
            <a:off x="633325" y="975200"/>
            <a:ext cx="8197500" cy="500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Let’s start with a simple problem. </a:t>
            </a:r>
            <a:br>
              <a:rPr lang="en" sz="1800">
                <a:highlight>
                  <a:srgbClr val="FFFFFF"/>
                </a:highlight>
                <a:latin typeface="Open Sans"/>
                <a:ea typeface="Open Sans"/>
                <a:cs typeface="Open Sans"/>
                <a:sym typeface="Open Sans"/>
              </a:rPr>
            </a:br>
            <a:endParaRPr sz="1800">
              <a:highlight>
                <a:srgbClr val="FFFFFF"/>
              </a:highlight>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Condition 1: Imagine </a:t>
            </a:r>
            <a:r>
              <a:rPr lang="en" sz="1800">
                <a:highlight>
                  <a:srgbClr val="FFFFFF"/>
                </a:highlight>
                <a:latin typeface="Open Sans"/>
                <a:ea typeface="Open Sans"/>
                <a:cs typeface="Open Sans"/>
                <a:sym typeface="Open Sans"/>
              </a:rPr>
              <a:t>price of 2 chocolates and 1 apple is 100 units</a:t>
            </a:r>
            <a:endParaRPr sz="1800">
              <a:highlight>
                <a:srgbClr val="FFFFFF"/>
              </a:highlight>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Condition 2:  Similarly </a:t>
            </a:r>
            <a:r>
              <a:rPr lang="en" sz="1800">
                <a:solidFill>
                  <a:schemeClr val="dk1"/>
                </a:solidFill>
                <a:highlight>
                  <a:schemeClr val="lt1"/>
                </a:highlight>
                <a:latin typeface="Open Sans"/>
                <a:ea typeface="Open Sans"/>
                <a:cs typeface="Open Sans"/>
                <a:sym typeface="Open Sans"/>
              </a:rPr>
              <a:t>imagine, price of </a:t>
            </a:r>
            <a:r>
              <a:rPr lang="en" sz="1800">
                <a:highlight>
                  <a:srgbClr val="FFFFFF"/>
                </a:highlight>
                <a:latin typeface="Open Sans"/>
                <a:ea typeface="Open Sans"/>
                <a:cs typeface="Open Sans"/>
                <a:sym typeface="Open Sans"/>
              </a:rPr>
              <a:t>1 chocolate and 2 apples is 100 units. </a:t>
            </a:r>
            <a:endParaRPr sz="1800">
              <a:highlight>
                <a:srgbClr val="FFFFFF"/>
              </a:highlight>
              <a:latin typeface="Open Sans"/>
              <a:ea typeface="Open Sans"/>
              <a:cs typeface="Open Sans"/>
              <a:sym typeface="Open Sans"/>
            </a:endParaRPr>
          </a:p>
          <a:p>
            <a:pPr indent="0" lvl="0" marL="457200" rtl="0" algn="l">
              <a:spcBef>
                <a:spcPts val="0"/>
              </a:spcBef>
              <a:spcAft>
                <a:spcPts val="0"/>
              </a:spcAft>
              <a:buNone/>
            </a:pPr>
            <a:r>
              <a:rPr b="1" lang="en" sz="1800">
                <a:highlight>
                  <a:srgbClr val="FFFFFF"/>
                </a:highlight>
                <a:latin typeface="Open Sans"/>
                <a:ea typeface="Open Sans"/>
                <a:cs typeface="Open Sans"/>
                <a:sym typeface="Open Sans"/>
              </a:rPr>
              <a:t>Now, we want to find the price of a chocolate and an apple</a:t>
            </a:r>
            <a:endParaRPr b="1" sz="1800">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800">
              <a:highlight>
                <a:srgbClr val="FFFFFF"/>
              </a:highlight>
              <a:latin typeface="Open Sans"/>
              <a:ea typeface="Open Sans"/>
              <a:cs typeface="Open Sans"/>
              <a:sym typeface="Open Sans"/>
            </a:endParaRPr>
          </a:p>
          <a:p>
            <a:pPr indent="-342900" lvl="0" marL="457200" marR="139700" rtl="0" algn="l">
              <a:lnSpc>
                <a:spcPct val="150000"/>
              </a:lnSpc>
              <a:spcBef>
                <a:spcPts val="0"/>
              </a:spcBef>
              <a:spcAft>
                <a:spcPts val="0"/>
              </a:spcAft>
              <a:buSzPts val="1800"/>
              <a:buFont typeface="Open Sans"/>
              <a:buChar char="●"/>
            </a:pPr>
            <a:r>
              <a:rPr lang="en" sz="1800">
                <a:highlight>
                  <a:srgbClr val="FFFFFF"/>
                </a:highlight>
                <a:latin typeface="Open Sans"/>
                <a:ea typeface="Open Sans"/>
                <a:cs typeface="Open Sans"/>
                <a:sym typeface="Open Sans"/>
              </a:rPr>
              <a:t>Suppose the price of a </a:t>
            </a:r>
            <a:r>
              <a:rPr lang="en" sz="1800">
                <a:solidFill>
                  <a:schemeClr val="dk1"/>
                </a:solidFill>
                <a:highlight>
                  <a:schemeClr val="lt1"/>
                </a:highlight>
                <a:latin typeface="Open Sans"/>
                <a:ea typeface="Open Sans"/>
                <a:cs typeface="Open Sans"/>
                <a:sym typeface="Open Sans"/>
              </a:rPr>
              <a:t>chocolate </a:t>
            </a:r>
            <a:r>
              <a:rPr lang="en" sz="1800">
                <a:highlight>
                  <a:srgbClr val="FFFFFF"/>
                </a:highlight>
                <a:latin typeface="Open Sans"/>
                <a:ea typeface="Open Sans"/>
                <a:cs typeface="Open Sans"/>
                <a:sym typeface="Open Sans"/>
              </a:rPr>
              <a:t>is $ ‘x’ and the price of an </a:t>
            </a:r>
            <a:r>
              <a:rPr lang="en" sz="1800">
                <a:solidFill>
                  <a:schemeClr val="dk1"/>
                </a:solidFill>
                <a:highlight>
                  <a:schemeClr val="lt1"/>
                </a:highlight>
                <a:latin typeface="Open Sans"/>
                <a:ea typeface="Open Sans"/>
                <a:cs typeface="Open Sans"/>
                <a:sym typeface="Open Sans"/>
              </a:rPr>
              <a:t>apple</a:t>
            </a:r>
            <a:r>
              <a:rPr lang="en" sz="1800">
                <a:highlight>
                  <a:srgbClr val="FFFFFF"/>
                </a:highlight>
                <a:latin typeface="Open Sans"/>
                <a:ea typeface="Open Sans"/>
                <a:cs typeface="Open Sans"/>
                <a:sym typeface="Open Sans"/>
              </a:rPr>
              <a:t> is $ ‘y’. Values of ‘x’ and ‘y’ can be anything depending on the situation i.e. ‘x’ and ‘y’ are variables.</a:t>
            </a:r>
            <a:endParaRPr sz="1800">
              <a:latin typeface="Open Sans"/>
              <a:ea typeface="Open Sans"/>
              <a:cs typeface="Open Sans"/>
              <a:sym typeface="Open Sans"/>
            </a:endParaRPr>
          </a:p>
          <a:p>
            <a:pPr indent="-342900" lvl="0" marL="457200" marR="139700" rtl="0" algn="l">
              <a:lnSpc>
                <a:spcPct val="150000"/>
              </a:lnSpc>
              <a:spcBef>
                <a:spcPts val="0"/>
              </a:spcBef>
              <a:spcAft>
                <a:spcPts val="0"/>
              </a:spcAft>
              <a:buSzPts val="1800"/>
              <a:buFont typeface="Open Sans"/>
              <a:buChar char="●"/>
            </a:pPr>
            <a:r>
              <a:rPr lang="en" sz="1800">
                <a:latin typeface="Open Sans"/>
                <a:ea typeface="Open Sans"/>
                <a:cs typeface="Open Sans"/>
                <a:sym typeface="Open Sans"/>
              </a:rPr>
              <a:t>Translating the above information in mathematical form:</a:t>
            </a:r>
            <a:endParaRPr sz="1800">
              <a:latin typeface="Open Sans"/>
              <a:ea typeface="Open Sans"/>
              <a:cs typeface="Open Sans"/>
              <a:sym typeface="Open Sans"/>
            </a:endParaRPr>
          </a:p>
          <a:p>
            <a:pPr indent="0" lvl="0" marL="457200" marR="139700" rtl="0" algn="l">
              <a:lnSpc>
                <a:spcPct val="150000"/>
              </a:lnSpc>
              <a:spcBef>
                <a:spcPts val="0"/>
              </a:spcBef>
              <a:spcAft>
                <a:spcPts val="0"/>
              </a:spcAft>
              <a:buNone/>
            </a:pPr>
            <a:r>
              <a:rPr lang="en" sz="1800">
                <a:latin typeface="Open Sans"/>
                <a:ea typeface="Open Sans"/>
                <a:cs typeface="Open Sans"/>
                <a:sym typeface="Open Sans"/>
              </a:rPr>
              <a:t>2x + y = 100                              ----------  (1)</a:t>
            </a:r>
            <a:endParaRPr sz="1800">
              <a:latin typeface="Open Sans"/>
              <a:ea typeface="Open Sans"/>
              <a:cs typeface="Open Sans"/>
              <a:sym typeface="Open Sans"/>
            </a:endParaRPr>
          </a:p>
          <a:p>
            <a:pPr indent="0" lvl="0" marL="457200" marR="139700" rtl="0" algn="l">
              <a:lnSpc>
                <a:spcPct val="150000"/>
              </a:lnSpc>
              <a:spcBef>
                <a:spcPts val="0"/>
              </a:spcBef>
              <a:spcAft>
                <a:spcPts val="0"/>
              </a:spcAft>
              <a:buNone/>
            </a:pPr>
            <a:r>
              <a:rPr lang="en" sz="1800">
                <a:latin typeface="Open Sans"/>
                <a:ea typeface="Open Sans"/>
                <a:cs typeface="Open Sans"/>
                <a:sym typeface="Open Sans"/>
              </a:rPr>
              <a:t>Similarly, for the second condition,</a:t>
            </a:r>
            <a:endParaRPr sz="1800">
              <a:latin typeface="Open Sans"/>
              <a:ea typeface="Open Sans"/>
              <a:cs typeface="Open Sans"/>
              <a:sym typeface="Open Sans"/>
            </a:endParaRPr>
          </a:p>
          <a:p>
            <a:pPr indent="0" lvl="0" marL="457200" marR="139700" rtl="0" algn="l">
              <a:lnSpc>
                <a:spcPct val="150000"/>
              </a:lnSpc>
              <a:spcBef>
                <a:spcPts val="0"/>
              </a:spcBef>
              <a:spcAft>
                <a:spcPts val="0"/>
              </a:spcAft>
              <a:buNone/>
            </a:pPr>
            <a:r>
              <a:rPr lang="en" sz="1800">
                <a:latin typeface="Open Sans"/>
                <a:ea typeface="Open Sans"/>
                <a:cs typeface="Open Sans"/>
                <a:sym typeface="Open Sans"/>
              </a:rPr>
              <a:t>x + 2y = 100                              ----------  (2)</a:t>
            </a:r>
            <a:endParaRPr sz="1800">
              <a:latin typeface="Open Sans"/>
              <a:ea typeface="Open Sans"/>
              <a:cs typeface="Open Sans"/>
              <a:sym typeface="Open Sans"/>
            </a:endParaRPr>
          </a:p>
          <a:p>
            <a:pPr indent="0" lvl="0" marL="914400" rtl="0" algn="l">
              <a:spcBef>
                <a:spcPts val="0"/>
              </a:spcBef>
              <a:spcAft>
                <a:spcPts val="0"/>
              </a:spcAft>
              <a:buNone/>
            </a:pPr>
            <a:r>
              <a:t/>
            </a:r>
            <a:endParaRPr sz="18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cxnSp>
        <p:nvCxnSpPr>
          <p:cNvPr id="108" name="Google Shape;108;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09" name="Google Shape;109;p18"/>
          <p:cNvGrpSpPr/>
          <p:nvPr/>
        </p:nvGrpSpPr>
        <p:grpSpPr>
          <a:xfrm>
            <a:off x="0" y="5976100"/>
            <a:ext cx="9144000" cy="919800"/>
            <a:chOff x="0" y="5976100"/>
            <a:chExt cx="9144000" cy="919800"/>
          </a:xfrm>
        </p:grpSpPr>
        <p:sp>
          <p:nvSpPr>
            <p:cNvPr id="110" name="Google Shape;110;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2" name="Google Shape;112;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Linear Algebra</a:t>
            </a:r>
            <a:endParaRPr sz="4800">
              <a:solidFill>
                <a:srgbClr val="434343"/>
              </a:solidFill>
              <a:latin typeface="Economica"/>
              <a:ea typeface="Economica"/>
              <a:cs typeface="Economica"/>
              <a:sym typeface="Economica"/>
            </a:endParaRPr>
          </a:p>
        </p:txBody>
      </p:sp>
      <p:sp>
        <p:nvSpPr>
          <p:cNvPr id="113" name="Google Shape;113;p18"/>
          <p:cNvSpPr txBox="1"/>
          <p:nvPr/>
        </p:nvSpPr>
        <p:spPr>
          <a:xfrm>
            <a:off x="473250" y="1743450"/>
            <a:ext cx="8197500" cy="2847300"/>
          </a:xfrm>
          <a:prstGeom prst="rect">
            <a:avLst/>
          </a:prstGeom>
          <a:noFill/>
          <a:ln>
            <a:noFill/>
          </a:ln>
        </p:spPr>
        <p:txBody>
          <a:bodyPr anchorCtr="0" anchor="t" bIns="91425" lIns="91425" spcFirstLastPara="1" rIns="91425" wrap="square" tIns="91425">
            <a:noAutofit/>
          </a:bodyPr>
          <a:lstStyle/>
          <a:p>
            <a:pPr indent="-355600" lvl="0" marL="457200" marR="139700" rtl="0" algn="l">
              <a:lnSpc>
                <a:spcPct val="150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To find the prices of chocolate and </a:t>
            </a:r>
            <a:r>
              <a:rPr lang="en" sz="2000">
                <a:solidFill>
                  <a:schemeClr val="dk1"/>
                </a:solidFill>
                <a:highlight>
                  <a:schemeClr val="lt1"/>
                </a:highlight>
                <a:latin typeface="Open Sans"/>
                <a:ea typeface="Open Sans"/>
                <a:cs typeface="Open Sans"/>
                <a:sym typeface="Open Sans"/>
              </a:rPr>
              <a:t>apple</a:t>
            </a:r>
            <a:r>
              <a:rPr lang="en" sz="2000">
                <a:solidFill>
                  <a:schemeClr val="dk1"/>
                </a:solidFill>
                <a:latin typeface="Open Sans"/>
                <a:ea typeface="Open Sans"/>
                <a:cs typeface="Open Sans"/>
                <a:sym typeface="Open Sans"/>
              </a:rPr>
              <a:t>, we need the values of ‘x’ and ‘y’ such that it satisfies both the equations.</a:t>
            </a:r>
            <a:br>
              <a:rPr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355600" lvl="0" marL="457200" marR="139700" rtl="0" algn="l">
              <a:lnSpc>
                <a:spcPct val="150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The basic problem of linear algebra is to find these values of ‘x’ and ‘y’ which is nothing but solution of set of linear equation.</a:t>
            </a:r>
            <a:endParaRPr sz="2000">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0" name="Google Shape;120;p19"/>
          <p:cNvGrpSpPr/>
          <p:nvPr/>
        </p:nvGrpSpPr>
        <p:grpSpPr>
          <a:xfrm>
            <a:off x="0" y="5976100"/>
            <a:ext cx="9144000" cy="919800"/>
            <a:chOff x="0" y="5976100"/>
            <a:chExt cx="9144000" cy="919800"/>
          </a:xfrm>
        </p:grpSpPr>
        <p:sp>
          <p:nvSpPr>
            <p:cNvPr id="121" name="Google Shape;121;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3" name="Google Shape;123;p19"/>
          <p:cNvSpPr txBox="1"/>
          <p:nvPr/>
        </p:nvSpPr>
        <p:spPr>
          <a:xfrm>
            <a:off x="84450" y="170000"/>
            <a:ext cx="9144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Graphical Representation of two Equations</a:t>
            </a:r>
            <a:endParaRPr sz="4800">
              <a:solidFill>
                <a:srgbClr val="434343"/>
              </a:solidFill>
              <a:latin typeface="Economica"/>
              <a:ea typeface="Economica"/>
              <a:cs typeface="Economica"/>
              <a:sym typeface="Economica"/>
            </a:endParaRPr>
          </a:p>
        </p:txBody>
      </p:sp>
      <p:pic>
        <p:nvPicPr>
          <p:cNvPr id="124" name="Google Shape;124;p19"/>
          <p:cNvPicPr preferRelativeResize="0"/>
          <p:nvPr/>
        </p:nvPicPr>
        <p:blipFill>
          <a:blip r:embed="rId4">
            <a:alphaModFix/>
          </a:blip>
          <a:stretch>
            <a:fillRect/>
          </a:stretch>
        </p:blipFill>
        <p:spPr>
          <a:xfrm>
            <a:off x="225875" y="1023000"/>
            <a:ext cx="8274750" cy="4881225"/>
          </a:xfrm>
          <a:prstGeom prst="rect">
            <a:avLst/>
          </a:prstGeom>
          <a:noFill/>
          <a:ln>
            <a:noFill/>
          </a:ln>
        </p:spPr>
      </p:pic>
      <p:sp>
        <p:nvSpPr>
          <p:cNvPr id="125" name="Google Shape;125;p19"/>
          <p:cNvSpPr/>
          <p:nvPr/>
        </p:nvSpPr>
        <p:spPr>
          <a:xfrm>
            <a:off x="5662975" y="2952400"/>
            <a:ext cx="2570700" cy="1675200"/>
          </a:xfrm>
          <a:prstGeom prst="wedgeEllipseCallout">
            <a:avLst>
              <a:gd fmla="val -115527" name="adj1"/>
              <a:gd fmla="val 5049"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 intersection point is the solution of these two equations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2" name="Google Shape;132;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Complicating the Problem</a:t>
            </a:r>
            <a:endParaRPr sz="4800">
              <a:solidFill>
                <a:srgbClr val="434343"/>
              </a:solidFill>
              <a:latin typeface="Economica"/>
              <a:ea typeface="Economica"/>
              <a:cs typeface="Economica"/>
              <a:sym typeface="Economica"/>
            </a:endParaRPr>
          </a:p>
        </p:txBody>
      </p:sp>
      <p:sp>
        <p:nvSpPr>
          <p:cNvPr id="133" name="Google Shape;133;p20"/>
          <p:cNvSpPr txBox="1"/>
          <p:nvPr/>
        </p:nvSpPr>
        <p:spPr>
          <a:xfrm>
            <a:off x="315200" y="963263"/>
            <a:ext cx="8432100" cy="5000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In the earlier example, we had two variables ‘x’ representing the price of a chocolate and ‘y’ representing the price of a apple. </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Now, suppose you are given a set of three conditions with three variables, say ‘x’, ‘y’ and ‘z’, and asked to find the value of three variables.</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The three conditions are given as:</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rPr lang="en" sz="1700">
                <a:latin typeface="Open Sans"/>
                <a:ea typeface="Open Sans"/>
                <a:cs typeface="Open Sans"/>
                <a:sym typeface="Open Sans"/>
              </a:rPr>
              <a:t>x</a:t>
            </a:r>
            <a:r>
              <a:rPr lang="en" sz="1700">
                <a:latin typeface="Open Sans"/>
                <a:ea typeface="Open Sans"/>
                <a:cs typeface="Open Sans"/>
                <a:sym typeface="Open Sans"/>
              </a:rPr>
              <a:t> + y + z = 1                ----------  (1)</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rPr lang="en" sz="1700">
                <a:latin typeface="Open Sans"/>
                <a:ea typeface="Open Sans"/>
                <a:cs typeface="Open Sans"/>
                <a:sym typeface="Open Sans"/>
              </a:rPr>
              <a:t>2x + y = 1                    ----------  (2)</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rPr lang="en" sz="1700">
                <a:latin typeface="Open Sans"/>
                <a:ea typeface="Open Sans"/>
                <a:cs typeface="Open Sans"/>
                <a:sym typeface="Open Sans"/>
              </a:rPr>
              <a:t>5x + 3y + 2z = 4          ----------  (3)</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By solving the above three equations we can get the values for ‘x’, ‘y’ and ‘z’.</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In Linear Algebra, data is represented in the form of linear equations. These linear equations are in turn represented in the form of matrices and vectors.</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p:txBody>
      </p:sp>
      <p:grpSp>
        <p:nvGrpSpPr>
          <p:cNvPr id="134" name="Google Shape;134;p20"/>
          <p:cNvGrpSpPr/>
          <p:nvPr/>
        </p:nvGrpSpPr>
        <p:grpSpPr>
          <a:xfrm>
            <a:off x="0" y="5976100"/>
            <a:ext cx="9144000" cy="919800"/>
            <a:chOff x="0" y="5976100"/>
            <a:chExt cx="9144000" cy="919800"/>
          </a:xfrm>
        </p:grpSpPr>
        <p:sp>
          <p:nvSpPr>
            <p:cNvPr id="135" name="Google Shape;135;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3" name="Google Shape;143;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Matrices</a:t>
            </a:r>
            <a:endParaRPr sz="4800">
              <a:solidFill>
                <a:srgbClr val="434343"/>
              </a:solidFill>
              <a:latin typeface="Economica"/>
              <a:ea typeface="Economica"/>
              <a:cs typeface="Economica"/>
              <a:sym typeface="Economica"/>
            </a:endParaRPr>
          </a:p>
        </p:txBody>
      </p:sp>
      <p:sp>
        <p:nvSpPr>
          <p:cNvPr id="144" name="Google Shape;144;p21"/>
          <p:cNvSpPr txBox="1"/>
          <p:nvPr/>
        </p:nvSpPr>
        <p:spPr>
          <a:xfrm>
            <a:off x="84475" y="951125"/>
            <a:ext cx="8975100" cy="502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Matrix is a form of </a:t>
            </a:r>
            <a:r>
              <a:rPr b="1" lang="en" sz="1800">
                <a:latin typeface="Open Sans"/>
                <a:ea typeface="Open Sans"/>
                <a:cs typeface="Open Sans"/>
                <a:sym typeface="Open Sans"/>
              </a:rPr>
              <a:t>representing data in the form of rows and columns.</a:t>
            </a:r>
            <a:r>
              <a:rPr lang="en" sz="1800">
                <a:latin typeface="Open Sans"/>
                <a:ea typeface="Open Sans"/>
                <a:cs typeface="Open Sans"/>
                <a:sym typeface="Open Sans"/>
              </a:rPr>
              <a:t> It is a very natural approach of organizing data.</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real life example,</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Consider a reactor which needs to be controlled using multiple attributes from various sensors like Pressure (P), Temperature (T), Density (d), etc.</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In the matrix given,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Columns: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 </a:t>
            </a:r>
            <a:r>
              <a:rPr lang="en" sz="1800">
                <a:latin typeface="Open Sans"/>
                <a:ea typeface="Open Sans"/>
                <a:cs typeface="Open Sans"/>
                <a:sym typeface="Open Sans"/>
              </a:rPr>
              <a:t>First column represents Pressure (P)</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 Second column represents Temperature (T)</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 Third column represent Density (d)</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Row:</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 Each row corresponds to one sample.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grpSp>
        <p:nvGrpSpPr>
          <p:cNvPr id="145" name="Google Shape;145;p21"/>
          <p:cNvGrpSpPr/>
          <p:nvPr/>
        </p:nvGrpSpPr>
        <p:grpSpPr>
          <a:xfrm>
            <a:off x="0" y="5976100"/>
            <a:ext cx="9144000" cy="919800"/>
            <a:chOff x="0" y="5976100"/>
            <a:chExt cx="9144000" cy="919800"/>
          </a:xfrm>
        </p:grpSpPr>
        <p:sp>
          <p:nvSpPr>
            <p:cNvPr id="146" name="Google Shape;146;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1"/>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48" name="Google Shape;148;p21"/>
          <p:cNvPicPr preferRelativeResize="0"/>
          <p:nvPr/>
        </p:nvPicPr>
        <p:blipFill>
          <a:blip r:embed="rId4">
            <a:alphaModFix/>
          </a:blip>
          <a:stretch>
            <a:fillRect/>
          </a:stretch>
        </p:blipFill>
        <p:spPr>
          <a:xfrm>
            <a:off x="5904051" y="3469325"/>
            <a:ext cx="2871750" cy="2209038"/>
          </a:xfrm>
          <a:prstGeom prst="rect">
            <a:avLst/>
          </a:prstGeom>
          <a:noFill/>
          <a:ln>
            <a:noFill/>
          </a:ln>
        </p:spPr>
      </p:pic>
      <p:sp>
        <p:nvSpPr>
          <p:cNvPr id="149" name="Google Shape;149;p21"/>
          <p:cNvSpPr txBox="1"/>
          <p:nvPr/>
        </p:nvSpPr>
        <p:spPr>
          <a:xfrm>
            <a:off x="5939850" y="2941825"/>
            <a:ext cx="273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                T              d</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