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9144000"/>
  <p:notesSz cx="6858000" cy="9144000"/>
  <p:embeddedFontLst>
    <p:embeddedFont>
      <p:font typeface="Economica"/>
      <p:regular r:id="rId26"/>
      <p:bold r:id="rId27"/>
      <p:italic r:id="rId28"/>
      <p:boldItalic r:id="rId29"/>
    </p:embeddedFont>
    <p:embeddedFont>
      <p:font typeface="Roboto"/>
      <p:regular r:id="rId30"/>
      <p:bold r:id="rId31"/>
      <p:italic r:id="rId32"/>
      <p:boldItalic r:id="rId33"/>
    </p:embeddedFont>
    <p:embeddedFont>
      <p:font typeface="Open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Economica-regular.fntdata"/><Relationship Id="rId25" Type="http://schemas.openxmlformats.org/officeDocument/2006/relationships/slide" Target="slides/slide21.xml"/><Relationship Id="rId28" Type="http://schemas.openxmlformats.org/officeDocument/2006/relationships/font" Target="fonts/Economica-italic.fntdata"/><Relationship Id="rId27" Type="http://schemas.openxmlformats.org/officeDocument/2006/relationships/font" Target="fonts/Economica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Economica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7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6.xml"/><Relationship Id="rId32" Type="http://schemas.openxmlformats.org/officeDocument/2006/relationships/font" Target="fonts/Roboto-italic.fntdata"/><Relationship Id="rId13" Type="http://schemas.openxmlformats.org/officeDocument/2006/relationships/slide" Target="slides/slide9.xml"/><Relationship Id="rId35" Type="http://schemas.openxmlformats.org/officeDocument/2006/relationships/font" Target="fonts/OpenSans-bold.fntdata"/><Relationship Id="rId12" Type="http://schemas.openxmlformats.org/officeDocument/2006/relationships/slide" Target="slides/slide8.xml"/><Relationship Id="rId34" Type="http://schemas.openxmlformats.org/officeDocument/2006/relationships/font" Target="fonts/OpenSans-regular.fntdata"/><Relationship Id="rId15" Type="http://schemas.openxmlformats.org/officeDocument/2006/relationships/slide" Target="slides/slide11.xml"/><Relationship Id="rId37" Type="http://schemas.openxmlformats.org/officeDocument/2006/relationships/font" Target="fonts/OpenSans-boldItalic.fntdata"/><Relationship Id="rId14" Type="http://schemas.openxmlformats.org/officeDocument/2006/relationships/slide" Target="slides/slide10.xml"/><Relationship Id="rId36" Type="http://schemas.openxmlformats.org/officeDocument/2006/relationships/font" Target="fonts/OpenSans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9b8f456b3_3_2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89b8f456b3_3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9b8f456b3_3_3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89b8f456b3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9b8f456b3_3_2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89b8f456b3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9b9bbe3e2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89b9bbe3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0cc09b6c7_3_1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80cc09b6c7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0cc09b6c7_3_2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80cc09b6c7_3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0cc09b6c7_3_3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80cc09b6c7_3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9b8f456b3_1_2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89b8f456b3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80cc09c03f_0_6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80cc09c03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89ba29404f_0_1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89ba29404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7fc448515_0_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7fc44851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e107504d6_0_2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6e107504d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9ba29404f_0_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89ba29404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9b8f456b3_3_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89b8f456b3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0cc09c03f_0_14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g80cc09c03f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0cc09c03f_0_7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80cc09c03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9b8f456b3_3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89b8f456b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0cc09c03f_0_20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80cc09c03f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9b8f456b3_1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89b8f456b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9b8f456b3_3_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89b8f456b3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mc.ai/a-dummies-guide-to-gradient-descent-and-backpropagation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ocs.google.com/presentation/d/17g_wfuRvf8jm1w8zk8XR0LzoNypz15aPPYPedepqmPM/edit#slide=id.g89ba29404f_0_12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youtube.com/watch?v=sDv4f4s2SB8" TargetMode="External"/><Relationship Id="rId4" Type="http://schemas.openxmlformats.org/officeDocument/2006/relationships/hyperlink" Target="https://youtu.be/vsWrXfO3wWw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statisticshowto.com/arithmetic-mean/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youtube.com/watch?v=iMak-EW4HtM" TargetMode="External"/><Relationship Id="rId4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youtube.com/watch?v=1EGtm3ClkIc" TargetMode="External"/><Relationship Id="rId4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youtube.com/watch?v=7kw9dlAJmA8" TargetMode="External"/><Relationship Id="rId4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" name="Google Shape;55;p13"/>
          <p:cNvCxnSpPr/>
          <p:nvPr/>
        </p:nvCxnSpPr>
        <p:spPr>
          <a:xfrm flipH="1" rot="10800000">
            <a:off x="84450" y="8491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" name="Google Shape;56;p13"/>
          <p:cNvSpPr/>
          <p:nvPr/>
        </p:nvSpPr>
        <p:spPr>
          <a:xfrm>
            <a:off x="-12475" y="6114475"/>
            <a:ext cx="9156600" cy="781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835450" y="2026213"/>
            <a:ext cx="76635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latin typeface="Open Sans"/>
                <a:ea typeface="Open Sans"/>
                <a:cs typeface="Open Sans"/>
                <a:sym typeface="Open Sans"/>
              </a:rPr>
              <a:t>Welcome to Data Science Online Bootcamp</a:t>
            </a:r>
            <a:endParaRPr b="1" sz="3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0341" y="4329500"/>
            <a:ext cx="3463325" cy="1039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663250" y="3298225"/>
            <a:ext cx="79617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Week#3_Day#4</a:t>
            </a:r>
            <a:endParaRPr b="1" sz="34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1" name="Google Shape;131;p22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" name="Google Shape;132;p22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Cost Function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33" name="Google Shape;133;p22"/>
          <p:cNvSpPr txBox="1"/>
          <p:nvPr/>
        </p:nvSpPr>
        <p:spPr>
          <a:xfrm>
            <a:off x="266850" y="975200"/>
            <a:ext cx="8685600" cy="56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What?</a:t>
            </a: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Now that we built a model, we need to measure its performance right? and understand if it works well or not. Cost function measures the performance of a Machine Learning model for given data. It quantifies the error between predicted values and expected values and presents it in the form of a single real number. 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Depending on the problem Cost Function can be formed in many different ways. The purpose of Cost Function is to be either: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Minimized 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then returned value is usually called </a:t>
            </a: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cost, loss or error. 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goal is to find the values of model parameters for which Cost Function return as small number as possible.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Maximized 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then the value it yields is named a </a:t>
            </a: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reward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The goal is to find values of model parameters for which returned number is as large as possible.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9" name="Google Shape;139;p23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" name="Google Shape;140;p23"/>
          <p:cNvSpPr txBox="1"/>
          <p:nvPr/>
        </p:nvSpPr>
        <p:spPr>
          <a:xfrm>
            <a:off x="512275" y="170000"/>
            <a:ext cx="82296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What is predicted and expected value?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41" name="Google Shape;141;p23"/>
          <p:cNvSpPr txBox="1"/>
          <p:nvPr/>
        </p:nvSpPr>
        <p:spPr>
          <a:xfrm>
            <a:off x="229200" y="1288250"/>
            <a:ext cx="8685600" cy="52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Predicted value: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As the name says is the predicted value of your machine learning model.</a:t>
            </a:r>
            <a:b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Expected value: 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Is the true value(or the label present in your data)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Often machine learning models are not 100% accurate or perfect, then tend to deviate from the true value or expected value.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Explaining with an example: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 If we are predicting the age of a person based on few input variables or features.</a:t>
            </a:r>
            <a:b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</a:br>
            <a:endParaRPr sz="1800">
              <a:solidFill>
                <a:schemeClr val="dk1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Our machine learning model predicted the age as 28 years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However, the actual age of the person is 29 years.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Here </a:t>
            </a: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28 years is predicted value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and </a:t>
            </a: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29 years is expected value or true value.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As data scientists, we try to minimize the error while building models.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7" name="Google Shape;147;p24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" name="Google Shape;148;p24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Cost Function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49" name="Google Shape;149;p24"/>
          <p:cNvSpPr txBox="1"/>
          <p:nvPr/>
        </p:nvSpPr>
        <p:spPr>
          <a:xfrm>
            <a:off x="266850" y="975200"/>
            <a:ext cx="8685600" cy="56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00" y="1889578"/>
            <a:ext cx="8975101" cy="3438043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4"/>
          <p:cNvSpPr txBox="1"/>
          <p:nvPr/>
        </p:nvSpPr>
        <p:spPr>
          <a:xfrm>
            <a:off x="266850" y="5677400"/>
            <a:ext cx="85410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en" sz="1900">
                <a:latin typeface="Open Sans"/>
                <a:ea typeface="Open Sans"/>
                <a:cs typeface="Open Sans"/>
                <a:sym typeface="Open Sans"/>
              </a:rPr>
              <a:t>he difference between the true value and the model’s predicted value  is called  </a:t>
            </a:r>
            <a:r>
              <a:rPr b="1" lang="en" sz="1900">
                <a:latin typeface="Open Sans"/>
                <a:ea typeface="Open Sans"/>
                <a:cs typeface="Open Sans"/>
                <a:sym typeface="Open Sans"/>
              </a:rPr>
              <a:t>residual.</a:t>
            </a:r>
            <a:endParaRPr b="1" sz="19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7" name="Google Shape;157;p25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" name="Google Shape;158;p25"/>
          <p:cNvSpPr txBox="1"/>
          <p:nvPr/>
        </p:nvSpPr>
        <p:spPr>
          <a:xfrm>
            <a:off x="637650" y="170000"/>
            <a:ext cx="7868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Cost Function Types/ Evaluation Metrics 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59" name="Google Shape;159;p25"/>
          <p:cNvSpPr txBox="1"/>
          <p:nvPr/>
        </p:nvSpPr>
        <p:spPr>
          <a:xfrm>
            <a:off x="266850" y="1898300"/>
            <a:ext cx="8685600" cy="3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There are three primary metrics used to evaluate linear models (to find how well a model is performing):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AutoNum type="arabicPeriod"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Mean Squared Error: 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AutoNum type="arabicPeriod"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Root Mean Squared Error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AutoNum type="arabicPeriod"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Mean Absolute Error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5" name="Google Shape;165;p26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26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Mean Squared Error (MSE)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67" name="Google Shape;167;p26"/>
          <p:cNvSpPr txBox="1"/>
          <p:nvPr/>
        </p:nvSpPr>
        <p:spPr>
          <a:xfrm>
            <a:off x="266850" y="975200"/>
            <a:ext cx="8685600" cy="56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●"/>
            </a:pPr>
            <a:r>
              <a:rPr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MSE </a:t>
            </a:r>
            <a:r>
              <a:rPr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is simply the average of the squared difference between the true target value and the value predicted by the regression model. </a:t>
            </a:r>
            <a:br>
              <a:rPr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●"/>
            </a:pPr>
            <a:r>
              <a:rPr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As it squares the differences, it </a:t>
            </a:r>
            <a:r>
              <a:rPr b="1"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penalizes </a:t>
            </a:r>
            <a:r>
              <a:rPr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(gives some penalty or weight for deviating from the objective)</a:t>
            </a:r>
            <a:r>
              <a:rPr b="1"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even a small error</a:t>
            </a:r>
            <a:r>
              <a:rPr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which leads to </a:t>
            </a:r>
            <a:r>
              <a:rPr b="1"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over-estimation of how bad the model is.</a:t>
            </a:r>
            <a:r>
              <a:rPr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br>
              <a:rPr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8" name="Google Shape;168;p26"/>
          <p:cNvPicPr preferRelativeResize="0"/>
          <p:nvPr/>
        </p:nvPicPr>
        <p:blipFill rotWithShape="1">
          <a:blip r:embed="rId3">
            <a:alphaModFix/>
          </a:blip>
          <a:srcRect b="7713" l="4023" r="4106" t="12927"/>
          <a:stretch/>
        </p:blipFill>
        <p:spPr>
          <a:xfrm>
            <a:off x="1797787" y="4674500"/>
            <a:ext cx="5548424" cy="19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4" name="Google Shape;174;p27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" name="Google Shape;175;p27"/>
          <p:cNvSpPr txBox="1"/>
          <p:nvPr/>
        </p:nvSpPr>
        <p:spPr>
          <a:xfrm>
            <a:off x="1190900" y="170000"/>
            <a:ext cx="71130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Root Mean Squared Error (RMSE)</a:t>
            </a: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 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76" name="Google Shape;176;p27"/>
          <p:cNvSpPr txBox="1"/>
          <p:nvPr/>
        </p:nvSpPr>
        <p:spPr>
          <a:xfrm>
            <a:off x="266850" y="975200"/>
            <a:ext cx="8685600" cy="56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It is just the </a:t>
            </a:r>
            <a:r>
              <a:rPr lang="en" sz="2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square root of the mean square error</a:t>
            </a: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It is preferred more in some cases because the errors are first squared before averaging which poses a high penalty on large errors. This implies that </a:t>
            </a:r>
            <a:r>
              <a:rPr b="1"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RMSE is useful when large errors are undesired.</a:t>
            </a:r>
            <a:endParaRPr b="1"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7" name="Google Shape;1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7275" y="4084963"/>
            <a:ext cx="4953000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3" name="Google Shape;183;p28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" name="Google Shape;184;p28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Mean Absolute Error(MAE)</a:t>
            </a: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 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85" name="Google Shape;185;p28"/>
          <p:cNvSpPr txBox="1"/>
          <p:nvPr/>
        </p:nvSpPr>
        <p:spPr>
          <a:xfrm>
            <a:off x="266850" y="975200"/>
            <a:ext cx="8685600" cy="56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●"/>
            </a:pPr>
            <a:r>
              <a:rPr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MAE is the absolute difference between the target value and the value predicted by the model. </a:t>
            </a:r>
            <a:br>
              <a:rPr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●"/>
            </a:pPr>
            <a:r>
              <a:rPr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MAE</a:t>
            </a:r>
            <a:r>
              <a:rPr b="1"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does not penalize the errors as effectively as mse </a:t>
            </a:r>
            <a:r>
              <a:rPr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making it</a:t>
            </a:r>
            <a:r>
              <a:rPr b="1"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not suitable for use-cases where you want to pay more attention to the outliers.</a:t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6" name="Google Shape;1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0446" y="4049650"/>
            <a:ext cx="6178400" cy="278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2" name="Google Shape;192;p29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" name="Google Shape;193;p29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Gradient Descent</a:t>
            </a: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 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94" name="Google Shape;194;p29"/>
          <p:cNvSpPr txBox="1"/>
          <p:nvPr/>
        </p:nvSpPr>
        <p:spPr>
          <a:xfrm>
            <a:off x="266850" y="975200"/>
            <a:ext cx="8685600" cy="56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As Data Scientists, we always want to optimise our algorithms and go for the best ones. Gradient Descent comes is one of those that helps us do this!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Gradient Descent is an optimization technique in the machine learning process which minimizes the cost function. Every machine learning algorithm has a cost function.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For now, we are not getting too much into how it works. We will learn about it as we proceed. You reading this article for further reading:</a:t>
            </a:r>
            <a:b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https://mc.ai/a-dummies-guide-to-gradient-descent-and-backpropagation/</a:t>
            </a: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0" name="Google Shape;200;p30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1" name="Google Shape;201;p30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Recap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02" name="Google Shape;202;p30"/>
          <p:cNvSpPr txBox="1"/>
          <p:nvPr/>
        </p:nvSpPr>
        <p:spPr>
          <a:xfrm>
            <a:off x="266850" y="1857100"/>
            <a:ext cx="8685600" cy="48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pen Sans"/>
              <a:buChar char="➔"/>
            </a:pPr>
            <a:r>
              <a:rPr lang="en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Linear regression is used to predict a value (like the sale price of a house).</a:t>
            </a:r>
            <a:endParaRPr sz="2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pen Sans"/>
              <a:buChar char="➔"/>
            </a:pPr>
            <a:r>
              <a:rPr lang="en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Given a set of data, first try to fit a line to it.</a:t>
            </a:r>
            <a:endParaRPr sz="2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pen Sans"/>
              <a:buChar char="➔"/>
            </a:pPr>
            <a:r>
              <a:rPr lang="en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cost function tells you how good your line is.</a:t>
            </a:r>
            <a:endParaRPr sz="2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pen Sans"/>
              <a:buChar char="➔"/>
            </a:pPr>
            <a:r>
              <a:rPr lang="en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You can use gradient descent to find the best line.</a:t>
            </a:r>
            <a:endParaRPr sz="2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8" name="Google Shape;208;p31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9" name="Google Shape;209;p31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Slides Download Link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10" name="Google Shape;210;p31"/>
          <p:cNvSpPr txBox="1"/>
          <p:nvPr/>
        </p:nvSpPr>
        <p:spPr>
          <a:xfrm>
            <a:off x="266850" y="1857100"/>
            <a:ext cx="8685600" cy="48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https://docs.google.com/presentation/d/17g_wfuRvf8jm1w8zk8XR0LzoNypz15aPPYPedepqmPM/edit#slide=id.g89ba29404f_0_12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" name="Google Shape;65;p14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6" name="Google Shape;66;p14"/>
          <p:cNvGrpSpPr/>
          <p:nvPr/>
        </p:nvGrpSpPr>
        <p:grpSpPr>
          <a:xfrm>
            <a:off x="0" y="5976100"/>
            <a:ext cx="9144000" cy="919800"/>
            <a:chOff x="0" y="5976100"/>
            <a:chExt cx="9144000" cy="919800"/>
          </a:xfrm>
        </p:grpSpPr>
        <p:sp>
          <p:nvSpPr>
            <p:cNvPr id="67" name="Google Shape;67;p14"/>
            <p:cNvSpPr/>
            <p:nvPr/>
          </p:nvSpPr>
          <p:spPr>
            <a:xfrm>
              <a:off x="0" y="5976100"/>
              <a:ext cx="9144000" cy="919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68" name="Google Shape;68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4750" y="6128050"/>
              <a:ext cx="2053000" cy="615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9" name="Google Shape;69;p14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Learning Objectives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1251925" y="1870625"/>
            <a:ext cx="2331600" cy="13971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Statistics Refresher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3394412" y="4163153"/>
            <a:ext cx="2273700" cy="13971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Gradient Descent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5420700" y="1870625"/>
            <a:ext cx="2331600" cy="13971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Cost Function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6" name="Google Shape;216;p32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7" name="Google Shape;217;p32"/>
          <p:cNvGrpSpPr/>
          <p:nvPr/>
        </p:nvGrpSpPr>
        <p:grpSpPr>
          <a:xfrm>
            <a:off x="0" y="5976100"/>
            <a:ext cx="9144000" cy="919800"/>
            <a:chOff x="0" y="5976100"/>
            <a:chExt cx="9144000" cy="919800"/>
          </a:xfrm>
        </p:grpSpPr>
        <p:sp>
          <p:nvSpPr>
            <p:cNvPr id="218" name="Google Shape;218;p32"/>
            <p:cNvSpPr/>
            <p:nvPr/>
          </p:nvSpPr>
          <p:spPr>
            <a:xfrm>
              <a:off x="0" y="5976100"/>
              <a:ext cx="9144000" cy="919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19" name="Google Shape;219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04750" y="6128050"/>
              <a:ext cx="2053000" cy="615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0" name="Google Shape;220;p32"/>
          <p:cNvSpPr txBox="1"/>
          <p:nvPr/>
        </p:nvSpPr>
        <p:spPr>
          <a:xfrm>
            <a:off x="946800" y="3121050"/>
            <a:ext cx="72504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Open Sans"/>
                <a:ea typeface="Open Sans"/>
                <a:cs typeface="Open Sans"/>
                <a:sym typeface="Open Sans"/>
              </a:rPr>
              <a:t>That’s it for the day. Thank you!</a:t>
            </a:r>
            <a:endParaRPr sz="33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1" name="Google Shape;221;p32"/>
          <p:cNvSpPr txBox="1"/>
          <p:nvPr/>
        </p:nvSpPr>
        <p:spPr>
          <a:xfrm>
            <a:off x="1538750" y="4098875"/>
            <a:ext cx="6486600" cy="15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Feel free to post any queries in the #help channel on Slack</a:t>
            </a:r>
            <a:endParaRPr sz="7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7" name="Google Shape;227;p33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" name="Google Shape;228;p33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Optional Reading Material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29" name="Google Shape;229;p33"/>
          <p:cNvSpPr txBox="1"/>
          <p:nvPr/>
        </p:nvSpPr>
        <p:spPr>
          <a:xfrm>
            <a:off x="266850" y="1857100"/>
            <a:ext cx="8685600" cy="48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If you are inquisitive to learn more about gradient descent refer the below video:</a:t>
            </a:r>
            <a:endParaRPr sz="2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pen Sans"/>
              <a:buChar char="●"/>
            </a:pPr>
            <a:r>
              <a:rPr lang="en" sz="22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https://www.youtube.com/watch?v=sDv4f4s2SB8</a:t>
            </a:r>
            <a:r>
              <a:rPr lang="en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2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pen Sans"/>
              <a:buChar char="●"/>
            </a:pPr>
            <a:r>
              <a:rPr lang="en" sz="22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https://youtu.be/vsWrXfO3wWw</a:t>
            </a:r>
            <a:r>
              <a:rPr lang="en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2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/>
        </p:nvSpPr>
        <p:spPr>
          <a:xfrm>
            <a:off x="373950" y="3053625"/>
            <a:ext cx="86856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Statistics Refresher</a:t>
            </a:r>
            <a:endParaRPr b="1" sz="25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" name="Google Shape;83;p16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" name="Google Shape;84;p16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Measures of Central Tendencies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225850" y="925325"/>
            <a:ext cx="8685600" cy="49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b="1" lang="en" sz="1900">
                <a:latin typeface="Open Sans"/>
                <a:ea typeface="Open Sans"/>
                <a:cs typeface="Open Sans"/>
                <a:sym typeface="Open Sans"/>
              </a:rPr>
              <a:t>Mean:</a:t>
            </a:r>
            <a:r>
              <a:rPr lang="en" sz="19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9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The mean is the </a:t>
            </a:r>
            <a:r>
              <a:rPr lang="en" sz="1900">
                <a:highlight>
                  <a:srgbClr val="FFFFFF"/>
                </a:highlight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/>
              </a:rPr>
              <a:t>average </a:t>
            </a:r>
            <a:r>
              <a:rPr lang="en" sz="19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of a data set. For example, take a list of numbers: 10, 20, 40, 10, 70</a:t>
            </a:r>
            <a:endParaRPr sz="19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Mean = (10 + 20 + 40 + 10 + 70) / 5 = 30</a:t>
            </a:r>
            <a:endParaRPr sz="19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b="1" lang="en" sz="19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Median:</a:t>
            </a:r>
            <a:r>
              <a:rPr lang="en" sz="19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The median is the middle of the set of numbers.</a:t>
            </a:r>
            <a:endParaRPr sz="19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To find the median, first we sort the list of numbers:</a:t>
            </a:r>
            <a:endParaRPr sz="19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10, 10, 20, 40, 70</a:t>
            </a:r>
            <a:endParaRPr sz="19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	The exact middle number i.e. 20 is the median.</a:t>
            </a:r>
            <a:endParaRPr sz="19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Char char="●"/>
            </a:pPr>
            <a:r>
              <a:rPr b="1" lang="en" sz="19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Mode:</a:t>
            </a:r>
            <a:r>
              <a:rPr lang="en" sz="19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The mode is the most common number in a data set.</a:t>
            </a:r>
            <a:endParaRPr sz="19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In above list of numbers, 10 has occurred 2 times while other three numbers are occurred one time each.</a:t>
            </a:r>
            <a:endParaRPr sz="19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So, the mode is 10 here.</a:t>
            </a:r>
            <a:endParaRPr sz="19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86" name="Google Shape;86;p16"/>
          <p:cNvGrpSpPr/>
          <p:nvPr/>
        </p:nvGrpSpPr>
        <p:grpSpPr>
          <a:xfrm>
            <a:off x="0" y="5976100"/>
            <a:ext cx="9144000" cy="919800"/>
            <a:chOff x="0" y="5976100"/>
            <a:chExt cx="9144000" cy="919800"/>
          </a:xfrm>
        </p:grpSpPr>
        <p:sp>
          <p:nvSpPr>
            <p:cNvPr id="87" name="Google Shape;87;p16"/>
            <p:cNvSpPr/>
            <p:nvPr/>
          </p:nvSpPr>
          <p:spPr>
            <a:xfrm>
              <a:off x="0" y="5976100"/>
              <a:ext cx="9144000" cy="9198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8" name="Google Shape;88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504750" y="6128050"/>
              <a:ext cx="2053000" cy="615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" name="Google Shape;94;p17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Google Shape;95;p17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Measures of Dispersion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225850" y="1153925"/>
            <a:ext cx="8685600" cy="49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b="1" lang="en" sz="1800">
                <a:latin typeface="Open Sans"/>
                <a:ea typeface="Open Sans"/>
                <a:cs typeface="Open Sans"/>
                <a:sym typeface="Open Sans"/>
              </a:rPr>
              <a:t>Range: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 It is the difference between highest value and the lowest value in the data set.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For a given list of numbers: 10, 20, 40, 10, 70 the range is 70 - 10 = 60.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Variance: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The average of the squared differences from the mean.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Steps to calculate variance: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Calculate mean (mean is nothing but average)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Find difference of each data from mean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Square all the differences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Take the average of the squares.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b="1" lang="en" sz="1800">
                <a:latin typeface="Open Sans"/>
                <a:ea typeface="Open Sans"/>
                <a:cs typeface="Open Sans"/>
                <a:sym typeface="Open Sans"/>
              </a:rPr>
              <a:t>Standard Deviation: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 It shows you how much your data is spread out around the mean. Its symbol is 𝛔 (the greek letter sigma). </a:t>
            </a:r>
            <a:r>
              <a:rPr b="1" lang="en" sz="1800">
                <a:latin typeface="Open Sans"/>
                <a:ea typeface="Open Sans"/>
                <a:cs typeface="Open Sans"/>
                <a:sym typeface="Open Sans"/>
              </a:rPr>
              <a:t>It is the square root of the </a:t>
            </a:r>
            <a:r>
              <a:rPr b="1" lang="en" sz="1800">
                <a:latin typeface="Open Sans"/>
                <a:ea typeface="Open Sans"/>
                <a:cs typeface="Open Sans"/>
                <a:sym typeface="Open Sans"/>
              </a:rPr>
              <a:t>variance.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 rotWithShape="1">
          <a:blip r:embed="rId3">
            <a:alphaModFix/>
          </a:blip>
          <a:srcRect b="26905" l="0" r="0" t="0"/>
          <a:stretch/>
        </p:blipFill>
        <p:spPr>
          <a:xfrm>
            <a:off x="2304150" y="5754525"/>
            <a:ext cx="5272101" cy="45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What is a normal distribution? Properties of a normal distribution, including the empirical rule." id="103" name="Google Shape;103;p18" title="Normal Distribution Definition and Propertie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775" y="925325"/>
            <a:ext cx="7843750" cy="5882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Google Shape;104;p18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Google Shape;105;p18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Normal Distribution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ow much can you learn about data science in 60 seconds? Our &quot;60 Second Data Science&quot; series tests that question. We offer short intros to topics in Data Science aimed at absolute beginners. &#10;&#10;Find out more about our data science platform at:&#10;http:// www.expertmodels.com" id="111" name="Google Shape;111;p19" title="Standard Deviation - 60 Second Data Science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912" y="903401"/>
            <a:ext cx="7939475" cy="595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/>
        </p:nvSpPr>
        <p:spPr>
          <a:xfrm>
            <a:off x="1190900" y="170000"/>
            <a:ext cx="6680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Normal Distribution in 60 secs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/>
          <p:nvPr/>
        </p:nvSpPr>
        <p:spPr>
          <a:xfrm>
            <a:off x="3798600" y="6242000"/>
            <a:ext cx="1622100" cy="61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8" name="Google Shape;118;p20"/>
          <p:cNvCxnSpPr/>
          <p:nvPr/>
        </p:nvCxnSpPr>
        <p:spPr>
          <a:xfrm flipH="1" rot="10800000">
            <a:off x="84450" y="925325"/>
            <a:ext cx="8975100" cy="25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20"/>
          <p:cNvSpPr txBox="1"/>
          <p:nvPr/>
        </p:nvSpPr>
        <p:spPr>
          <a:xfrm>
            <a:off x="159175" y="170000"/>
            <a:ext cx="87522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rPr>
              <a:t>Unimodal and Multimodal Distribution</a:t>
            </a:r>
            <a:endParaRPr sz="4800">
              <a:solidFill>
                <a:srgbClr val="434343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descr="Quick definition of a unimodal distribution and how it compares to a bimodal distribution and a multimodal distribution." id="120" name="Google Shape;120;p20" title="What is a Unimodal Distribution?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788" y="975200"/>
            <a:ext cx="7843733" cy="588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/>
        </p:nvSpPr>
        <p:spPr>
          <a:xfrm>
            <a:off x="373950" y="3053625"/>
            <a:ext cx="86856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Now coming back to Linear Regression</a:t>
            </a:r>
            <a:br>
              <a:rPr b="1" lang="en" sz="2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b="1" lang="en" sz="2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en" sz="2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This will be in-continuation of our yesterday’s slides!</a:t>
            </a:r>
            <a:endParaRPr b="1" sz="25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