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embeddedFontLst>
    <p:embeddedFont>
      <p:font typeface="Economica"/>
      <p:regular r:id="rId17"/>
      <p:bold r:id="rId18"/>
      <p:italic r:id="rId19"/>
      <p:boldItalic r:id="rId20"/>
    </p:embeddedFont>
    <p:embeddedFont>
      <p:font typeface="Robo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Economica-regular.fntdata"/><Relationship Id="rId16" Type="http://schemas.openxmlformats.org/officeDocument/2006/relationships/slide" Target="slides/slide12.xml"/><Relationship Id="rId19" Type="http://schemas.openxmlformats.org/officeDocument/2006/relationships/font" Target="fonts/Economica-italic.fntdata"/><Relationship Id="rId1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a6324e0e5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8a6324e0e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1eb3a5fb0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81eb3a5fb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1eb3a5fb0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81eb3a5fb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a6324e0e5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8a6324e0e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a6324e0e5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8a6324e0e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a6324e0e5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8a6324e0e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a6324e0e5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8a6324e0e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2a3d6da6_0_2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892a3d6da6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medium.com/@viveksingh.heritage/an-intuitive-explanation-to-bias-variance-tradeoff-ec540fb13e12"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docs.google.com/presentation/d/1c_mkhl2ac9gapFwCQdn6tySCi09Ve8jCv8Z1BqbrPG8/edit?usp=sharing"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towardsdatascience.com/understanding-the-bias-variance-tradeoff-165e6942b229"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Week#4_Day#4</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 name="Google Shape;150;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1" name="Google Shape;151;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a:t>
            </a:r>
            <a:endParaRPr sz="4800">
              <a:solidFill>
                <a:srgbClr val="434343"/>
              </a:solidFill>
              <a:latin typeface="Economica"/>
              <a:ea typeface="Economica"/>
              <a:cs typeface="Economica"/>
              <a:sym typeface="Economica"/>
            </a:endParaRPr>
          </a:p>
        </p:txBody>
      </p:sp>
      <p:sp>
        <p:nvSpPr>
          <p:cNvPr id="152" name="Google Shape;152;p22"/>
          <p:cNvSpPr txBox="1"/>
          <p:nvPr/>
        </p:nvSpPr>
        <p:spPr>
          <a:xfrm>
            <a:off x="373950" y="2536600"/>
            <a:ext cx="8685600" cy="1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https://medium.com/@viveksingh.heritage/an-intuitive-explanation-to-bias-variance-tradeoff-ec540fb13e12</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153" name="Google Shape;153;p22"/>
          <p:cNvGrpSpPr/>
          <p:nvPr/>
        </p:nvGrpSpPr>
        <p:grpSpPr>
          <a:xfrm>
            <a:off x="0" y="5976100"/>
            <a:ext cx="9144000" cy="919800"/>
            <a:chOff x="0" y="5976100"/>
            <a:chExt cx="9144000" cy="919800"/>
          </a:xfrm>
        </p:grpSpPr>
        <p:sp>
          <p:nvSpPr>
            <p:cNvPr id="154" name="Google Shape;154;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2"/>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 name="Google Shape;161;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2" name="Google Shape;162;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63" name="Google Shape;163;p23"/>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https://docs.google.com/presentation/d/1c_mkhl2ac9gapFwCQdn6tySCi09Ve8jCv8Z1BqbrPG8/edit?usp=sharing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164" name="Google Shape;164;p23"/>
          <p:cNvGrpSpPr/>
          <p:nvPr/>
        </p:nvGrpSpPr>
        <p:grpSpPr>
          <a:xfrm>
            <a:off x="0" y="5976100"/>
            <a:ext cx="9144000" cy="919800"/>
            <a:chOff x="0" y="5976100"/>
            <a:chExt cx="9144000" cy="919800"/>
          </a:xfrm>
        </p:grpSpPr>
        <p:sp>
          <p:nvSpPr>
            <p:cNvPr id="165" name="Google Shape;165;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3" name="Google Shape;173;p24"/>
          <p:cNvGrpSpPr/>
          <p:nvPr/>
        </p:nvGrpSpPr>
        <p:grpSpPr>
          <a:xfrm>
            <a:off x="0" y="5976100"/>
            <a:ext cx="9144000" cy="919800"/>
            <a:chOff x="0" y="5976100"/>
            <a:chExt cx="9144000" cy="919800"/>
          </a:xfrm>
        </p:grpSpPr>
        <p:sp>
          <p:nvSpPr>
            <p:cNvPr id="174" name="Google Shape;174;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6" name="Google Shape;176;p24"/>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177" name="Google Shape;177;p24"/>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3406200" y="27304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Bias and Variance</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7" name="Google Shape;77;p15"/>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dictionary terms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Bias : </a:t>
            </a:r>
            <a:r>
              <a:rPr lang="en" sz="2000">
                <a:latin typeface="Open Sans"/>
                <a:ea typeface="Open Sans"/>
                <a:cs typeface="Open Sans"/>
                <a:sym typeface="Open Sans"/>
              </a:rPr>
              <a:t>Prejudice in favor of or against one thing, person, or group compared with another, usually in a way considered to be unfair.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Variance:</a:t>
            </a:r>
            <a:r>
              <a:rPr lang="en" sz="2000">
                <a:latin typeface="Open Sans"/>
                <a:ea typeface="Open Sans"/>
                <a:cs typeface="Open Sans"/>
                <a:sym typeface="Open Sans"/>
              </a:rPr>
              <a:t> The state or fact of disagreeing or quarreling.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FFFF00"/>
                </a:highlight>
                <a:latin typeface="Open Sans"/>
                <a:ea typeface="Open Sans"/>
                <a:cs typeface="Open Sans"/>
                <a:sym typeface="Open Sans"/>
              </a:rPr>
              <a:t>In short, Bias represents how unfair is something towards others, and Variance represents how likely something changes with respect to others.</a:t>
            </a:r>
            <a:endParaRPr sz="20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Confusing ? Worry not. The next example will clarify all your doubts.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78" name="Google Shape;78;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Bias and Variance in real world</a:t>
            </a:r>
            <a:endParaRPr sz="4600">
              <a:solidFill>
                <a:srgbClr val="434343"/>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 name="Google Shape;84;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5" name="Google Shape;85;p1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assume you have called two weather examiners, Mr. Bishop and Mr. Varian to test if it will rain or not.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Mr. Bishop loves rain a lot. And Mr. Varian is a bookworm.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 us talk about the conditions for rain.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rains only if it’s little humid.</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does not rain if </a:t>
            </a:r>
            <a:r>
              <a:rPr b="1" lang="en" sz="2000">
                <a:latin typeface="Open Sans"/>
                <a:ea typeface="Open Sans"/>
                <a:cs typeface="Open Sans"/>
                <a:sym typeface="Open Sans"/>
              </a:rPr>
              <a:t>it's</a:t>
            </a:r>
            <a:r>
              <a:rPr b="1" lang="en" sz="2000">
                <a:latin typeface="Open Sans"/>
                <a:ea typeface="Open Sans"/>
                <a:cs typeface="Open Sans"/>
                <a:sym typeface="Open Sans"/>
              </a:rPr>
              <a:t> windy, hot or freezing.</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6" name="Google Shape;86;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Example</a:t>
            </a:r>
            <a:endParaRPr sz="4600">
              <a:solidFill>
                <a:srgbClr val="434343"/>
              </a:solidFill>
              <a:latin typeface="Economica"/>
              <a:ea typeface="Economica"/>
              <a:cs typeface="Economica"/>
              <a:sym typeface="Economica"/>
            </a:endParaRPr>
          </a:p>
        </p:txBody>
      </p:sp>
      <p:grpSp>
        <p:nvGrpSpPr>
          <p:cNvPr id="87" name="Google Shape;87;p16"/>
          <p:cNvGrpSpPr/>
          <p:nvPr/>
        </p:nvGrpSpPr>
        <p:grpSpPr>
          <a:xfrm>
            <a:off x="0" y="5976100"/>
            <a:ext cx="9144000" cy="919800"/>
            <a:chOff x="0" y="5976100"/>
            <a:chExt cx="9144000" cy="919800"/>
          </a:xfrm>
        </p:grpSpPr>
        <p:sp>
          <p:nvSpPr>
            <p:cNvPr id="88" name="Google Shape;88;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 name="Google Shape;95;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6" name="Google Shape;96;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ask Mr. Bishop (Despite of his training, he is too biased towards rain)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Yup.</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May be not.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Yes of course.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Damn sure.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Did you notice, Mr. Bishop is highly Biased towards chances of having rain. During the test, he is unable to predict most of them correctly.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This condition is called </a:t>
            </a:r>
            <a:r>
              <a:rPr b="1" lang="en" sz="1800">
                <a:latin typeface="Open Sans"/>
                <a:ea typeface="Open Sans"/>
                <a:cs typeface="Open Sans"/>
                <a:sym typeface="Open Sans"/>
              </a:rPr>
              <a:t>under fitting</a:t>
            </a:r>
            <a:r>
              <a:rPr lang="en" sz="1800">
                <a:latin typeface="Open Sans"/>
                <a:ea typeface="Open Sans"/>
                <a:cs typeface="Open Sans"/>
                <a:sym typeface="Open Sans"/>
              </a:rPr>
              <a: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97" name="Google Shape;97;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Bishop representing Bias</a:t>
            </a:r>
            <a:endParaRPr sz="4600">
              <a:solidFill>
                <a:srgbClr val="434343"/>
              </a:solidFill>
              <a:latin typeface="Economica"/>
              <a:ea typeface="Economica"/>
              <a:cs typeface="Economica"/>
              <a:sym typeface="Economica"/>
            </a:endParaRPr>
          </a:p>
        </p:txBody>
      </p:sp>
      <p:grpSp>
        <p:nvGrpSpPr>
          <p:cNvPr id="98" name="Google Shape;98;p17"/>
          <p:cNvGrpSpPr/>
          <p:nvPr/>
        </p:nvGrpSpPr>
        <p:grpSpPr>
          <a:xfrm>
            <a:off x="0" y="5976100"/>
            <a:ext cx="9144000" cy="919800"/>
            <a:chOff x="0" y="5976100"/>
            <a:chExt cx="9144000" cy="919800"/>
          </a:xfrm>
        </p:grpSpPr>
        <p:sp>
          <p:nvSpPr>
            <p:cNvPr id="99" name="Google Shape;99;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7" name="Google Shape;107;p18"/>
          <p:cNvSpPr txBox="1"/>
          <p:nvPr/>
        </p:nvSpPr>
        <p:spPr>
          <a:xfrm>
            <a:off x="331625" y="1227775"/>
            <a:ext cx="8598000" cy="54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Now let us see your conversation with Mr. Varian (a bookworm who completely remembers the training he had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Nope.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Yes it will.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08" name="Google Shape;108;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grpSp>
        <p:nvGrpSpPr>
          <p:cNvPr id="109" name="Google Shape;109;p18"/>
          <p:cNvGrpSpPr/>
          <p:nvPr/>
        </p:nvGrpSpPr>
        <p:grpSpPr>
          <a:xfrm>
            <a:off x="0" y="5976100"/>
            <a:ext cx="9144000" cy="919800"/>
            <a:chOff x="0" y="5976100"/>
            <a:chExt cx="9144000" cy="919800"/>
          </a:xfrm>
        </p:grpSpPr>
        <p:sp>
          <p:nvSpPr>
            <p:cNvPr id="110" name="Google Shape;110;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19"/>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Mr. Varian successfully predicted whether it will rain or not. But being a bookworm, Mr. Varian is unknown to the conditions not described in the book during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we ask Mr. Varian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Me :Sir, there is a giant sitting on the cloud who lost his candy. Will it rain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Mr. Varian: Not sure, since the answer is “No” to most of the conditions, there is a high possibility that it will not rain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although the decision of Mr. Varian varies perfectly with the input conditions, he is not able to predict for the new and unseen condition (other general conditions apart from the given specific conditions while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This condition is called </a:t>
            </a:r>
            <a:r>
              <a:rPr b="1" lang="en" sz="1900">
                <a:latin typeface="Open Sans"/>
                <a:ea typeface="Open Sans"/>
                <a:cs typeface="Open Sans"/>
                <a:sym typeface="Open Sans"/>
              </a:rPr>
              <a:t>over fitting.</a:t>
            </a:r>
            <a:r>
              <a:rPr lang="en" sz="1900">
                <a:latin typeface="Open Sans"/>
                <a:ea typeface="Open Sans"/>
                <a:cs typeface="Open Sans"/>
                <a:sym typeface="Open Sans"/>
              </a:rPr>
              <a:t> And it offers </a:t>
            </a:r>
            <a:r>
              <a:rPr b="1" lang="en" sz="1900">
                <a:latin typeface="Open Sans"/>
                <a:ea typeface="Open Sans"/>
                <a:cs typeface="Open Sans"/>
                <a:sym typeface="Open Sans"/>
              </a:rPr>
              <a:t>poor generalizability</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119" name="Google Shape;119;p19"/>
          <p:cNvGrpSpPr/>
          <p:nvPr/>
        </p:nvGrpSpPr>
        <p:grpSpPr>
          <a:xfrm>
            <a:off x="0" y="5976100"/>
            <a:ext cx="9144000" cy="919800"/>
            <a:chOff x="0" y="5976100"/>
            <a:chExt cx="9144000" cy="919800"/>
          </a:xfrm>
        </p:grpSpPr>
        <p:sp>
          <p:nvSpPr>
            <p:cNvPr id="120" name="Google Shape;120;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2" name="Google Shape;122;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 name="Google Shape;128;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9" name="Google Shape;129;p20"/>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Then what is better, high bias (high generalizability) or high variance (high accuracy on training data)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Well, the answer is, “Best of both worlds”. We neither need high bias nor high variance. We would want our algorithm to perform better on training set and also offer best result on unseen data (the test set).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general, </a:t>
            </a:r>
            <a:r>
              <a:rPr b="1" lang="en" sz="2200">
                <a:latin typeface="Open Sans"/>
                <a:ea typeface="Open Sans"/>
                <a:cs typeface="Open Sans"/>
                <a:sym typeface="Open Sans"/>
              </a:rPr>
              <a:t>having high bias reduces the performance of the algorithm on training set while having high variance reduces performance on unseen data.</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is known as </a:t>
            </a:r>
            <a:r>
              <a:rPr b="1" lang="en" sz="2200">
                <a:latin typeface="Open Sans"/>
                <a:ea typeface="Open Sans"/>
                <a:cs typeface="Open Sans"/>
                <a:sym typeface="Open Sans"/>
              </a:rPr>
              <a:t>Bias Variance Trade off</a:t>
            </a:r>
            <a:r>
              <a:rPr lang="en" sz="2200">
                <a:latin typeface="Open Sans"/>
                <a:ea typeface="Open Sans"/>
                <a:cs typeface="Open Sans"/>
                <a:sym typeface="Open Sans"/>
              </a:rPr>
              <a: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130" name="Google Shape;130;p20"/>
          <p:cNvGrpSpPr/>
          <p:nvPr/>
        </p:nvGrpSpPr>
        <p:grpSpPr>
          <a:xfrm>
            <a:off x="0" y="5976100"/>
            <a:ext cx="9144000" cy="919800"/>
            <a:chOff x="0" y="5976100"/>
            <a:chExt cx="9144000" cy="919800"/>
          </a:xfrm>
        </p:grpSpPr>
        <p:sp>
          <p:nvSpPr>
            <p:cNvPr id="131" name="Google Shape;131;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3" name="Google Shape;133;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High Bias or High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 name="Google Shape;139;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0" name="Google Shape;140;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141" name="Google Shape;141;p21"/>
          <p:cNvSpPr txBox="1"/>
          <p:nvPr/>
        </p:nvSpPr>
        <p:spPr>
          <a:xfrm>
            <a:off x="373950" y="2536600"/>
            <a:ext cx="8685600" cy="1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rgbClr val="FFFF00"/>
                </a:highlight>
                <a:latin typeface="Open Sans"/>
                <a:ea typeface="Open Sans"/>
                <a:cs typeface="Open Sans"/>
                <a:sym typeface="Open Sans"/>
              </a:rPr>
              <a:t>MUST READ</a:t>
            </a:r>
            <a:endParaRPr sz="20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Understanding the Bias Variance Tradeoff:</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https://towardsdatascience.com/understanding-the-bias-variance-tradeoff-165e6942b229</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142" name="Google Shape;142;p21"/>
          <p:cNvGrpSpPr/>
          <p:nvPr/>
        </p:nvGrpSpPr>
        <p:grpSpPr>
          <a:xfrm>
            <a:off x="0" y="5976100"/>
            <a:ext cx="9144000" cy="919800"/>
            <a:chOff x="0" y="5976100"/>
            <a:chExt cx="9144000" cy="919800"/>
          </a:xfrm>
        </p:grpSpPr>
        <p:sp>
          <p:nvSpPr>
            <p:cNvPr id="143" name="Google Shape;143;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1"/>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